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A_2BB744ED.xml" ContentType="application/vnd.ms-powerpoint.comment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4"/>
  </p:sldMasterIdLst>
  <p:notesMasterIdLst>
    <p:notesMasterId r:id="rId43"/>
  </p:notesMasterIdLst>
  <p:sldIdLst>
    <p:sldId id="2147472089" r:id="rId5"/>
    <p:sldId id="2147472086" r:id="rId6"/>
    <p:sldId id="2147472078" r:id="rId7"/>
    <p:sldId id="2147472108" r:id="rId8"/>
    <p:sldId id="2147472102" r:id="rId9"/>
    <p:sldId id="282" r:id="rId10"/>
    <p:sldId id="346" r:id="rId11"/>
    <p:sldId id="284" r:id="rId12"/>
    <p:sldId id="2147472103" r:id="rId13"/>
    <p:sldId id="2147472093" r:id="rId14"/>
    <p:sldId id="2147472107" r:id="rId15"/>
    <p:sldId id="287" r:id="rId16"/>
    <p:sldId id="2147472071" r:id="rId17"/>
    <p:sldId id="2147472073" r:id="rId18"/>
    <p:sldId id="2147472072" r:id="rId19"/>
    <p:sldId id="2147472074" r:id="rId20"/>
    <p:sldId id="2147472090" r:id="rId21"/>
    <p:sldId id="288" r:id="rId22"/>
    <p:sldId id="289" r:id="rId23"/>
    <p:sldId id="1700" r:id="rId24"/>
    <p:sldId id="2147472094" r:id="rId25"/>
    <p:sldId id="2147472095" r:id="rId26"/>
    <p:sldId id="2147472080" r:id="rId27"/>
    <p:sldId id="2147472105" r:id="rId28"/>
    <p:sldId id="2147472097" r:id="rId29"/>
    <p:sldId id="291" r:id="rId30"/>
    <p:sldId id="2147472106" r:id="rId31"/>
    <p:sldId id="2147472091" r:id="rId32"/>
    <p:sldId id="293" r:id="rId33"/>
    <p:sldId id="2147472098" r:id="rId34"/>
    <p:sldId id="2147472100" r:id="rId35"/>
    <p:sldId id="2147472099" r:id="rId36"/>
    <p:sldId id="295" r:id="rId37"/>
    <p:sldId id="2147472104" r:id="rId38"/>
    <p:sldId id="294" r:id="rId39"/>
    <p:sldId id="2147472109" r:id="rId40"/>
    <p:sldId id="2147472092" r:id="rId41"/>
    <p:sldId id="2147472085" r:id="rId4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F68756-0892-69DE-40D5-FDD49B362E87}" name="Ann-Sofie Torgnysdotter" initials="AT" userId="S::Ann-Sofie.Torgnysdotter@biometria.se::8a9e36cf-4da8-4873-9c8a-fc36ba0d36ab" providerId="AD"/>
  <p188:author id="{1A7C6DEB-42D4-B70B-98CD-9D8988D93673}" name="Simon Åkerling" initials="SÅ" userId="S::Simon.Akerling@biometria.se::21b1da74-0336-4308-9b84-c47ae2c1b2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4F"/>
    <a:srgbClr val="DFDCD8"/>
    <a:srgbClr val="A0316E"/>
    <a:srgbClr val="FFCC00"/>
    <a:srgbClr val="FFFF66"/>
    <a:srgbClr val="040404"/>
    <a:srgbClr val="802858"/>
    <a:srgbClr val="0F0F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997F72-A2AE-493A-A771-32DB4068CC9F}" v="4" dt="2025-03-03T14:30:26.2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sv-SE" b="1">
                <a:latin typeface="Calibri" panose="020F0502020204030204" pitchFamily="34" charset="0"/>
                <a:cs typeface="Calibri" panose="020F0502020204030204" pitchFamily="34" charset="0"/>
              </a:rPr>
              <a:t>Bemanning Kundservice</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sv-SE"/>
        </a:p>
      </c:txPr>
    </c:title>
    <c:autoTitleDeleted val="0"/>
    <c:plotArea>
      <c:layout/>
      <c:barChart>
        <c:barDir val="bar"/>
        <c:grouping val="stacked"/>
        <c:varyColors val="0"/>
        <c:ser>
          <c:idx val="0"/>
          <c:order val="0"/>
          <c:tx>
            <c:strRef>
              <c:f>Blad1!$B$1</c:f>
              <c:strCache>
                <c:ptCount val="1"/>
                <c:pt idx="0">
                  <c:v>Ordinarie Personal</c:v>
                </c:pt>
              </c:strCache>
            </c:strRef>
          </c:tx>
          <c:spPr>
            <a:solidFill>
              <a:schemeClr val="accent5"/>
            </a:solidFill>
            <a:ln>
              <a:noFill/>
            </a:ln>
            <a:effectLst/>
          </c:spPr>
          <c:invertIfNegative val="0"/>
          <c:cat>
            <c:numRef>
              <c:f>Blad1!$A$2:$A$5</c:f>
              <c:numCache>
                <c:formatCode>General</c:formatCode>
                <c:ptCount val="4"/>
                <c:pt idx="0">
                  <c:v>2022</c:v>
                </c:pt>
                <c:pt idx="1">
                  <c:v>2023</c:v>
                </c:pt>
                <c:pt idx="2">
                  <c:v>2024</c:v>
                </c:pt>
                <c:pt idx="3">
                  <c:v>2025</c:v>
                </c:pt>
              </c:numCache>
            </c:numRef>
          </c:cat>
          <c:val>
            <c:numRef>
              <c:f>Blad1!$B$2:$B$5</c:f>
              <c:numCache>
                <c:formatCode>General</c:formatCode>
                <c:ptCount val="4"/>
                <c:pt idx="0">
                  <c:v>16</c:v>
                </c:pt>
                <c:pt idx="1">
                  <c:v>25</c:v>
                </c:pt>
                <c:pt idx="2">
                  <c:v>40</c:v>
                </c:pt>
                <c:pt idx="3">
                  <c:v>40</c:v>
                </c:pt>
              </c:numCache>
            </c:numRef>
          </c:val>
          <c:extLst>
            <c:ext xmlns:c16="http://schemas.microsoft.com/office/drawing/2014/chart" uri="{C3380CC4-5D6E-409C-BE32-E72D297353CC}">
              <c16:uniqueId val="{00000000-953A-4C0C-95B1-F85B82AC8CBC}"/>
            </c:ext>
          </c:extLst>
        </c:ser>
        <c:ser>
          <c:idx val="1"/>
          <c:order val="1"/>
          <c:tx>
            <c:strRef>
              <c:f>Blad1!$C$1</c:f>
              <c:strCache>
                <c:ptCount val="1"/>
                <c:pt idx="0">
                  <c:v>Konsulter + Inlånad Personal</c:v>
                </c:pt>
              </c:strCache>
            </c:strRef>
          </c:tx>
          <c:spPr>
            <a:solidFill>
              <a:schemeClr val="accent5">
                <a:lumMod val="60000"/>
                <a:lumOff val="40000"/>
              </a:schemeClr>
            </a:solidFill>
            <a:ln>
              <a:noFill/>
            </a:ln>
            <a:effectLst/>
          </c:spPr>
          <c:invertIfNegative val="0"/>
          <c:cat>
            <c:numRef>
              <c:f>Blad1!$A$2:$A$5</c:f>
              <c:numCache>
                <c:formatCode>General</c:formatCode>
                <c:ptCount val="4"/>
                <c:pt idx="0">
                  <c:v>2022</c:v>
                </c:pt>
                <c:pt idx="1">
                  <c:v>2023</c:v>
                </c:pt>
                <c:pt idx="2">
                  <c:v>2024</c:v>
                </c:pt>
                <c:pt idx="3">
                  <c:v>2025</c:v>
                </c:pt>
              </c:numCache>
            </c:numRef>
          </c:cat>
          <c:val>
            <c:numRef>
              <c:f>Blad1!$C$2:$C$5</c:f>
              <c:numCache>
                <c:formatCode>General</c:formatCode>
                <c:ptCount val="4"/>
                <c:pt idx="0">
                  <c:v>1</c:v>
                </c:pt>
                <c:pt idx="1">
                  <c:v>2</c:v>
                </c:pt>
                <c:pt idx="2">
                  <c:v>3</c:v>
                </c:pt>
                <c:pt idx="3">
                  <c:v>7</c:v>
                </c:pt>
              </c:numCache>
            </c:numRef>
          </c:val>
          <c:extLst>
            <c:ext xmlns:c16="http://schemas.microsoft.com/office/drawing/2014/chart" uri="{C3380CC4-5D6E-409C-BE32-E72D297353CC}">
              <c16:uniqueId val="{00000001-953A-4C0C-95B1-F85B82AC8CBC}"/>
            </c:ext>
          </c:extLst>
        </c:ser>
        <c:dLbls>
          <c:showLegendKey val="0"/>
          <c:showVal val="0"/>
          <c:showCatName val="0"/>
          <c:showSerName val="0"/>
          <c:showPercent val="0"/>
          <c:showBubbleSize val="0"/>
        </c:dLbls>
        <c:gapWidth val="150"/>
        <c:overlap val="100"/>
        <c:axId val="1072574815"/>
        <c:axId val="1072577215"/>
      </c:barChart>
      <c:catAx>
        <c:axId val="10725748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sv-SE"/>
          </a:p>
        </c:txPr>
        <c:crossAx val="1072577215"/>
        <c:crosses val="autoZero"/>
        <c:auto val="1"/>
        <c:lblAlgn val="ctr"/>
        <c:lblOffset val="100"/>
        <c:noMultiLvlLbl val="0"/>
      </c:catAx>
      <c:valAx>
        <c:axId val="107257721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072574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A_2BB744ED.xml><?xml version="1.0" encoding="utf-8"?>
<p188:cmLst xmlns:a="http://schemas.openxmlformats.org/drawingml/2006/main" xmlns:r="http://schemas.openxmlformats.org/officeDocument/2006/relationships" xmlns:p188="http://schemas.microsoft.com/office/powerpoint/2018/8/main">
  <p188:cm id="{D70216D8-651F-4B0B-BAE8-4862AE3B8824}" authorId="{2EF68756-0892-69DE-40D5-FDD49B362E87}" created="2025-02-20T13:23:33.080">
    <pc:sldMkLst xmlns:pc="http://schemas.microsoft.com/office/powerpoint/2013/main/command">
      <pc:docMk/>
      <pc:sldMk cId="733431021" sldId="282"/>
    </pc:sldMkLst>
    <p188:txBody>
      <a:bodyPr/>
      <a:lstStyle/>
      <a:p>
        <a:r>
          <a:rPr lang="sv-SE"/>
          <a:t>[@Olle Åström] lade till två slider till om supportvägar och bemanning. Kan kasnke vara intressant att visa för dem. Vd tror ni andra [@Julia Wall] [@Simon Åkerling]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43F16-DF39-4400-B21A-B42FE1984C00}" type="datetimeFigureOut">
              <a:rPr lang="sv-SE" smtClean="0"/>
              <a:t>2025-03-05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1FB51-321E-4D2E-9108-E60F582233DC}" type="slidenum">
              <a:rPr lang="sv-SE" smtClean="0"/>
              <a:t>‹#›</a:t>
            </a:fld>
            <a:endParaRPr lang="sv-SE"/>
          </a:p>
        </p:txBody>
      </p:sp>
    </p:spTree>
    <p:extLst>
      <p:ext uri="{BB962C8B-B14F-4D97-AF65-F5344CB8AC3E}">
        <p14:creationId xmlns:p14="http://schemas.microsoft.com/office/powerpoint/2010/main" val="1354872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DC1FB51-321E-4D2E-9108-E60F582233DC}" type="slidenum">
              <a:rPr lang="sv-SE" smtClean="0"/>
              <a:t>5</a:t>
            </a:fld>
            <a:endParaRPr lang="sv-SE"/>
          </a:p>
        </p:txBody>
      </p:sp>
    </p:spTree>
    <p:extLst>
      <p:ext uri="{BB962C8B-B14F-4D97-AF65-F5344CB8AC3E}">
        <p14:creationId xmlns:p14="http://schemas.microsoft.com/office/powerpoint/2010/main" val="3452534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46910F7-40CF-4216-B6B7-51AF71930802}" type="slidenum">
              <a:rPr lang="sv-SE" smtClean="0"/>
              <a:t>18</a:t>
            </a:fld>
            <a:endParaRPr lang="sv-SE"/>
          </a:p>
        </p:txBody>
      </p:sp>
    </p:spTree>
    <p:extLst>
      <p:ext uri="{BB962C8B-B14F-4D97-AF65-F5344CB8AC3E}">
        <p14:creationId xmlns:p14="http://schemas.microsoft.com/office/powerpoint/2010/main" val="524983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46910F7-40CF-4216-B6B7-51AF71930802}" type="slidenum">
              <a:rPr lang="sv-SE" smtClean="0"/>
              <a:t>19</a:t>
            </a:fld>
            <a:endParaRPr lang="sv-SE"/>
          </a:p>
        </p:txBody>
      </p:sp>
    </p:spTree>
    <p:extLst>
      <p:ext uri="{BB962C8B-B14F-4D97-AF65-F5344CB8AC3E}">
        <p14:creationId xmlns:p14="http://schemas.microsoft.com/office/powerpoint/2010/main" val="1760250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E92793F-2069-4836-AB87-703134C80B04}" type="slidenum">
              <a:rPr lang="sv-SE" smtClean="0"/>
              <a:t>20</a:t>
            </a:fld>
            <a:endParaRPr lang="sv-SE"/>
          </a:p>
        </p:txBody>
      </p:sp>
    </p:spTree>
    <p:extLst>
      <p:ext uri="{BB962C8B-B14F-4D97-AF65-F5344CB8AC3E}">
        <p14:creationId xmlns:p14="http://schemas.microsoft.com/office/powerpoint/2010/main" val="2000803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5EB32-8355-71A9-A17D-C71928E5A89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2708ED0-0086-2837-2FD1-125423343A2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32CE54D-B339-E7F9-1418-A3D12382C21C}"/>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283371B7-12EC-37EC-58D9-F158F5AF776C}"/>
              </a:ext>
            </a:extLst>
          </p:cNvPr>
          <p:cNvSpPr>
            <a:spLocks noGrp="1"/>
          </p:cNvSpPr>
          <p:nvPr>
            <p:ph type="sldNum" sz="quarter" idx="5"/>
          </p:nvPr>
        </p:nvSpPr>
        <p:spPr/>
        <p:txBody>
          <a:bodyPr/>
          <a:lstStyle/>
          <a:p>
            <a:fld id="{EE92793F-2069-4836-AB87-703134C80B04}" type="slidenum">
              <a:rPr lang="sv-SE" smtClean="0"/>
              <a:t>21</a:t>
            </a:fld>
            <a:endParaRPr lang="sv-SE"/>
          </a:p>
        </p:txBody>
      </p:sp>
    </p:spTree>
    <p:extLst>
      <p:ext uri="{BB962C8B-B14F-4D97-AF65-F5344CB8AC3E}">
        <p14:creationId xmlns:p14="http://schemas.microsoft.com/office/powerpoint/2010/main" val="55435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D04DD-CFA8-059D-11A8-7717E9D7CA7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34F81A2-BEC7-8621-04B1-0587B268687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B88EC7A-561F-E938-BB16-3289B92DDA75}"/>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A22223BF-E5F6-642B-5E09-BBB1289F9BAD}"/>
              </a:ext>
            </a:extLst>
          </p:cNvPr>
          <p:cNvSpPr>
            <a:spLocks noGrp="1"/>
          </p:cNvSpPr>
          <p:nvPr>
            <p:ph type="sldNum" sz="quarter" idx="5"/>
          </p:nvPr>
        </p:nvSpPr>
        <p:spPr/>
        <p:txBody>
          <a:bodyPr/>
          <a:lstStyle/>
          <a:p>
            <a:fld id="{EE92793F-2069-4836-AB87-703134C80B04}" type="slidenum">
              <a:rPr lang="sv-SE" smtClean="0"/>
              <a:t>22</a:t>
            </a:fld>
            <a:endParaRPr lang="sv-SE"/>
          </a:p>
        </p:txBody>
      </p:sp>
    </p:spTree>
    <p:extLst>
      <p:ext uri="{BB962C8B-B14F-4D97-AF65-F5344CB8AC3E}">
        <p14:creationId xmlns:p14="http://schemas.microsoft.com/office/powerpoint/2010/main" val="3153482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46910F7-40CF-4216-B6B7-51AF71930802}" type="slidenum">
              <a:rPr lang="sv-SE" smtClean="0"/>
              <a:t>23</a:t>
            </a:fld>
            <a:endParaRPr lang="sv-SE"/>
          </a:p>
        </p:txBody>
      </p:sp>
    </p:spTree>
    <p:extLst>
      <p:ext uri="{BB962C8B-B14F-4D97-AF65-F5344CB8AC3E}">
        <p14:creationId xmlns:p14="http://schemas.microsoft.com/office/powerpoint/2010/main" val="1992921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E1D8A-287E-ACDD-32D3-E9F0443FFE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24B9DC5-8CEB-EA61-A497-03F841E53F4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32C10A4-8D13-CA4D-6575-BF976187AB86}"/>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C344ACFF-2665-DBBC-1BDC-5C80889A0205}"/>
              </a:ext>
            </a:extLst>
          </p:cNvPr>
          <p:cNvSpPr>
            <a:spLocks noGrp="1"/>
          </p:cNvSpPr>
          <p:nvPr>
            <p:ph type="sldNum" sz="quarter" idx="5"/>
          </p:nvPr>
        </p:nvSpPr>
        <p:spPr/>
        <p:txBody>
          <a:bodyPr/>
          <a:lstStyle/>
          <a:p>
            <a:fld id="{EE92793F-2069-4836-AB87-703134C80B04}" type="slidenum">
              <a:rPr lang="sv-SE" smtClean="0"/>
              <a:t>24</a:t>
            </a:fld>
            <a:endParaRPr lang="sv-SE"/>
          </a:p>
        </p:txBody>
      </p:sp>
    </p:spTree>
    <p:extLst>
      <p:ext uri="{BB962C8B-B14F-4D97-AF65-F5344CB8AC3E}">
        <p14:creationId xmlns:p14="http://schemas.microsoft.com/office/powerpoint/2010/main" val="3257648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DEE5E-D736-11C3-38C8-2ECD8950A09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05D766B-7F67-C098-7B8A-6CF94E3B08B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D6BE32F-C4CC-5348-97FF-AB5A38C23D5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7DD263B3-E86A-95E1-4683-C921A4C046F5}"/>
              </a:ext>
            </a:extLst>
          </p:cNvPr>
          <p:cNvSpPr>
            <a:spLocks noGrp="1"/>
          </p:cNvSpPr>
          <p:nvPr>
            <p:ph type="sldNum" sz="quarter" idx="5"/>
          </p:nvPr>
        </p:nvSpPr>
        <p:spPr/>
        <p:txBody>
          <a:bodyPr/>
          <a:lstStyle/>
          <a:p>
            <a:fld id="{EE92793F-2069-4836-AB87-703134C80B04}" type="slidenum">
              <a:rPr lang="sv-SE" smtClean="0"/>
              <a:t>25</a:t>
            </a:fld>
            <a:endParaRPr lang="sv-SE"/>
          </a:p>
        </p:txBody>
      </p:sp>
    </p:spTree>
    <p:extLst>
      <p:ext uri="{BB962C8B-B14F-4D97-AF65-F5344CB8AC3E}">
        <p14:creationId xmlns:p14="http://schemas.microsoft.com/office/powerpoint/2010/main" val="3585219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46910F7-40CF-4216-B6B7-51AF71930802}" type="slidenum">
              <a:rPr lang="sv-SE" smtClean="0"/>
              <a:t>26</a:t>
            </a:fld>
            <a:endParaRPr lang="sv-SE"/>
          </a:p>
        </p:txBody>
      </p:sp>
    </p:spTree>
    <p:extLst>
      <p:ext uri="{BB962C8B-B14F-4D97-AF65-F5344CB8AC3E}">
        <p14:creationId xmlns:p14="http://schemas.microsoft.com/office/powerpoint/2010/main" val="1095105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584D-BED5-01DC-FC58-97D3E96C7C1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FFC01C0-08AA-9A04-8CD7-1F2B92E567F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FCDDC35-FF99-860B-E398-CDB33B75940E}"/>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ED217688-471B-089F-ADEC-271931546CC2}"/>
              </a:ext>
            </a:extLst>
          </p:cNvPr>
          <p:cNvSpPr>
            <a:spLocks noGrp="1"/>
          </p:cNvSpPr>
          <p:nvPr>
            <p:ph type="sldNum" sz="quarter" idx="5"/>
          </p:nvPr>
        </p:nvSpPr>
        <p:spPr/>
        <p:txBody>
          <a:bodyPr/>
          <a:lstStyle/>
          <a:p>
            <a:fld id="{EE92793F-2069-4836-AB87-703134C80B04}" type="slidenum">
              <a:rPr lang="sv-SE" smtClean="0"/>
              <a:t>27</a:t>
            </a:fld>
            <a:endParaRPr lang="sv-SE"/>
          </a:p>
        </p:txBody>
      </p:sp>
    </p:spTree>
    <p:extLst>
      <p:ext uri="{BB962C8B-B14F-4D97-AF65-F5344CB8AC3E}">
        <p14:creationId xmlns:p14="http://schemas.microsoft.com/office/powerpoint/2010/main" val="1410017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Ni behöver ta större ansvar för att tillsammans klara omställning nu när alla ska göra detta samtidigt. Därför behöver ni nu ta ett större ansvar än tidigare. </a:t>
            </a:r>
          </a:p>
        </p:txBody>
      </p:sp>
      <p:sp>
        <p:nvSpPr>
          <p:cNvPr id="4" name="Platshållare för bildnummer 3"/>
          <p:cNvSpPr>
            <a:spLocks noGrp="1"/>
          </p:cNvSpPr>
          <p:nvPr>
            <p:ph type="sldNum" sz="quarter" idx="5"/>
          </p:nvPr>
        </p:nvSpPr>
        <p:spPr/>
        <p:txBody>
          <a:bodyPr/>
          <a:lstStyle/>
          <a:p>
            <a:fld id="{DDC1FB51-321E-4D2E-9108-E60F582233DC}" type="slidenum">
              <a:rPr lang="sv-SE" smtClean="0"/>
              <a:t>6</a:t>
            </a:fld>
            <a:endParaRPr lang="sv-SE"/>
          </a:p>
        </p:txBody>
      </p:sp>
    </p:spTree>
    <p:extLst>
      <p:ext uri="{BB962C8B-B14F-4D97-AF65-F5344CB8AC3E}">
        <p14:creationId xmlns:p14="http://schemas.microsoft.com/office/powerpoint/2010/main" val="2226408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46910F7-40CF-4216-B6B7-51AF71930802}" type="slidenum">
              <a:rPr lang="sv-SE" smtClean="0"/>
              <a:t>29</a:t>
            </a:fld>
            <a:endParaRPr lang="sv-SE"/>
          </a:p>
        </p:txBody>
      </p:sp>
    </p:spTree>
    <p:extLst>
      <p:ext uri="{BB962C8B-B14F-4D97-AF65-F5344CB8AC3E}">
        <p14:creationId xmlns:p14="http://schemas.microsoft.com/office/powerpoint/2010/main" val="3234066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DC1FB51-321E-4D2E-9108-E60F582233DC}" type="slidenum">
              <a:rPr lang="sv-SE" smtClean="0"/>
              <a:t>33</a:t>
            </a:fld>
            <a:endParaRPr lang="sv-SE"/>
          </a:p>
        </p:txBody>
      </p:sp>
    </p:spTree>
    <p:extLst>
      <p:ext uri="{BB962C8B-B14F-4D97-AF65-F5344CB8AC3E}">
        <p14:creationId xmlns:p14="http://schemas.microsoft.com/office/powerpoint/2010/main" val="2319205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C9B03-BD11-0167-F432-633E741F5DA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8008A8B-6C4E-AD38-A141-6D2EF366788C}"/>
              </a:ext>
            </a:extLst>
          </p:cNvPr>
          <p:cNvSpPr>
            <a:spLocks noGrp="1" noRot="1" noChangeAspect="1"/>
          </p:cNvSpPr>
          <p:nvPr>
            <p:ph type="sldImg"/>
          </p:nvPr>
        </p:nvSpPr>
        <p:spPr>
          <a:xfrm>
            <a:off x="598488" y="1241425"/>
            <a:ext cx="2263775" cy="1274763"/>
          </a:xfrm>
        </p:spPr>
      </p:sp>
      <p:sp>
        <p:nvSpPr>
          <p:cNvPr id="3" name="Platshållare för anteckningar 2">
            <a:extLst>
              <a:ext uri="{FF2B5EF4-FFF2-40B4-BE49-F238E27FC236}">
                <a16:creationId xmlns:a16="http://schemas.microsoft.com/office/drawing/2014/main" id="{1139F283-175C-3EA5-5B05-E8F14873CC16}"/>
              </a:ext>
            </a:extLst>
          </p:cNvPr>
          <p:cNvSpPr>
            <a:spLocks noGrp="1"/>
          </p:cNvSpPr>
          <p:nvPr>
            <p:ph type="body" idx="1"/>
          </p:nvPr>
        </p:nvSpPr>
        <p:spPr>
          <a:xfrm>
            <a:off x="685800" y="2834654"/>
            <a:ext cx="5486400" cy="3908614"/>
          </a:xfrm>
        </p:spPr>
        <p:txBody>
          <a:bodyPr/>
          <a:lstStyle/>
          <a:p>
            <a:r>
              <a:rPr lang="sv-SE"/>
              <a:t>Under åren från 2022 så ar vi mer än dubblat egen bemanning. Vi var 17 personer 2022 och nu 2025 är vi närmare 50 personer som är engagerade i supporten på Kundservice. </a:t>
            </a:r>
          </a:p>
          <a:p>
            <a:r>
              <a:rPr lang="sv-SE"/>
              <a:t>Vi har satsat mycket på att säkra kompetens och effektiv resursallokering för att klara av att möta behoven från branschen under denna omställning. </a:t>
            </a:r>
          </a:p>
          <a:p>
            <a:endParaRPr lang="sv-SE"/>
          </a:p>
          <a:p>
            <a:r>
              <a:rPr lang="sv-SE"/>
              <a:t> Organisationsmässigt så har vi gjort stora förändringar i kundservice klara övergången till VIOL 3 och samtidigt fortsätta supporta VIOL 2.</a:t>
            </a:r>
          </a:p>
          <a:p>
            <a:endParaRPr lang="sv-SE"/>
          </a:p>
          <a:p>
            <a:r>
              <a:rPr lang="sv-SE"/>
              <a:t>Vi är uppdelade i olika tjänsteområden med samordnare för varje område vilket skapat självgående team med hög effektivitet. Vi har även supportsamordnare som följer upp och säkrar leveranserna inom supporten.</a:t>
            </a:r>
          </a:p>
          <a:p>
            <a:endParaRPr lang="sv-SE"/>
          </a:p>
          <a:p>
            <a:r>
              <a:rPr lang="sv-SE"/>
              <a:t>För att klara den stora ökningen i </a:t>
            </a:r>
            <a:r>
              <a:rPr lang="sv-SE" err="1"/>
              <a:t>arb</a:t>
            </a:r>
            <a:r>
              <a:rPr lang="sv-SE"/>
              <a:t> </a:t>
            </a:r>
            <a:r>
              <a:rPr lang="sv-SE" err="1"/>
              <a:t>etbelastnin</a:t>
            </a:r>
            <a:r>
              <a:rPr lang="sv-SE"/>
              <a:t> </a:t>
            </a:r>
            <a:r>
              <a:rPr lang="sv-SE" err="1"/>
              <a:t>gtill</a:t>
            </a:r>
            <a:r>
              <a:rPr lang="sv-SE"/>
              <a:t> följd av </a:t>
            </a:r>
            <a:r>
              <a:rPr lang="sv-SE" err="1"/>
              <a:t>administrationoch</a:t>
            </a:r>
            <a:r>
              <a:rPr lang="sv-SE"/>
              <a:t> support för upplägg i VIOL 3 och kundernas driftförberedelser så har vi tillsatt en </a:t>
            </a:r>
            <a:r>
              <a:rPr lang="sv-SE" err="1"/>
              <a:t>projektledar</a:t>
            </a:r>
            <a:r>
              <a:rPr lang="sv-SE"/>
              <a:t> som styr detta arbete via </a:t>
            </a:r>
            <a:r>
              <a:rPr lang="sv-SE" err="1"/>
              <a:t>coreteams</a:t>
            </a:r>
            <a:r>
              <a:rPr lang="sv-SE"/>
              <a:t>.</a:t>
            </a:r>
          </a:p>
          <a:p>
            <a:endParaRPr lang="sv-SE"/>
          </a:p>
          <a:p>
            <a:r>
              <a:rPr lang="sv-SE"/>
              <a:t>Det är denna extra arbetsmängd som illustreras i tabellen nedan och vi har </a:t>
            </a:r>
          </a:p>
          <a:p>
            <a:r>
              <a:rPr lang="sv-SE"/>
              <a:t>Vi har nu en stor arbetsbelastning till följd av all </a:t>
            </a:r>
            <a:r>
              <a:rPr lang="sv-SE" err="1"/>
              <a:t>administaration</a:t>
            </a:r>
            <a:r>
              <a:rPr lang="sv-SE"/>
              <a:t> i produktionsmiljön som görs på beställningar samt att supporta er kunder i era driftförberedelser. Därför behöver alla i branschen stötta upp och göra det ni kan.</a:t>
            </a:r>
          </a:p>
          <a:p>
            <a:endParaRPr lang="sv-SE"/>
          </a:p>
          <a:p>
            <a:endParaRPr lang="sv-SE"/>
          </a:p>
          <a:p>
            <a:endParaRPr lang="sv-SE"/>
          </a:p>
          <a:p>
            <a:endParaRPr lang="sv-SE"/>
          </a:p>
          <a:p>
            <a:endParaRPr lang="sv-SE"/>
          </a:p>
          <a:p>
            <a:endParaRPr lang="sv-SE"/>
          </a:p>
          <a:p>
            <a:endParaRPr lang="sv-SE"/>
          </a:p>
        </p:txBody>
      </p:sp>
      <p:sp>
        <p:nvSpPr>
          <p:cNvPr id="4" name="Platshållare för bildnummer 3">
            <a:extLst>
              <a:ext uri="{FF2B5EF4-FFF2-40B4-BE49-F238E27FC236}">
                <a16:creationId xmlns:a16="http://schemas.microsoft.com/office/drawing/2014/main" id="{43EB043C-B8A4-8CB4-A191-AA0D4DF6617E}"/>
              </a:ext>
            </a:extLst>
          </p:cNvPr>
          <p:cNvSpPr>
            <a:spLocks noGrp="1"/>
          </p:cNvSpPr>
          <p:nvPr>
            <p:ph type="sldNum" sz="quarter" idx="5"/>
          </p:nvPr>
        </p:nvSpPr>
        <p:spPr/>
        <p:txBody>
          <a:bodyPr/>
          <a:lstStyle/>
          <a:p>
            <a:fld id="{DDC1FB51-321E-4D2E-9108-E60F582233DC}" type="slidenum">
              <a:rPr lang="sv-SE" smtClean="0"/>
              <a:t>7</a:t>
            </a:fld>
            <a:endParaRPr lang="sv-SE"/>
          </a:p>
        </p:txBody>
      </p:sp>
    </p:spTree>
    <p:extLst>
      <p:ext uri="{BB962C8B-B14F-4D97-AF65-F5344CB8AC3E}">
        <p14:creationId xmlns:p14="http://schemas.microsoft.com/office/powerpoint/2010/main" val="888211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90525" y="280988"/>
            <a:ext cx="3719513" cy="2093912"/>
          </a:xfrm>
        </p:spPr>
      </p:sp>
      <p:sp>
        <p:nvSpPr>
          <p:cNvPr id="3" name="Platshållare för anteckningar 2"/>
          <p:cNvSpPr>
            <a:spLocks noGrp="1"/>
          </p:cNvSpPr>
          <p:nvPr>
            <p:ph type="body" idx="1"/>
          </p:nvPr>
        </p:nvSpPr>
        <p:spPr>
          <a:xfrm>
            <a:off x="575441" y="2783309"/>
            <a:ext cx="5486400" cy="3908614"/>
          </a:xfrm>
        </p:spPr>
        <p:txBody>
          <a:bodyPr/>
          <a:lstStyle/>
          <a:p>
            <a:r>
              <a:rPr lang="sv-SE" sz="1050"/>
              <a:t>För att göra det tydligt har vi tagit fram denna </a:t>
            </a:r>
            <a:r>
              <a:rPr lang="sv-SE" sz="1050" err="1"/>
              <a:t>slide</a:t>
            </a:r>
            <a:r>
              <a:rPr lang="sv-SE" sz="1050"/>
              <a:t> som visar såväl de supportvägar in som vi har.</a:t>
            </a:r>
          </a:p>
          <a:p>
            <a:endParaRPr lang="sv-SE" sz="1050"/>
          </a:p>
          <a:p>
            <a:r>
              <a:rPr lang="sv-SE" sz="1050"/>
              <a:t>Primär supportväg är via mina sidor, om ni skickar in via denna så får vi </a:t>
            </a:r>
            <a:r>
              <a:rPr lang="sv-SE" sz="1050" err="1"/>
              <a:t>tillsamanns</a:t>
            </a:r>
            <a:r>
              <a:rPr lang="sv-SE" sz="1050"/>
              <a:t> den mest effektiva hanteringen av ärenden.</a:t>
            </a:r>
          </a:p>
          <a:p>
            <a:endParaRPr lang="sv-SE" sz="1050"/>
          </a:p>
          <a:p>
            <a:r>
              <a:rPr lang="sv-SE" sz="1050"/>
              <a:t>Sekundär supportväg är via mailadressen som visas här. Denna gäller får produktionsmiljön. Använd denna om ni inte kommer in på Mina Sidor</a:t>
            </a:r>
          </a:p>
          <a:p>
            <a:endParaRPr lang="sv-SE" sz="1050"/>
          </a:p>
          <a:p>
            <a:r>
              <a:rPr lang="sv-SE" sz="1050" err="1"/>
              <a:t>Tertriär</a:t>
            </a:r>
            <a:r>
              <a:rPr lang="sv-SE" sz="1050"/>
              <a:t> supportväg är via telefonin. Vi har främst ärendemottagning här för att effektivisera arbetet för våra handläggare. Vi kommer ha  ärendehantering på vissa specifika områden som chaufförssupport och inloggningsproblem. </a:t>
            </a:r>
          </a:p>
          <a:p>
            <a:endParaRPr lang="sv-SE" sz="1050"/>
          </a:p>
          <a:p>
            <a:r>
              <a:rPr lang="sv-SE" sz="1050"/>
              <a:t>Våra </a:t>
            </a:r>
            <a:r>
              <a:rPr lang="sv-SE" sz="1050" err="1"/>
              <a:t>handlägare</a:t>
            </a:r>
            <a:r>
              <a:rPr lang="sv-SE" sz="1050"/>
              <a:t> är </a:t>
            </a:r>
            <a:r>
              <a:rPr lang="sv-SE" sz="1050" err="1"/>
              <a:t>dutkiga</a:t>
            </a:r>
            <a:r>
              <a:rPr lang="sv-SE" sz="1050"/>
              <a:t> på att bedöma </a:t>
            </a:r>
            <a:r>
              <a:rPr lang="sv-SE" sz="1050" err="1"/>
              <a:t>kritikalitet</a:t>
            </a:r>
            <a:r>
              <a:rPr lang="sv-SE" sz="1050"/>
              <a:t> och om det är ett ärenden som bedöms som kritiskt så eskaleras det upp.</a:t>
            </a:r>
          </a:p>
          <a:p>
            <a:endParaRPr lang="sv-SE" sz="1050"/>
          </a:p>
          <a:p>
            <a:r>
              <a:rPr lang="sv-SE" sz="1050"/>
              <a:t>Den support som vi kommer ge är</a:t>
            </a:r>
          </a:p>
          <a:p>
            <a:r>
              <a:rPr lang="sv-SE" sz="1050"/>
              <a:t> - Mätningssupport, här kommer vi kunna hjälpa er med frågor relaterade till mätplatsen och </a:t>
            </a:r>
            <a:r>
              <a:rPr lang="sv-SE" sz="1050" err="1"/>
              <a:t>mätningflöden</a:t>
            </a:r>
            <a:r>
              <a:rPr lang="sv-SE" sz="1050"/>
              <a:t>, kollektiv och mätningsinstruktioner. </a:t>
            </a:r>
          </a:p>
          <a:p>
            <a:pPr marL="171450" indent="-171450">
              <a:buFontTx/>
              <a:buChar char="-"/>
            </a:pPr>
            <a:r>
              <a:rPr lang="sv-SE" sz="1050"/>
              <a:t>Chaufförssupport i chaufförsklienten och stöd med behörigheter och inloggning i chaufförsklienten. </a:t>
            </a:r>
            <a:r>
              <a:rPr lang="sv-SE" sz="1050" err="1"/>
              <a:t>Ekipageregistreingsfrågor</a:t>
            </a:r>
            <a:r>
              <a:rPr lang="sv-SE" sz="1050"/>
              <a:t>. Här kommer vi hjälpa till direkt i telefonin om  man ringer in. Här kommer det finnas support dygnet runt.</a:t>
            </a:r>
          </a:p>
          <a:p>
            <a:pPr marL="171450" indent="-171450">
              <a:buFontTx/>
              <a:buChar char="-"/>
            </a:pPr>
            <a:r>
              <a:rPr lang="sv-SE" sz="1050"/>
              <a:t>Redovisning av råvara där vi supportar i redovisningsärenden som prisräkning, mätbeskedsfrågor etc.</a:t>
            </a:r>
          </a:p>
          <a:p>
            <a:pPr marL="171450" indent="-171450">
              <a:buFontTx/>
              <a:buChar char="-"/>
            </a:pPr>
            <a:r>
              <a:rPr lang="sv-SE" sz="1050"/>
              <a:t>Transportredovisning, ex transportprisräkning, avtalsfrågor och korrigeringar av </a:t>
            </a:r>
            <a:r>
              <a:rPr lang="sv-SE" sz="1050" err="1"/>
              <a:t>ttransporuppgifter</a:t>
            </a:r>
            <a:r>
              <a:rPr lang="sv-SE" sz="1050"/>
              <a:t>.</a:t>
            </a:r>
          </a:p>
          <a:p>
            <a:pPr marL="171450" indent="-171450">
              <a:buFontTx/>
              <a:buChar char="-"/>
            </a:pPr>
            <a:r>
              <a:rPr lang="sv-SE" sz="1050"/>
              <a:t>Mot produktionsområdet kommer vi supporta produktionsrapportering och produktionsuppföljning</a:t>
            </a:r>
          </a:p>
          <a:p>
            <a:pPr marL="171450" indent="-171450">
              <a:buFontTx/>
              <a:buChar char="-"/>
            </a:pPr>
            <a:r>
              <a:rPr lang="sv-SE" sz="1050"/>
              <a:t>Behörighets frågor kommer ha särskilt fokus så länge det behövs och vi kommer här ha en telefon linje som särskilt hjälper till med inloggningsproblem och behörighetsfrågor.</a:t>
            </a:r>
          </a:p>
          <a:p>
            <a:pPr marL="171450" indent="-171450">
              <a:buFontTx/>
              <a:buChar char="-"/>
            </a:pPr>
            <a:r>
              <a:rPr lang="sv-SE" sz="1050" err="1"/>
              <a:t>Natruligtvis</a:t>
            </a:r>
            <a:r>
              <a:rPr lang="sv-SE" sz="1050"/>
              <a:t> kommer vi </a:t>
            </a:r>
            <a:r>
              <a:rPr lang="sv-SE" sz="1050" err="1"/>
              <a:t>suppoorta</a:t>
            </a:r>
            <a:r>
              <a:rPr lang="sv-SE" sz="1050"/>
              <a:t> övriga frågor som inte platsar in helt ovan, tex fakturafrågor</a:t>
            </a:r>
          </a:p>
          <a:p>
            <a:pPr marL="171450" indent="-171450">
              <a:buFontTx/>
              <a:buChar char="-"/>
            </a:pPr>
            <a:r>
              <a:rPr lang="sv-SE" sz="1050"/>
              <a:t>Vi kommer ha </a:t>
            </a:r>
            <a:r>
              <a:rPr lang="sv-SE" sz="1050" err="1"/>
              <a:t>äréndemottagning</a:t>
            </a:r>
            <a:r>
              <a:rPr lang="sv-SE" sz="1050"/>
              <a:t> dygnet runt som man kan ringa in och lämna sitt ärende, så har vi även idag.</a:t>
            </a:r>
          </a:p>
          <a:p>
            <a:pPr marL="171450" indent="-171450">
              <a:buFontTx/>
              <a:buChar char="-"/>
            </a:pPr>
            <a:endParaRPr lang="sv-SE" sz="1050"/>
          </a:p>
          <a:p>
            <a:pPr marL="171450" indent="-171450">
              <a:buFontTx/>
              <a:buChar char="-"/>
            </a:pPr>
            <a:endParaRPr lang="sv-SE" sz="1050"/>
          </a:p>
          <a:p>
            <a:pPr marL="171450" indent="-171450">
              <a:buFontTx/>
              <a:buChar char="-"/>
            </a:pPr>
            <a:endParaRPr lang="sv-SE" sz="1050"/>
          </a:p>
          <a:p>
            <a:endParaRPr lang="sv-SE" sz="1050"/>
          </a:p>
          <a:p>
            <a:endParaRPr lang="sv-SE" sz="1050"/>
          </a:p>
        </p:txBody>
      </p:sp>
      <p:sp>
        <p:nvSpPr>
          <p:cNvPr id="4" name="Platshållare för bildnummer 3"/>
          <p:cNvSpPr>
            <a:spLocks noGrp="1"/>
          </p:cNvSpPr>
          <p:nvPr>
            <p:ph type="sldNum" sz="quarter" idx="5"/>
          </p:nvPr>
        </p:nvSpPr>
        <p:spPr/>
        <p:txBody>
          <a:bodyPr/>
          <a:lstStyle/>
          <a:p>
            <a:fld id="{DDC1FB51-321E-4D2E-9108-E60F582233DC}" type="slidenum">
              <a:rPr lang="sv-SE" smtClean="0"/>
              <a:t>8</a:t>
            </a:fld>
            <a:endParaRPr lang="sv-SE"/>
          </a:p>
        </p:txBody>
      </p:sp>
    </p:spTree>
    <p:extLst>
      <p:ext uri="{BB962C8B-B14F-4D97-AF65-F5344CB8AC3E}">
        <p14:creationId xmlns:p14="http://schemas.microsoft.com/office/powerpoint/2010/main" val="2279144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80CDFE-2D11-4ECC-AC73-8B4FCDE8A5E2}" type="slidenum">
              <a:rPr lang="sv-SE" smtClean="0"/>
              <a:t>12</a:t>
            </a:fld>
            <a:endParaRPr lang="sv-SE"/>
          </a:p>
        </p:txBody>
      </p:sp>
    </p:spTree>
    <p:extLst>
      <p:ext uri="{BB962C8B-B14F-4D97-AF65-F5344CB8AC3E}">
        <p14:creationId xmlns:p14="http://schemas.microsoft.com/office/powerpoint/2010/main" val="3626170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46910F7-40CF-4216-B6B7-51AF71930802}" type="slidenum">
              <a:rPr lang="sv-SE" smtClean="0"/>
              <a:t>13</a:t>
            </a:fld>
            <a:endParaRPr lang="sv-SE"/>
          </a:p>
        </p:txBody>
      </p:sp>
    </p:spTree>
    <p:extLst>
      <p:ext uri="{BB962C8B-B14F-4D97-AF65-F5344CB8AC3E}">
        <p14:creationId xmlns:p14="http://schemas.microsoft.com/office/powerpoint/2010/main" val="3645568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46910F7-40CF-4216-B6B7-51AF71930802}" type="slidenum">
              <a:rPr lang="sv-SE" smtClean="0"/>
              <a:t>14</a:t>
            </a:fld>
            <a:endParaRPr lang="sv-SE"/>
          </a:p>
        </p:txBody>
      </p:sp>
    </p:spTree>
    <p:extLst>
      <p:ext uri="{BB962C8B-B14F-4D97-AF65-F5344CB8AC3E}">
        <p14:creationId xmlns:p14="http://schemas.microsoft.com/office/powerpoint/2010/main" val="3438025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46910F7-40CF-4216-B6B7-51AF71930802}" type="slidenum">
              <a:rPr lang="sv-SE" smtClean="0"/>
              <a:t>15</a:t>
            </a:fld>
            <a:endParaRPr lang="sv-SE"/>
          </a:p>
        </p:txBody>
      </p:sp>
    </p:spTree>
    <p:extLst>
      <p:ext uri="{BB962C8B-B14F-4D97-AF65-F5344CB8AC3E}">
        <p14:creationId xmlns:p14="http://schemas.microsoft.com/office/powerpoint/2010/main" val="3131261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46910F7-40CF-4216-B6B7-51AF71930802}" type="slidenum">
              <a:rPr lang="sv-SE" smtClean="0"/>
              <a:t>16</a:t>
            </a:fld>
            <a:endParaRPr lang="sv-SE"/>
          </a:p>
        </p:txBody>
      </p:sp>
    </p:spTree>
    <p:extLst>
      <p:ext uri="{BB962C8B-B14F-4D97-AF65-F5344CB8AC3E}">
        <p14:creationId xmlns:p14="http://schemas.microsoft.com/office/powerpoint/2010/main" val="389918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44745CF-7C36-3243-B9C6-AD5D1C2F5B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63718" cy="6858001"/>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1326" y="2280912"/>
            <a:ext cx="8509348" cy="19943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4618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Mellansida Rubrik 2 linj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rotWithShape="1">
          <a:blip r:embed="rId2" cstate="screen">
            <a:extLst>
              <a:ext uri="{BEBA8EAE-BF5A-486C-A8C5-ECC9F3942E4B}">
                <a14:imgProps xmlns:a14="http://schemas.microsoft.com/office/drawing/2010/main">
                  <a14:imgLayer r:embed="rId3">
                    <a14:imgEffect>
                      <a14:sharpenSoften amount="10000"/>
                    </a14:imgEffect>
                    <a14:imgEffect>
                      <a14:colorTemperature colorTemp="5900"/>
                    </a14:imgEffect>
                    <a14:imgEffect>
                      <a14:brightnessContrast bright="-6000" contrast="5000"/>
                    </a14:imgEffect>
                  </a14:imgLayer>
                </a14:imgProps>
              </a:ex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BEAC50C6-D276-D0D3-AF5A-3B8B58722F35}"/>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AF12C3DD-6ED7-8426-E5E4-5C7C9332E957}"/>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D1F7B09D-905B-8475-5568-C65D5ACD5CF9}"/>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816FB3ED-7345-FB3E-2BAF-D26B2A628C90}"/>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EE58499C-1C03-0912-BC93-E33740959A99}"/>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152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rotWithShape="1">
          <a:blip r:embed="rId2" cstate="screen">
            <a:extLst>
              <a:ext uri="{BEBA8EAE-BF5A-486C-A8C5-ECC9F3942E4B}">
                <a14:imgProps xmlns:a14="http://schemas.microsoft.com/office/drawing/2010/main">
                  <a14:imgLayer r:embed="rId3">
                    <a14:imgEffect>
                      <a14:sharpenSoften amount="10000"/>
                    </a14:imgEffect>
                    <a14:imgEffect>
                      <a14:colorTemperature colorTemp="5900"/>
                    </a14:imgEffect>
                    <a14:imgEffect>
                      <a14:brightnessContrast bright="-6000" contrast="5000"/>
                    </a14:imgEffect>
                  </a14:imgLayer>
                </a14:imgProps>
              </a:ex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BEAC50C6-D276-D0D3-AF5A-3B8B58722F35}"/>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AF12C3DD-6ED7-8426-E5E4-5C7C9332E957}"/>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D1F7B09D-905B-8475-5568-C65D5ACD5CF9}"/>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816FB3ED-7345-FB3E-2BAF-D26B2A628C90}"/>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1547013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Mellansida Rubrik 2 linj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0F10BEBC-F508-33E1-D47A-872696709E65}"/>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4417AAEF-04C7-C835-A18B-2EA7FCA5C4F5}"/>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A3352554-5283-BDCA-D77F-2FF89DEA6468}"/>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C0DB62F5-4530-E4EF-7E1D-96FF7D78A22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97072D53-67D2-C6C9-5555-08DFF40C8851}"/>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856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Mellansida Rubrik 2">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85863" cy="6858001"/>
          </a:xfrm>
          <a:prstGeom prst="rect">
            <a:avLst/>
          </a:prstGeom>
        </p:spPr>
      </p:pic>
      <p:sp>
        <p:nvSpPr>
          <p:cNvPr id="11" name="Platshållare för text 17">
            <a:extLst>
              <a:ext uri="{FF2B5EF4-FFF2-40B4-BE49-F238E27FC236}">
                <a16:creationId xmlns:a16="http://schemas.microsoft.com/office/drawing/2014/main" id="{0F10BEBC-F508-33E1-D47A-872696709E65}"/>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4417AAEF-04C7-C835-A18B-2EA7FCA5C4F5}"/>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A3352554-5283-BDCA-D77F-2FF89DEA6468}"/>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C0DB62F5-4530-E4EF-7E1D-96FF7D78A22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39019121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Mellansida Rubrik 2 vinter linj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a:blip r:embed="rId2"/>
          <a:srcRect/>
          <a:stretch/>
        </p:blipFill>
        <p:spPr>
          <a:xfrm>
            <a:off x="13497" y="0"/>
            <a:ext cx="12192000" cy="6858000"/>
          </a:xfrm>
          <a:prstGeom prst="rect">
            <a:avLst/>
          </a:prstGeom>
        </p:spPr>
      </p:pic>
      <p:sp>
        <p:nvSpPr>
          <p:cNvPr id="9" name="Platshållare för text 17">
            <a:extLst>
              <a:ext uri="{FF2B5EF4-FFF2-40B4-BE49-F238E27FC236}">
                <a16:creationId xmlns:a16="http://schemas.microsoft.com/office/drawing/2014/main" id="{5481A0A9-8F9B-8184-3B17-8B347D0A3CF6}"/>
              </a:ext>
            </a:extLst>
          </p:cNvPr>
          <p:cNvSpPr>
            <a:spLocks noGrp="1"/>
          </p:cNvSpPr>
          <p:nvPr>
            <p:ph type="body" sz="quarter" idx="10" hasCustomPrompt="1"/>
          </p:nvPr>
        </p:nvSpPr>
        <p:spPr>
          <a:xfrm>
            <a:off x="838199" y="4117068"/>
            <a:ext cx="8452757" cy="1559990"/>
          </a:xfrm>
          <a:effectLst>
            <a:outerShdw blurRad="50800" dist="38100" dir="2700000" algn="tl" rotWithShape="0">
              <a:prstClr val="black">
                <a:alpha val="40000"/>
              </a:prstClr>
            </a:outerShdw>
          </a:effectLst>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22CB45F-D926-C224-A0E0-4B275A47CF6B}"/>
              </a:ext>
            </a:extLst>
          </p:cNvPr>
          <p:cNvPicPr>
            <a:picLocks noChangeAspect="1"/>
          </p:cNvPicPr>
          <p:nvPr userDrawn="1"/>
        </p:nvPicPr>
        <p:blipFill>
          <a:blip r:embed="rId3"/>
          <a:srcRect/>
          <a:stretch/>
        </p:blipFill>
        <p:spPr>
          <a:xfrm>
            <a:off x="11353800" y="310256"/>
            <a:ext cx="532356" cy="525617"/>
          </a:xfrm>
          <a:prstGeom prst="rect">
            <a:avLst/>
          </a:prstGeom>
          <a:effectLst>
            <a:outerShdw blurRad="76200" dist="12700" dir="2700000" algn="tl" rotWithShape="0">
              <a:prstClr val="black">
                <a:alpha val="30000"/>
              </a:prstClr>
            </a:outerShdw>
          </a:effectLst>
        </p:spPr>
      </p:pic>
      <p:sp>
        <p:nvSpPr>
          <p:cNvPr id="4" name="Platshållare för text 2">
            <a:extLst>
              <a:ext uri="{FF2B5EF4-FFF2-40B4-BE49-F238E27FC236}">
                <a16:creationId xmlns:a16="http://schemas.microsoft.com/office/drawing/2014/main" id="{E21B7258-64A6-013E-D032-2538B5F271CE}"/>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E537509E-5610-D8AC-9636-2F431B7CD65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6B9BF080-966B-B2A5-6CF2-B263A2AD6863}"/>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978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Mellansida Rubrik 2 vinter ">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CCBB8AC-2B37-F50A-184A-6B4687A88070}"/>
              </a:ext>
            </a:extLst>
          </p:cNvPr>
          <p:cNvPicPr>
            <a:picLocks noGrp="1" noRot="1" noChangeAspect="1" noMove="1" noResize="1" noEditPoints="1" noAdjustHandles="1" noChangeArrowheads="1" noChangeShapeType="1" noCrop="1"/>
          </p:cNvPicPr>
          <p:nvPr userDrawn="1"/>
        </p:nvPicPr>
        <p:blipFill>
          <a:blip r:embed="rId2"/>
          <a:srcRect/>
          <a:stretch/>
        </p:blipFill>
        <p:spPr>
          <a:xfrm>
            <a:off x="13497" y="0"/>
            <a:ext cx="12192000" cy="6858000"/>
          </a:xfrm>
          <a:prstGeom prst="rect">
            <a:avLst/>
          </a:prstGeom>
        </p:spPr>
      </p:pic>
      <p:sp>
        <p:nvSpPr>
          <p:cNvPr id="9" name="Platshållare för text 17">
            <a:extLst>
              <a:ext uri="{FF2B5EF4-FFF2-40B4-BE49-F238E27FC236}">
                <a16:creationId xmlns:a16="http://schemas.microsoft.com/office/drawing/2014/main" id="{5481A0A9-8F9B-8184-3B17-8B347D0A3CF6}"/>
              </a:ext>
            </a:extLst>
          </p:cNvPr>
          <p:cNvSpPr>
            <a:spLocks noGrp="1"/>
          </p:cNvSpPr>
          <p:nvPr>
            <p:ph type="body" sz="quarter" idx="10" hasCustomPrompt="1"/>
          </p:nvPr>
        </p:nvSpPr>
        <p:spPr>
          <a:xfrm>
            <a:off x="838199" y="4117068"/>
            <a:ext cx="8452757" cy="1559990"/>
          </a:xfrm>
          <a:effectLst>
            <a:outerShdw blurRad="50800" dist="38100" dir="2700000" algn="tl" rotWithShape="0">
              <a:prstClr val="black">
                <a:alpha val="40000"/>
              </a:prstClr>
            </a:outerShdw>
          </a:effectLst>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22CB45F-D926-C224-A0E0-4B275A47CF6B}"/>
              </a:ext>
            </a:extLst>
          </p:cNvPr>
          <p:cNvPicPr>
            <a:picLocks noChangeAspect="1"/>
          </p:cNvPicPr>
          <p:nvPr userDrawn="1"/>
        </p:nvPicPr>
        <p:blipFill>
          <a:blip r:embed="rId3"/>
          <a:srcRect/>
          <a:stretch/>
        </p:blipFill>
        <p:spPr>
          <a:xfrm>
            <a:off x="11353800" y="310256"/>
            <a:ext cx="532356" cy="525617"/>
          </a:xfrm>
          <a:prstGeom prst="rect">
            <a:avLst/>
          </a:prstGeom>
          <a:effectLst>
            <a:outerShdw blurRad="76200" dist="12700" dir="2700000" algn="tl" rotWithShape="0">
              <a:prstClr val="black">
                <a:alpha val="30000"/>
              </a:prstClr>
            </a:outerShdw>
          </a:effectLst>
        </p:spPr>
      </p:pic>
      <p:sp>
        <p:nvSpPr>
          <p:cNvPr id="4" name="Platshållare för text 2">
            <a:extLst>
              <a:ext uri="{FF2B5EF4-FFF2-40B4-BE49-F238E27FC236}">
                <a16:creationId xmlns:a16="http://schemas.microsoft.com/office/drawing/2014/main" id="{E21B7258-64A6-013E-D032-2538B5F271CE}"/>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E537509E-5610-D8AC-9636-2F431B7CD65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3498699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Mellansida Rubrik linje">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10" name="Platshållare för text 17">
            <a:extLst>
              <a:ext uri="{FF2B5EF4-FFF2-40B4-BE49-F238E27FC236}">
                <a16:creationId xmlns:a16="http://schemas.microsoft.com/office/drawing/2014/main" id="{55D54CF5-A20D-F263-1941-90D3EF7890C6}"/>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2" name="Platshållare för text 2">
            <a:extLst>
              <a:ext uri="{FF2B5EF4-FFF2-40B4-BE49-F238E27FC236}">
                <a16:creationId xmlns:a16="http://schemas.microsoft.com/office/drawing/2014/main" id="{B6EA5F53-DB30-7AA8-224B-E2DA99D67DB7}"/>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7" name="Rubrik 1">
            <a:extLst>
              <a:ext uri="{FF2B5EF4-FFF2-40B4-BE49-F238E27FC236}">
                <a16:creationId xmlns:a16="http://schemas.microsoft.com/office/drawing/2014/main" id="{672AAE07-53D8-1E46-8AA6-AFD773A9FA86}"/>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085F7356-8F59-6A7B-9543-7F23F0B76D10}"/>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71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Mellansida Rubrik ">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10" name="Platshållare för text 17">
            <a:extLst>
              <a:ext uri="{FF2B5EF4-FFF2-40B4-BE49-F238E27FC236}">
                <a16:creationId xmlns:a16="http://schemas.microsoft.com/office/drawing/2014/main" id="{55D54CF5-A20D-F263-1941-90D3EF7890C6}"/>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2" name="Platshållare för text 2">
            <a:extLst>
              <a:ext uri="{FF2B5EF4-FFF2-40B4-BE49-F238E27FC236}">
                <a16:creationId xmlns:a16="http://schemas.microsoft.com/office/drawing/2014/main" id="{B6EA5F53-DB30-7AA8-224B-E2DA99D67DB7}"/>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7" name="Rubrik 1">
            <a:extLst>
              <a:ext uri="{FF2B5EF4-FFF2-40B4-BE49-F238E27FC236}">
                <a16:creationId xmlns:a16="http://schemas.microsoft.com/office/drawing/2014/main" id="{672AAE07-53D8-1E46-8AA6-AFD773A9FA86}"/>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Tree>
    <p:extLst>
      <p:ext uri="{BB962C8B-B14F-4D97-AF65-F5344CB8AC3E}">
        <p14:creationId xmlns:p14="http://schemas.microsoft.com/office/powerpoint/2010/main" val="80994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Mellansida Rubrik linje">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17">
            <a:extLst>
              <a:ext uri="{FF2B5EF4-FFF2-40B4-BE49-F238E27FC236}">
                <a16:creationId xmlns:a16="http://schemas.microsoft.com/office/drawing/2014/main" id="{62924740-C187-8DF3-5167-4FEA1EF8B36D}"/>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11" name="Platshållare för text 5">
            <a:extLst>
              <a:ext uri="{FF2B5EF4-FFF2-40B4-BE49-F238E27FC236}">
                <a16:creationId xmlns:a16="http://schemas.microsoft.com/office/drawing/2014/main" id="{ABDF81CB-E95D-B078-3B98-161207B04B36}"/>
              </a:ext>
            </a:extLst>
          </p:cNvPr>
          <p:cNvSpPr>
            <a:spLocks noGrp="1"/>
          </p:cNvSpPr>
          <p:nvPr>
            <p:ph type="body" sz="quarter" idx="11" hasCustomPrompt="1"/>
          </p:nvPr>
        </p:nvSpPr>
        <p:spPr>
          <a:xfrm>
            <a:off x="838200" y="5693277"/>
            <a:ext cx="4634852" cy="577850"/>
          </a:xfrm>
        </p:spPr>
        <p:txBody>
          <a:bodyPr>
            <a:normAutofit/>
          </a:bodyPr>
          <a:lstStyle>
            <a:lvl1pPr marL="0" indent="0">
              <a:buFontTx/>
              <a:buNone/>
              <a:defRPr/>
            </a:lvl1pPr>
            <a:lvl5pPr marL="0" indent="0" algn="l">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2" name="Bildobjekt 1">
            <a:extLst>
              <a:ext uri="{FF2B5EF4-FFF2-40B4-BE49-F238E27FC236}">
                <a16:creationId xmlns:a16="http://schemas.microsoft.com/office/drawing/2014/main" id="{F80B6A99-B785-72AD-FB8B-F03E0A822FA1}"/>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Rubrik 1">
            <a:extLst>
              <a:ext uri="{FF2B5EF4-FFF2-40B4-BE49-F238E27FC236}">
                <a16:creationId xmlns:a16="http://schemas.microsoft.com/office/drawing/2014/main" id="{5392BB03-7DD2-AC5F-8DB3-27EB70C97220}"/>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F5CF1D54-A418-E945-9664-82F7D88F0B41}"/>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277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Mellansida Rubrik ">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17">
            <a:extLst>
              <a:ext uri="{FF2B5EF4-FFF2-40B4-BE49-F238E27FC236}">
                <a16:creationId xmlns:a16="http://schemas.microsoft.com/office/drawing/2014/main" id="{62924740-C187-8DF3-5167-4FEA1EF8B36D}"/>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11" name="Platshållare för text 5">
            <a:extLst>
              <a:ext uri="{FF2B5EF4-FFF2-40B4-BE49-F238E27FC236}">
                <a16:creationId xmlns:a16="http://schemas.microsoft.com/office/drawing/2014/main" id="{ABDF81CB-E95D-B078-3B98-161207B04B36}"/>
              </a:ext>
            </a:extLst>
          </p:cNvPr>
          <p:cNvSpPr>
            <a:spLocks noGrp="1"/>
          </p:cNvSpPr>
          <p:nvPr>
            <p:ph type="body" sz="quarter" idx="11" hasCustomPrompt="1"/>
          </p:nvPr>
        </p:nvSpPr>
        <p:spPr>
          <a:xfrm>
            <a:off x="838200" y="5693277"/>
            <a:ext cx="4634852" cy="577850"/>
          </a:xfrm>
        </p:spPr>
        <p:txBody>
          <a:bodyPr>
            <a:normAutofit/>
          </a:bodyPr>
          <a:lstStyle>
            <a:lvl1pPr marL="0" indent="0">
              <a:buFontTx/>
              <a:buNone/>
              <a:defRPr/>
            </a:lvl1pPr>
            <a:lvl5pPr marL="0" indent="0" algn="l">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2" name="Bildobjekt 1">
            <a:extLst>
              <a:ext uri="{FF2B5EF4-FFF2-40B4-BE49-F238E27FC236}">
                <a16:creationId xmlns:a16="http://schemas.microsoft.com/office/drawing/2014/main" id="{F80B6A99-B785-72AD-FB8B-F03E0A822FA1}"/>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Rubrik 1">
            <a:extLst>
              <a:ext uri="{FF2B5EF4-FFF2-40B4-BE49-F238E27FC236}">
                <a16:creationId xmlns:a16="http://schemas.microsoft.com/office/drawing/2014/main" id="{5392BB03-7DD2-AC5F-8DB3-27EB70C97220}"/>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F5CF1D54-A418-E945-9664-82F7D88F0B41}"/>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19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innehåll måltavla du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hasCustomPrompt="1"/>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rcRect/>
          <a:stretch/>
        </p:blipFill>
        <p:spPr>
          <a:xfrm>
            <a:off x="11353800" y="310256"/>
            <a:ext cx="532356" cy="525617"/>
          </a:xfrm>
          <a:prstGeom prst="rect">
            <a:avLst/>
          </a:prstGeom>
        </p:spPr>
      </p:pic>
      <p:sp>
        <p:nvSpPr>
          <p:cNvPr id="4" name="Platshållare för innehåll 2">
            <a:extLst>
              <a:ext uri="{FF2B5EF4-FFF2-40B4-BE49-F238E27FC236}">
                <a16:creationId xmlns:a16="http://schemas.microsoft.com/office/drawing/2014/main" id="{1BDC9F7A-B7E4-9C19-4178-DFFB80237BE9}"/>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64FC3824-ED2E-D98F-AACA-F089EEC04A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012" y="0"/>
            <a:ext cx="4992000" cy="6857999"/>
          </a:xfrm>
          <a:prstGeom prst="rect">
            <a:avLst/>
          </a:prstGeom>
        </p:spPr>
      </p:pic>
      <p:cxnSp>
        <p:nvCxnSpPr>
          <p:cNvPr id="6" name="Rak koppling 5">
            <a:extLst>
              <a:ext uri="{FF2B5EF4-FFF2-40B4-BE49-F238E27FC236}">
                <a16:creationId xmlns:a16="http://schemas.microsoft.com/office/drawing/2014/main" id="{6D36B0E1-3403-745B-143F-4BC78B5317E6}"/>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562172"/>
      </p:ext>
    </p:extLst>
  </p:cSld>
  <p:clrMapOvr>
    <a:masterClrMapping/>
  </p:clrMapOvr>
  <p:extLst>
    <p:ext uri="{DCECCB84-F9BA-43D5-87BE-67443E8EF086}">
      <p15:sldGuideLst xmlns:p15="http://schemas.microsoft.com/office/powerpoint/2012/main">
        <p15:guide id="1" orient="horz" pos="2251">
          <p15:clr>
            <a:srgbClr val="FBAE40"/>
          </p15:clr>
        </p15:guide>
        <p15:guide id="2" pos="313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örstasida endast logo">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44745CF-7C36-3243-B9C6-AD5D1C2F5B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63718" cy="6858001"/>
          </a:xfrm>
          <a:prstGeom prst="rect">
            <a:avLst/>
          </a:prstGeom>
        </p:spPr>
      </p:pic>
      <p:sp>
        <p:nvSpPr>
          <p:cNvPr id="3" name="Platshållare för text 17">
            <a:extLst>
              <a:ext uri="{FF2B5EF4-FFF2-40B4-BE49-F238E27FC236}">
                <a16:creationId xmlns:a16="http://schemas.microsoft.com/office/drawing/2014/main" id="{D4B00FDD-FC4D-289A-AA00-106C056D2F7E}"/>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5" name="Platshållare för text 2">
            <a:extLst>
              <a:ext uri="{FF2B5EF4-FFF2-40B4-BE49-F238E27FC236}">
                <a16:creationId xmlns:a16="http://schemas.microsoft.com/office/drawing/2014/main" id="{F13ECEFE-DCE4-81EF-60F5-B092AC32FFA9}"/>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75FE8AC3-206A-EE68-D48D-C54B06CA8BB9}"/>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FF077CE6-AEB6-8464-C607-C5EEDDB4D01C}"/>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033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Mellansida Rubrik 6">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E204568-3E71-624C-B70D-14E2EC452654}"/>
              </a:ext>
            </a:extLst>
          </p:cNvPr>
          <p:cNvPicPr>
            <a:picLocks noChangeAspect="1"/>
          </p:cNvPicPr>
          <p:nvPr userDrawn="1"/>
        </p:nvPicPr>
        <p:blipFill>
          <a:blip r:embed="rId2"/>
          <a:srcRect/>
          <a:stretch/>
        </p:blipFill>
        <p:spPr>
          <a:xfrm>
            <a:off x="0" y="0"/>
            <a:ext cx="12192000" cy="6858000"/>
          </a:xfrm>
          <a:prstGeom prst="rect">
            <a:avLst/>
          </a:prstGeom>
        </p:spPr>
      </p:pic>
      <p:sp>
        <p:nvSpPr>
          <p:cNvPr id="3" name="Platshållare för text 17">
            <a:extLst>
              <a:ext uri="{FF2B5EF4-FFF2-40B4-BE49-F238E27FC236}">
                <a16:creationId xmlns:a16="http://schemas.microsoft.com/office/drawing/2014/main" id="{EF68E750-68FD-77D0-D74B-B57293104D93}"/>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9BA4662-25AE-966E-139B-1521763EE1C2}"/>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6C563651-5874-A49C-501D-9566EAF56EBB}"/>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2" name="Rubrik 1">
            <a:extLst>
              <a:ext uri="{FF2B5EF4-FFF2-40B4-BE49-F238E27FC236}">
                <a16:creationId xmlns:a16="http://schemas.microsoft.com/office/drawing/2014/main" id="{E8E82F1C-5FA6-F770-FCA5-BE050AC624DD}"/>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9" name="Rak koppling 8">
            <a:extLst>
              <a:ext uri="{FF2B5EF4-FFF2-40B4-BE49-F238E27FC236}">
                <a16:creationId xmlns:a16="http://schemas.microsoft.com/office/drawing/2014/main" id="{7093D5B2-1E7B-FCE3-E9ED-9F802713C053}"/>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121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Mellansida Rubrik 6">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219BA8A-737E-7A40-BC15-66400703B672}"/>
              </a:ext>
            </a:extLst>
          </p:cNvPr>
          <p:cNvPicPr>
            <a:picLocks noChangeAspect="1"/>
          </p:cNvPicPr>
          <p:nvPr userDrawn="1"/>
        </p:nvPicPr>
        <p:blipFill>
          <a:blip r:embed="rId2"/>
          <a:srcRect/>
          <a:stretch/>
        </p:blipFill>
        <p:spPr>
          <a:xfrm>
            <a:off x="0" y="0"/>
            <a:ext cx="12192000" cy="6858000"/>
          </a:xfrm>
          <a:prstGeom prst="rect">
            <a:avLst/>
          </a:prstGeom>
          <a:effectLst>
            <a:outerShdw blurRad="50800" dist="38100" dir="2700000" algn="tl" rotWithShape="0">
              <a:prstClr val="black">
                <a:alpha val="39000"/>
              </a:prstClr>
            </a:outerShdw>
          </a:effectLst>
        </p:spPr>
      </p:pic>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3" name="Platshållare för text 17">
            <a:extLst>
              <a:ext uri="{FF2B5EF4-FFF2-40B4-BE49-F238E27FC236}">
                <a16:creationId xmlns:a16="http://schemas.microsoft.com/office/drawing/2014/main" id="{1391DF4A-FF35-ADEB-E895-69963EDE7BAD}"/>
              </a:ext>
            </a:extLst>
          </p:cNvPr>
          <p:cNvSpPr>
            <a:spLocks noGrp="1"/>
          </p:cNvSpPr>
          <p:nvPr>
            <p:ph type="body" sz="quarter" idx="10" hasCustomPrompt="1"/>
          </p:nvPr>
        </p:nvSpPr>
        <p:spPr>
          <a:xfrm>
            <a:off x="838199" y="4117068"/>
            <a:ext cx="8452757" cy="1559990"/>
          </a:xfrm>
          <a:effectLst>
            <a:outerShdw blurRad="50800" dist="38100" dir="2700000" algn="tl" rotWithShape="0">
              <a:prstClr val="black">
                <a:alpha val="91000"/>
              </a:prstClr>
            </a:outerShdw>
          </a:effectLst>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2" name="Rubrik 1">
            <a:extLst>
              <a:ext uri="{FF2B5EF4-FFF2-40B4-BE49-F238E27FC236}">
                <a16:creationId xmlns:a16="http://schemas.microsoft.com/office/drawing/2014/main" id="{61B1C28E-8ED6-8F85-C1D8-E6CA38BC78CD}"/>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FAEB988D-2396-68C7-1695-B446B326FC6F}"/>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338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text 17">
            <a:extLst>
              <a:ext uri="{FF2B5EF4-FFF2-40B4-BE49-F238E27FC236}">
                <a16:creationId xmlns:a16="http://schemas.microsoft.com/office/drawing/2014/main" id="{4F3987CF-3DD3-286B-B1A4-7115DC0534DC}"/>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5" name="Bildobjekt 4">
            <a:extLst>
              <a:ext uri="{FF2B5EF4-FFF2-40B4-BE49-F238E27FC236}">
                <a16:creationId xmlns:a16="http://schemas.microsoft.com/office/drawing/2014/main" id="{9E98BE06-4782-224D-365A-46FD554A7989}"/>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7" name="Rubrik 1">
            <a:extLst>
              <a:ext uri="{FF2B5EF4-FFF2-40B4-BE49-F238E27FC236}">
                <a16:creationId xmlns:a16="http://schemas.microsoft.com/office/drawing/2014/main" id="{51D9F5FB-173C-7252-A5A8-1F5CEC346F6D}"/>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F49F2F7C-B5D5-0F3F-25B5-8F2FA25C1CA7}"/>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902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91999" cy="6857999"/>
          </a:xfrm>
          <a:prstGeom prst="rect">
            <a:avLst/>
          </a:prstGeom>
        </p:spPr>
      </p:pic>
      <p:sp>
        <p:nvSpPr>
          <p:cNvPr id="18" name="Platshållare för text 17">
            <a:extLst>
              <a:ext uri="{FF2B5EF4-FFF2-40B4-BE49-F238E27FC236}">
                <a16:creationId xmlns:a16="http://schemas.microsoft.com/office/drawing/2014/main" id="{2F7022C9-9C51-9AAE-6810-CAB96C81DB00}"/>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34373F92-E5E3-A968-0D1E-3A3C7C7AEBB3}"/>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7D2595B0-39E5-5F40-B97F-1F86BA03E547}"/>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6" name="Rubrik 1">
            <a:extLst>
              <a:ext uri="{FF2B5EF4-FFF2-40B4-BE49-F238E27FC236}">
                <a16:creationId xmlns:a16="http://schemas.microsoft.com/office/drawing/2014/main" id="{972EE5C6-A783-C1E5-1A79-E9424E265FCA}"/>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3E8B4A4B-86ED-B849-1EC0-94E903E1EB95}"/>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881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A705A57-FC75-428A-A2D0-216A038F2F05}"/>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Platshållare för text 17">
            <a:extLst>
              <a:ext uri="{FF2B5EF4-FFF2-40B4-BE49-F238E27FC236}">
                <a16:creationId xmlns:a16="http://schemas.microsoft.com/office/drawing/2014/main" id="{376A1CA8-1890-E2F0-1138-9BA6AE83018B}"/>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9A44ADC9-CC30-EB60-ACE8-AF4907B19BC8}"/>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364687A7-E2AF-072A-0FCD-B2B78E01D082}"/>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5" name="Rubrik 1">
            <a:extLst>
              <a:ext uri="{FF2B5EF4-FFF2-40B4-BE49-F238E27FC236}">
                <a16:creationId xmlns:a16="http://schemas.microsoft.com/office/drawing/2014/main" id="{C2011392-9854-F67A-3DE4-1C5D30EAEC13}"/>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2C9F301B-7BA2-FB38-B93E-03650E985C21}"/>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239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Rubriksida mål och fokus dunge måltavla">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91998" cy="6857999"/>
          </a:xfrm>
          <a:prstGeom prst="rect">
            <a:avLst/>
          </a:prstGeom>
        </p:spPr>
      </p:pic>
      <p:sp>
        <p:nvSpPr>
          <p:cNvPr id="6" name="Platshållare för text 17">
            <a:extLst>
              <a:ext uri="{FF2B5EF4-FFF2-40B4-BE49-F238E27FC236}">
                <a16:creationId xmlns:a16="http://schemas.microsoft.com/office/drawing/2014/main" id="{6F03E6C8-6599-DC3C-4172-443B8CD59D52}"/>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5DE0331C-D460-19A4-EB47-2ECFEBE76F49}"/>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FC7BB658-6F33-6C0C-BC5F-708832AE611C}"/>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5" name="Rubrik 1">
            <a:extLst>
              <a:ext uri="{FF2B5EF4-FFF2-40B4-BE49-F238E27FC236}">
                <a16:creationId xmlns:a16="http://schemas.microsoft.com/office/drawing/2014/main" id="{8F6265A3-A49E-320F-AB81-C4C1E841367C}"/>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D327F65F-0D7A-256D-4672-D11286E1F148}"/>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120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Rubriksida mål och fokus hav bakgrund måltavla">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91998" cy="6857998"/>
          </a:xfrm>
          <a:prstGeom prst="rect">
            <a:avLst/>
          </a:prstGeom>
        </p:spPr>
      </p:pic>
      <p:sp>
        <p:nvSpPr>
          <p:cNvPr id="6" name="Platshållare för text 17">
            <a:extLst>
              <a:ext uri="{FF2B5EF4-FFF2-40B4-BE49-F238E27FC236}">
                <a16:creationId xmlns:a16="http://schemas.microsoft.com/office/drawing/2014/main" id="{B6D79851-B9FE-EA22-CDBA-E24E95802EE3}"/>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70CF3AE-14BD-C432-86DB-A330FA4C1F1B}"/>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4" name="Platshållare för text 2">
            <a:extLst>
              <a:ext uri="{FF2B5EF4-FFF2-40B4-BE49-F238E27FC236}">
                <a16:creationId xmlns:a16="http://schemas.microsoft.com/office/drawing/2014/main" id="{8606A714-8D50-20F0-3EF9-0413F48EC425}"/>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
        <p:nvSpPr>
          <p:cNvPr id="5" name="Rubrik 1">
            <a:extLst>
              <a:ext uri="{FF2B5EF4-FFF2-40B4-BE49-F238E27FC236}">
                <a16:creationId xmlns:a16="http://schemas.microsoft.com/office/drawing/2014/main" id="{6219B8D1-8282-0448-C68D-CB19086EF4EF}"/>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33E7BFA1-80E0-BE77-D8B9-675966E2DC32}"/>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940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text 17">
            <a:extLst>
              <a:ext uri="{FF2B5EF4-FFF2-40B4-BE49-F238E27FC236}">
                <a16:creationId xmlns:a16="http://schemas.microsoft.com/office/drawing/2014/main" id="{8D9007C7-5967-EA4E-AB56-25E300772C18}"/>
              </a:ext>
            </a:extLst>
          </p:cNvPr>
          <p:cNvSpPr>
            <a:spLocks noGrp="1"/>
          </p:cNvSpPr>
          <p:nvPr>
            <p:ph type="body" sz="quarter" idx="10" hasCustomPrompt="1"/>
          </p:nvPr>
        </p:nvSpPr>
        <p:spPr>
          <a:xfrm>
            <a:off x="838199" y="4117068"/>
            <a:ext cx="8452757" cy="1559990"/>
          </a:xfrm>
          <a:effectLst/>
        </p:spPr>
        <p:txBody>
          <a:bodyPr>
            <a:normAutofit/>
          </a:bodyPr>
          <a:lstStyle>
            <a:lvl1pPr marL="0" indent="0">
              <a:lnSpc>
                <a:spcPct val="100000"/>
              </a:lnSpc>
              <a:buFontTx/>
              <a:buNone/>
              <a:defRPr sz="240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6" name="Platshållare för text 5">
            <a:extLst>
              <a:ext uri="{FF2B5EF4-FFF2-40B4-BE49-F238E27FC236}">
                <a16:creationId xmlns:a16="http://schemas.microsoft.com/office/drawing/2014/main" id="{BD4A02E4-9841-3229-0FFB-870F0006AED2}"/>
              </a:ext>
            </a:extLst>
          </p:cNvPr>
          <p:cNvSpPr>
            <a:spLocks noGrp="1"/>
          </p:cNvSpPr>
          <p:nvPr>
            <p:ph type="body" sz="quarter" idx="11" hasCustomPrompt="1"/>
          </p:nvPr>
        </p:nvSpPr>
        <p:spPr>
          <a:xfrm>
            <a:off x="838200" y="5693277"/>
            <a:ext cx="4634852" cy="577850"/>
          </a:xfrm>
          <a:effectLst/>
        </p:spPr>
        <p:txBody>
          <a:bodyPr>
            <a:normAutofit/>
          </a:bodyPr>
          <a:lstStyle>
            <a:lvl1pPr marL="0" indent="0">
              <a:buFontTx/>
              <a:buNone/>
              <a:defRPr/>
            </a:lvl1pPr>
            <a:lvl5pPr marL="0" indent="0" algn="l">
              <a:buNone/>
              <a:defRPr sz="1600">
                <a:solidFill>
                  <a:schemeClr val="tx1"/>
                </a:solidFill>
                <a:effectLst/>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2" name="Bildobjekt 1">
            <a:extLst>
              <a:ext uri="{FF2B5EF4-FFF2-40B4-BE49-F238E27FC236}">
                <a16:creationId xmlns:a16="http://schemas.microsoft.com/office/drawing/2014/main" id="{05BEB19C-8076-E447-3B55-15E464C3E8E3}"/>
              </a:ext>
            </a:extLst>
          </p:cNvPr>
          <p:cNvPicPr>
            <a:picLocks noChangeAspect="1"/>
          </p:cNvPicPr>
          <p:nvPr userDrawn="1"/>
        </p:nvPicPr>
        <p:blipFill>
          <a:blip r:embed="rId2"/>
          <a:srcRect/>
          <a:stretch/>
        </p:blipFill>
        <p:spPr>
          <a:xfrm>
            <a:off x="11353800" y="310256"/>
            <a:ext cx="532355" cy="525617"/>
          </a:xfrm>
          <a:prstGeom prst="rect">
            <a:avLst/>
          </a:prstGeom>
        </p:spPr>
      </p:pic>
      <p:sp>
        <p:nvSpPr>
          <p:cNvPr id="3" name="Rubrik 1">
            <a:extLst>
              <a:ext uri="{FF2B5EF4-FFF2-40B4-BE49-F238E27FC236}">
                <a16:creationId xmlns:a16="http://schemas.microsoft.com/office/drawing/2014/main" id="{BA06092D-6CBB-891C-F6DE-732FA32AD181}"/>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F996E402-CBAC-DA2F-A374-9C2B698BAE49}"/>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051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E66B81C4-C747-6BE0-4ED3-8F3148ACDCCE}"/>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5" name="Rubrik 1">
            <a:extLst>
              <a:ext uri="{FF2B5EF4-FFF2-40B4-BE49-F238E27FC236}">
                <a16:creationId xmlns:a16="http://schemas.microsoft.com/office/drawing/2014/main" id="{353EEF15-6B80-F0D6-A2B8-79993CB61F9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4DB2D054-D6C4-B290-DD02-22E422C7FCB2}"/>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030"/>
      </p:ext>
    </p:extLst>
  </p:cSld>
  <p:clrMapOvr>
    <a:masterClrMapping/>
  </p:clrMapOvr>
  <p:extLst>
    <p:ext uri="{DCECCB84-F9BA-43D5-87BE-67443E8EF086}">
      <p15:sldGuideLst xmlns:p15="http://schemas.microsoft.com/office/powerpoint/2012/main">
        <p15:guide id="1" orient="horz" pos="777" userDrawn="1">
          <p15:clr>
            <a:srgbClr val="FBAE40"/>
          </p15:clr>
        </p15:guide>
        <p15:guide id="2" pos="5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innehåll skog dunge">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882F9DD-9AD3-FD08-DEA7-264071B567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flipH="1">
            <a:off x="0" y="1"/>
            <a:ext cx="4979988" cy="6857999"/>
          </a:xfrm>
          <a:prstGeom prst="rect">
            <a:avLst/>
          </a:prstGeom>
        </p:spPr>
      </p:pic>
      <p:sp>
        <p:nvSpPr>
          <p:cNvPr id="6" name="Platshållare för innehåll 2">
            <a:extLst>
              <a:ext uri="{FF2B5EF4-FFF2-40B4-BE49-F238E27FC236}">
                <a16:creationId xmlns:a16="http://schemas.microsoft.com/office/drawing/2014/main" id="{09F26110-E29F-30E5-C8E1-65CE5FC796D7}"/>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60E0A63B-5CA9-F1ED-E80C-F617CC8BCB6D}"/>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5" name="Rubrik 1">
            <a:extLst>
              <a:ext uri="{FF2B5EF4-FFF2-40B4-BE49-F238E27FC236}">
                <a16:creationId xmlns:a16="http://schemas.microsoft.com/office/drawing/2014/main" id="{0CE60CCB-DA38-415A-3315-37CEDCB65F50}"/>
              </a:ext>
            </a:extLst>
          </p:cNvPr>
          <p:cNvSpPr>
            <a:spLocks noGrp="1"/>
          </p:cNvSpPr>
          <p:nvPr>
            <p:ph type="title" hasCustomPrompt="1"/>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cxnSp>
        <p:nvCxnSpPr>
          <p:cNvPr id="7" name="Rak koppling 6">
            <a:extLst>
              <a:ext uri="{FF2B5EF4-FFF2-40B4-BE49-F238E27FC236}">
                <a16:creationId xmlns:a16="http://schemas.microsoft.com/office/drawing/2014/main" id="{05818307-A689-8A53-004B-EFEB3C10E59E}"/>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212833"/>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ubrik och punktlista">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E66B81C4-C747-6BE0-4ED3-8F3148ACDCCE}"/>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5" name="Rubrik 1">
            <a:extLst>
              <a:ext uri="{FF2B5EF4-FFF2-40B4-BE49-F238E27FC236}">
                <a16:creationId xmlns:a16="http://schemas.microsoft.com/office/drawing/2014/main" id="{353EEF15-6B80-F0D6-A2B8-79993CB61F9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2873141218"/>
      </p:ext>
    </p:extLst>
  </p:cSld>
  <p:clrMapOvr>
    <a:masterClrMapping/>
  </p:clrMapOvr>
  <p:extLst>
    <p:ext uri="{DCECCB84-F9BA-43D5-87BE-67443E8EF086}">
      <p15:sldGuideLst xmlns:p15="http://schemas.microsoft.com/office/powerpoint/2012/main">
        <p15:guide id="1" orient="horz" pos="777" userDrawn="1">
          <p15:clr>
            <a:srgbClr val="FBAE40"/>
          </p15:clr>
        </p15:guide>
        <p15:guide id="2" pos="52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Rubrik och punktlista 2 kolumn">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6053418"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6F83402F-3258-5AC8-567B-2F6B7162825A}"/>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2BEF0281-8A30-FC30-9963-C03010386E3F}"/>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6D3D6026-A296-B058-555B-779BABF739F7}"/>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217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Rubrik och punktlista 3 kolumn">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4433418"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Platshållare för innehåll 2">
            <a:extLst>
              <a:ext uri="{FF2B5EF4-FFF2-40B4-BE49-F238E27FC236}">
                <a16:creationId xmlns:a16="http://schemas.microsoft.com/office/drawing/2014/main" id="{DF7A6822-1AB2-A8CC-8386-BA88A2657954}"/>
              </a:ext>
            </a:extLst>
          </p:cNvPr>
          <p:cNvSpPr>
            <a:spLocks noGrp="1"/>
          </p:cNvSpPr>
          <p:nvPr>
            <p:ph idx="11"/>
          </p:nvPr>
        </p:nvSpPr>
        <p:spPr>
          <a:xfrm>
            <a:off x="8028636"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CBB14336-94A7-D363-0A4D-C9ABBFAF2416}"/>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DDE3F32F-C4D0-CFE0-6587-7744ABE8C1FF}"/>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68852E75-9097-7746-27F3-3A4E64467057}"/>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863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Mellansida Egen bild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31BA07DA-DDBB-4369-8027-E86DBBE3C15E}"/>
              </a:ext>
            </a:extLst>
          </p:cNvPr>
          <p:cNvSpPr>
            <a:spLocks noGrp="1"/>
          </p:cNvSpPr>
          <p:nvPr>
            <p:ph type="pic" sz="quarter" idx="10" hasCustomPrompt="1"/>
          </p:nvPr>
        </p:nvSpPr>
        <p:spPr>
          <a:xfrm>
            <a:off x="7199313" y="0"/>
            <a:ext cx="4992687" cy="6858000"/>
          </a:xfrm>
        </p:spPr>
        <p:txBody>
          <a:bodyPr/>
          <a:lstStyle>
            <a:lvl1pPr marL="0" indent="0">
              <a:buNone/>
              <a:defRPr/>
            </a:lvl1pPr>
          </a:lstStyle>
          <a:p>
            <a:r>
              <a:rPr lang="sv-SE"/>
              <a:t>Infoga egen bild här</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3800" y="306887"/>
            <a:ext cx="532356" cy="532356"/>
          </a:xfrm>
          <a:prstGeom prst="rect">
            <a:avLst/>
          </a:prstGeom>
        </p:spPr>
      </p:pic>
      <p:sp>
        <p:nvSpPr>
          <p:cNvPr id="9" name="Platshållare för innehåll 2">
            <a:extLst>
              <a:ext uri="{FF2B5EF4-FFF2-40B4-BE49-F238E27FC236}">
                <a16:creationId xmlns:a16="http://schemas.microsoft.com/office/drawing/2014/main" id="{1A958361-2B07-2E17-896C-4F1613060F2E}"/>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2" name="Rubrik 1">
            <a:extLst>
              <a:ext uri="{FF2B5EF4-FFF2-40B4-BE49-F238E27FC236}">
                <a16:creationId xmlns:a16="http://schemas.microsoft.com/office/drawing/2014/main" id="{073720F8-7C02-CEEF-492B-EA60CF63FA40}"/>
              </a:ext>
            </a:extLst>
          </p:cNvPr>
          <p:cNvSpPr>
            <a:spLocks noGrp="1"/>
          </p:cNvSpPr>
          <p:nvPr>
            <p:ph type="title" hasCustomPrompt="1"/>
          </p:nvPr>
        </p:nvSpPr>
        <p:spPr>
          <a:xfrm>
            <a:off x="836163"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3" name="Rak koppling 2">
            <a:extLst>
              <a:ext uri="{FF2B5EF4-FFF2-40B4-BE49-F238E27FC236}">
                <a16:creationId xmlns:a16="http://schemas.microsoft.com/office/drawing/2014/main" id="{2352CA96-3574-20C2-75F3-5E696BFE04A7}"/>
              </a:ext>
            </a:extLst>
          </p:cNvPr>
          <p:cNvCxnSpPr>
            <a:cxnSpLocks/>
          </p:cNvCxnSpPr>
          <p:nvPr userDrawn="1"/>
        </p:nvCxnSpPr>
        <p:spPr>
          <a:xfrm>
            <a:off x="836163"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C1B4DA47-60D2-02F0-BD31-C8D214E2DF35}"/>
              </a:ext>
            </a:extLst>
          </p:cNvPr>
          <p:cNvPicPr>
            <a:picLocks noChangeAspect="1"/>
          </p:cNvPicPr>
          <p:nvPr userDrawn="1"/>
        </p:nvPicPr>
        <p:blipFill>
          <a:blip r:embed="rId4"/>
          <a:srcRect/>
          <a:stretch/>
        </p:blipFill>
        <p:spPr>
          <a:xfrm>
            <a:off x="354240" y="310257"/>
            <a:ext cx="348248" cy="343840"/>
          </a:xfrm>
          <a:prstGeom prst="rect">
            <a:avLst/>
          </a:prstGeom>
        </p:spPr>
      </p:pic>
    </p:spTree>
    <p:extLst>
      <p:ext uri="{BB962C8B-B14F-4D97-AF65-F5344CB8AC3E}">
        <p14:creationId xmlns:p14="http://schemas.microsoft.com/office/powerpoint/2010/main" val="1583452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Rubriksida">
    <p:bg>
      <p:bgPr>
        <a:solidFill>
          <a:srgbClr val="DFDCD8"/>
        </a:solidFill>
        <a:effectLst/>
      </p:bgPr>
    </p:bg>
    <p:spTree>
      <p:nvGrpSpPr>
        <p:cNvPr id="1" name=""/>
        <p:cNvGrpSpPr/>
        <p:nvPr/>
      </p:nvGrpSpPr>
      <p:grpSpPr>
        <a:xfrm>
          <a:off x="0" y="0"/>
          <a:ext cx="0" cy="0"/>
          <a:chOff x="0" y="0"/>
          <a:chExt cx="0" cy="0"/>
        </a:xfrm>
      </p:grpSpPr>
      <p:sp>
        <p:nvSpPr>
          <p:cNvPr id="3" name="Platshållare för text 17">
            <a:extLst>
              <a:ext uri="{FF2B5EF4-FFF2-40B4-BE49-F238E27FC236}">
                <a16:creationId xmlns:a16="http://schemas.microsoft.com/office/drawing/2014/main" id="{2E38C886-4B40-2542-32E5-4776540AE954}"/>
              </a:ext>
            </a:extLst>
          </p:cNvPr>
          <p:cNvSpPr>
            <a:spLocks noGrp="1"/>
          </p:cNvSpPr>
          <p:nvPr>
            <p:ph type="body" sz="quarter" idx="10" hasCustomPrompt="1"/>
          </p:nvPr>
        </p:nvSpPr>
        <p:spPr>
          <a:xfrm>
            <a:off x="838199" y="4117068"/>
            <a:ext cx="8452757" cy="1559990"/>
          </a:xfrm>
          <a:effectLst/>
        </p:spPr>
        <p:txBody>
          <a:bodyPr>
            <a:normAutofit/>
          </a:bodyPr>
          <a:lstStyle>
            <a:lvl1pPr marL="0" indent="0">
              <a:lnSpc>
                <a:spcPct val="100000"/>
              </a:lnSpc>
              <a:buFontTx/>
              <a:buNone/>
              <a:defRPr sz="240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
        <p:nvSpPr>
          <p:cNvPr id="4" name="Platshållare för text 5">
            <a:extLst>
              <a:ext uri="{FF2B5EF4-FFF2-40B4-BE49-F238E27FC236}">
                <a16:creationId xmlns:a16="http://schemas.microsoft.com/office/drawing/2014/main" id="{31B48824-5CAD-8A12-19E7-9FEA65D2320D}"/>
              </a:ext>
            </a:extLst>
          </p:cNvPr>
          <p:cNvSpPr>
            <a:spLocks noGrp="1"/>
          </p:cNvSpPr>
          <p:nvPr>
            <p:ph type="body" sz="quarter" idx="11" hasCustomPrompt="1"/>
          </p:nvPr>
        </p:nvSpPr>
        <p:spPr>
          <a:xfrm>
            <a:off x="838200" y="5693277"/>
            <a:ext cx="4634852" cy="577850"/>
          </a:xfrm>
          <a:effectLst/>
        </p:spPr>
        <p:txBody>
          <a:bodyPr>
            <a:normAutofit/>
          </a:bodyPr>
          <a:lstStyle>
            <a:lvl1pPr marL="0" indent="0">
              <a:buFontTx/>
              <a:buNone/>
              <a:defRPr/>
            </a:lvl1pPr>
            <a:lvl5pPr marL="0" indent="0" algn="l">
              <a:buNone/>
              <a:defRPr sz="1600">
                <a:solidFill>
                  <a:schemeClr val="tx1"/>
                </a:solidFill>
                <a:effectLst/>
                <a:latin typeface="Noto Serif" panose="02020600060500020200" pitchFamily="18" charset="0"/>
                <a:ea typeface="Noto Serif" panose="02020600060500020200" pitchFamily="18" charset="0"/>
                <a:cs typeface="Noto Serif" panose="02020600060500020200" pitchFamily="18" charset="0"/>
              </a:defRPr>
            </a:lvl5pPr>
          </a:lstStyle>
          <a:p>
            <a:pPr lvl="4"/>
            <a:r>
              <a:rPr lang="sv-SE">
                <a:latin typeface="Noto Serif" panose="02020600060500020200" pitchFamily="18" charset="0"/>
                <a:ea typeface="Noto Serif" panose="02020600060500020200" pitchFamily="18" charset="0"/>
                <a:cs typeface="Noto Serif" panose="02020600060500020200" pitchFamily="18" charset="0"/>
              </a:rPr>
              <a:t>2024-XX-XX</a:t>
            </a:r>
            <a:endParaRPr lang="sv-SE"/>
          </a:p>
        </p:txBody>
      </p:sp>
      <p:pic>
        <p:nvPicPr>
          <p:cNvPr id="5" name="Bildobjekt 4">
            <a:extLst>
              <a:ext uri="{FF2B5EF4-FFF2-40B4-BE49-F238E27FC236}">
                <a16:creationId xmlns:a16="http://schemas.microsoft.com/office/drawing/2014/main" id="{300D55C3-1305-E9CC-C6FD-35EBB44D11B9}"/>
              </a:ext>
            </a:extLst>
          </p:cNvPr>
          <p:cNvPicPr>
            <a:picLocks noChangeAspect="1"/>
          </p:cNvPicPr>
          <p:nvPr userDrawn="1"/>
        </p:nvPicPr>
        <p:blipFill>
          <a:blip r:embed="rId2"/>
          <a:srcRect/>
          <a:stretch/>
        </p:blipFill>
        <p:spPr>
          <a:xfrm>
            <a:off x="11353800" y="310256"/>
            <a:ext cx="532355" cy="525617"/>
          </a:xfrm>
          <a:prstGeom prst="rect">
            <a:avLst/>
          </a:prstGeom>
        </p:spPr>
      </p:pic>
      <p:sp>
        <p:nvSpPr>
          <p:cNvPr id="6" name="Rubrik 1">
            <a:extLst>
              <a:ext uri="{FF2B5EF4-FFF2-40B4-BE49-F238E27FC236}">
                <a16:creationId xmlns:a16="http://schemas.microsoft.com/office/drawing/2014/main" id="{E823ED1E-3E10-8EAA-4E1C-83E035F170DE}"/>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7" name="Rak koppling 6">
            <a:extLst>
              <a:ext uri="{FF2B5EF4-FFF2-40B4-BE49-F238E27FC236}">
                <a16:creationId xmlns:a16="http://schemas.microsoft.com/office/drawing/2014/main" id="{5BB797BA-4A4A-2AC9-B5B0-5393626F7896}"/>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66919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Rubrik och punktlista">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C255B3EB-F73B-9648-CFC8-08854E6AA700}"/>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9DBC97D2-82DF-321A-55F8-4FCEF8CD3DBC}"/>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C0C6C370-3C54-C163-48B6-171B513056DB}"/>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228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Rubrik och punktlista">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C255B3EB-F73B-9648-CFC8-08854E6AA700}"/>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9DBC97D2-82DF-321A-55F8-4FCEF8CD3DBC}"/>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1912176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Rubrik och punktlista 2 kolumn">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6053418" y="1825625"/>
            <a:ext cx="50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FFC3E393-BA9A-403E-5893-06BCE88F0FE8}"/>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DA80664E-3EC5-D69A-C6AD-DD8CCCA1273F}"/>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1A132218-C25C-B3E6-8F20-EB086FAFD335}"/>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893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Rubrik och punktlista 3 kolumn">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429490CA-7327-04C5-91F4-390AD0B90BFC}"/>
              </a:ext>
            </a:extLst>
          </p:cNvPr>
          <p:cNvSpPr>
            <a:spLocks noGrp="1"/>
          </p:cNvSpPr>
          <p:nvPr>
            <p:ph idx="10"/>
          </p:nvPr>
        </p:nvSpPr>
        <p:spPr>
          <a:xfrm>
            <a:off x="4433418"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Platshållare för innehåll 2">
            <a:extLst>
              <a:ext uri="{FF2B5EF4-FFF2-40B4-BE49-F238E27FC236}">
                <a16:creationId xmlns:a16="http://schemas.microsoft.com/office/drawing/2014/main" id="{DF7A6822-1AB2-A8CC-8386-BA88A2657954}"/>
              </a:ext>
            </a:extLst>
          </p:cNvPr>
          <p:cNvSpPr>
            <a:spLocks noGrp="1"/>
          </p:cNvSpPr>
          <p:nvPr>
            <p:ph idx="11"/>
          </p:nvPr>
        </p:nvSpPr>
        <p:spPr>
          <a:xfrm>
            <a:off x="8028636" y="1825625"/>
            <a:ext cx="3240000"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B0C65834-1C57-FD68-F5DE-7712ABC99C03}"/>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2F979CBD-7F87-9D82-C857-FA52FBA6D335}"/>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6A555201-22EC-0381-8037-E01B46F50195}"/>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135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Rubrik och brödtext">
    <p:bg>
      <p:bgPr>
        <a:solidFill>
          <a:srgbClr val="DFDCD8"/>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4" name="Bildobjekt 3">
            <a:extLst>
              <a:ext uri="{FF2B5EF4-FFF2-40B4-BE49-F238E27FC236}">
                <a16:creationId xmlns:a16="http://schemas.microsoft.com/office/drawing/2014/main" id="{6F7FEA62-FC6B-C61F-92DC-ABE6ADF03967}"/>
              </a:ext>
            </a:extLst>
          </p:cNvPr>
          <p:cNvPicPr>
            <a:picLocks noChangeAspect="1"/>
          </p:cNvPicPr>
          <p:nvPr userDrawn="1"/>
        </p:nvPicPr>
        <p:blipFill>
          <a:blip r:embed="rId2"/>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B5A44CE6-14E3-0966-86F9-35DC0CEE6AC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9BE0057D-C7F2-DD59-C007-8D36AFE70D6E}"/>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180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innehåll måltavla hav">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AD4792B-8E63-547A-848F-96D0BE6951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1" y="2"/>
            <a:ext cx="4979988" cy="6857998"/>
          </a:xfrm>
          <a:prstGeom prst="rect">
            <a:avLst/>
          </a:prstGeom>
        </p:spPr>
      </p:pic>
      <p:sp>
        <p:nvSpPr>
          <p:cNvPr id="6" name="Platshållare för innehåll 2">
            <a:extLst>
              <a:ext uri="{FF2B5EF4-FFF2-40B4-BE49-F238E27FC236}">
                <a16:creationId xmlns:a16="http://schemas.microsoft.com/office/drawing/2014/main" id="{E1E8DF24-26B0-EC24-17B1-A070CB6A7FD7}"/>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560C6C7D-A189-3820-64AC-2BFC8AFC94C6}"/>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8" name="Rubrik 1">
            <a:extLst>
              <a:ext uri="{FF2B5EF4-FFF2-40B4-BE49-F238E27FC236}">
                <a16:creationId xmlns:a16="http://schemas.microsoft.com/office/drawing/2014/main" id="{A92EBEDF-A0F5-5FA1-E9DD-A5DFD409B659}"/>
              </a:ext>
            </a:extLst>
          </p:cNvPr>
          <p:cNvSpPr>
            <a:spLocks noGrp="1"/>
          </p:cNvSpPr>
          <p:nvPr>
            <p:ph type="title" hasCustomPrompt="1"/>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cxnSp>
        <p:nvCxnSpPr>
          <p:cNvPr id="9" name="Rak koppling 8">
            <a:extLst>
              <a:ext uri="{FF2B5EF4-FFF2-40B4-BE49-F238E27FC236}">
                <a16:creationId xmlns:a16="http://schemas.microsoft.com/office/drawing/2014/main" id="{4C6EA429-90BC-BDC3-D21D-5DA289E5D0DF}"/>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652693"/>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Rubriksida lav skog">
    <p:bg>
      <p:bgPr>
        <a:solidFill>
          <a:srgbClr val="DFDCD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96232E9-F9E3-4F98-94D0-77E4C9D89C88}"/>
              </a:ext>
            </a:extLst>
          </p:cNvPr>
          <p:cNvPicPr>
            <a:picLocks noChangeAspect="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a:extLst>
              <a:ext uri="{FF2B5EF4-FFF2-40B4-BE49-F238E27FC236}">
                <a16:creationId xmlns:a16="http://schemas.microsoft.com/office/drawing/2014/main" id="{A24936C8-8506-0737-AB42-CD7D16B3FA62}"/>
              </a:ext>
            </a:extLst>
          </p:cNvPr>
          <p:cNvPicPr>
            <a:picLocks noChangeAspect="1"/>
          </p:cNvPicPr>
          <p:nvPr userDrawn="1"/>
        </p:nvPicPr>
        <p:blipFill>
          <a:blip r:embed="rId3"/>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97691EA2-E55F-5EF4-CC8F-640BBDC4D7C2}"/>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4" name="Rak koppling 3">
            <a:extLst>
              <a:ext uri="{FF2B5EF4-FFF2-40B4-BE49-F238E27FC236}">
                <a16:creationId xmlns:a16="http://schemas.microsoft.com/office/drawing/2014/main" id="{A00DB146-C95C-5498-00F1-0ED78D16BBBC}"/>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00256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1_Rubrik och punktlista lav skog">
    <p:bg>
      <p:bgPr>
        <a:solidFill>
          <a:srgbClr val="DFDCD8"/>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8A5453-D1D3-EF23-0D70-FB9EA7A908C3}"/>
              </a:ext>
            </a:extLst>
          </p:cNvPr>
          <p:cNvPicPr>
            <a:picLocks noGrp="1" noRot="1" noChangeAspect="1" noMove="1" noResize="1" noEditPoints="1" noAdjustHandles="1" noChangeArrowheads="1" noChangeShapeType="1" noCrop="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5" name="Platshållare för innehåll 2">
            <a:extLst>
              <a:ext uri="{FF2B5EF4-FFF2-40B4-BE49-F238E27FC236}">
                <a16:creationId xmlns:a16="http://schemas.microsoft.com/office/drawing/2014/main" id="{3C96AB0D-CE90-4FB2-01C6-15BABE36026B}"/>
              </a:ext>
            </a:extLst>
          </p:cNvPr>
          <p:cNvSpPr>
            <a:spLocks noGrp="1"/>
          </p:cNvSpPr>
          <p:nvPr>
            <p:ph idx="1"/>
          </p:nvPr>
        </p:nvSpPr>
        <p:spPr>
          <a:xfrm>
            <a:off x="838200" y="1825625"/>
            <a:ext cx="105156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916FE10A-EBA7-BC77-BDB7-71F0987FEE8C}"/>
              </a:ext>
            </a:extLst>
          </p:cNvPr>
          <p:cNvPicPr>
            <a:picLocks noChangeAspect="1"/>
          </p:cNvPicPr>
          <p:nvPr userDrawn="1"/>
        </p:nvPicPr>
        <p:blipFill>
          <a:blip r:embed="rId4"/>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0ABEC7CE-C44F-C594-BB92-E316C3ABEAE2}"/>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F9C09D7A-6B05-58F6-DB0F-FCB9C17FC56D}"/>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5673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Rubrik och punktlista 2 kolumn lav SKOG">
    <p:bg>
      <p:bgPr>
        <a:solidFill>
          <a:srgbClr val="DFDCD8"/>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4C8B6A22-43F3-C887-C185-008B322FF050}"/>
              </a:ext>
            </a:extLst>
          </p:cNvPr>
          <p:cNvPicPr>
            <a:picLocks noGrp="1" noRot="1" noChangeAspect="1" noMove="1" noResize="1" noEditPoints="1" noAdjustHandles="1" noChangeArrowheads="1" noChangeShapeType="1" noCrop="1"/>
          </p:cNvPicPr>
          <p:nvPr userDrawn="1"/>
        </p:nvPicPr>
        <p:blipFill>
          <a:blip r:embed="rId2">
            <a:alphaModFix amt="10000"/>
            <a:duotone>
              <a:prstClr val="black"/>
              <a:schemeClr val="tx2">
                <a:tint val="45000"/>
                <a:satMod val="400000"/>
              </a:schemeClr>
            </a:duotone>
          </a:blip>
          <a:srcRect/>
          <a:stretch/>
        </p:blipFill>
        <p:spPr>
          <a:xfrm>
            <a:off x="0" y="2342732"/>
            <a:ext cx="12557697" cy="4515268"/>
          </a:xfrm>
          <a:prstGeom prst="rect">
            <a:avLst/>
          </a:prstGeom>
        </p:spPr>
      </p:pic>
      <p:sp>
        <p:nvSpPr>
          <p:cNvPr id="5" name="Platshållare för innehåll 2">
            <a:extLst>
              <a:ext uri="{FF2B5EF4-FFF2-40B4-BE49-F238E27FC236}">
                <a16:creationId xmlns:a16="http://schemas.microsoft.com/office/drawing/2014/main" id="{6924870F-AC55-7DB0-CA30-6144D101C731}"/>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02D76BCA-5495-4187-F2A0-BB492163C68D}"/>
              </a:ext>
            </a:extLst>
          </p:cNvPr>
          <p:cNvSpPr>
            <a:spLocks noGrp="1"/>
          </p:cNvSpPr>
          <p:nvPr>
            <p:ph idx="10"/>
          </p:nvPr>
        </p:nvSpPr>
        <p:spPr>
          <a:xfrm>
            <a:off x="6053418" y="1825625"/>
            <a:ext cx="5040000"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3FA592B-59C3-F7A0-89F7-F00FC00B4D41}"/>
              </a:ext>
            </a:extLst>
          </p:cNvPr>
          <p:cNvPicPr>
            <a:picLocks noChangeAspect="1"/>
          </p:cNvPicPr>
          <p:nvPr userDrawn="1"/>
        </p:nvPicPr>
        <p:blipFill>
          <a:blip r:embed="rId4"/>
          <a:srcRect/>
          <a:stretch/>
        </p:blipFill>
        <p:spPr>
          <a:xfrm>
            <a:off x="11353800" y="310256"/>
            <a:ext cx="532355" cy="525617"/>
          </a:xfrm>
          <a:prstGeom prst="rect">
            <a:avLst/>
          </a:prstGeom>
        </p:spPr>
      </p:pic>
      <p:sp>
        <p:nvSpPr>
          <p:cNvPr id="2" name="Rubrik 1">
            <a:extLst>
              <a:ext uri="{FF2B5EF4-FFF2-40B4-BE49-F238E27FC236}">
                <a16:creationId xmlns:a16="http://schemas.microsoft.com/office/drawing/2014/main" id="{8A82E475-C725-D4DA-FF2D-6930AF312454}"/>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BB0ED6B1-F893-10D3-CA4E-225BA8E1FF1B}"/>
              </a:ext>
            </a:extLst>
          </p:cNvPr>
          <p:cNvCxnSpPr/>
          <p:nvPr userDrawn="1"/>
        </p:nvCxnSpPr>
        <p:spPr>
          <a:xfrm>
            <a:off x="952010"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6332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Rubriksida solid hav">
    <p:bg>
      <p:bgPr>
        <a:solidFill>
          <a:srgbClr val="1F6575"/>
        </a:solidFill>
        <a:effectLst/>
      </p:bgPr>
    </p:bg>
    <p:spTree>
      <p:nvGrpSpPr>
        <p:cNvPr id="1" name=""/>
        <p:cNvGrpSpPr/>
        <p:nvPr/>
      </p:nvGrpSpPr>
      <p:grpSpPr>
        <a:xfrm>
          <a:off x="0" y="0"/>
          <a:ext cx="0" cy="0"/>
          <a:chOff x="0" y="0"/>
          <a:chExt cx="0" cy="0"/>
        </a:xfrm>
      </p:grpSpPr>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6AE9CA64-2EBC-7D94-F52E-BC0D3BBDA2FC}"/>
              </a:ext>
            </a:extLst>
          </p:cNvPr>
          <p:cNvPicPr>
            <a:picLocks noChangeAspect="1"/>
          </p:cNvPicPr>
          <p:nvPr userDrawn="1"/>
        </p:nvPicPr>
        <p:blipFill>
          <a:blip r:embed="rId2"/>
          <a:srcRect/>
          <a:stretch/>
        </p:blipFill>
        <p:spPr>
          <a:xfrm>
            <a:off x="11353800" y="310256"/>
            <a:ext cx="532355" cy="525616"/>
          </a:xfrm>
          <a:prstGeom prst="rect">
            <a:avLst/>
          </a:prstGeom>
        </p:spPr>
      </p:pic>
      <p:sp>
        <p:nvSpPr>
          <p:cNvPr id="3" name="Rubrik 1">
            <a:extLst>
              <a:ext uri="{FF2B5EF4-FFF2-40B4-BE49-F238E27FC236}">
                <a16:creationId xmlns:a16="http://schemas.microsoft.com/office/drawing/2014/main" id="{A28C910A-7D4D-F28D-176C-B36DC580E2E3}"/>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4" name="Rak koppling 3">
            <a:extLst>
              <a:ext uri="{FF2B5EF4-FFF2-40B4-BE49-F238E27FC236}">
                <a16:creationId xmlns:a16="http://schemas.microsoft.com/office/drawing/2014/main" id="{03FEC980-E2D8-9C25-82D1-585A55981CB6}"/>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99645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Rubrik och punktlista">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DC80E6FB-4E23-A393-6262-6F2BCDC21DCC}"/>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5" name="Rubrik 1">
            <a:extLst>
              <a:ext uri="{FF2B5EF4-FFF2-40B4-BE49-F238E27FC236}">
                <a16:creationId xmlns:a16="http://schemas.microsoft.com/office/drawing/2014/main" id="{7189E67D-71F8-AF5F-4048-0BC52F3D921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6459910B-5C6F-6E9C-5D6F-4F85903C1C92}"/>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0000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DC80E6FB-4E23-A393-6262-6F2BCDC21DCC}"/>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5" name="Rubrik 1">
            <a:extLst>
              <a:ext uri="{FF2B5EF4-FFF2-40B4-BE49-F238E27FC236}">
                <a16:creationId xmlns:a16="http://schemas.microsoft.com/office/drawing/2014/main" id="{7189E67D-71F8-AF5F-4048-0BC52F3D921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6340403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Rubrik och punktlista 2 kolumn hav">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CE612BA-294B-2E36-AD98-75CE17E362DE}"/>
              </a:ext>
            </a:extLst>
          </p:cNvPr>
          <p:cNvSpPr>
            <a:spLocks noGrp="1"/>
          </p:cNvSpPr>
          <p:nvPr>
            <p:ph idx="10"/>
          </p:nvPr>
        </p:nvSpPr>
        <p:spPr>
          <a:xfrm>
            <a:off x="6036916"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5A5CE011-7404-7C80-776F-44239D147139}"/>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4B458CD0-D91B-AC7F-BD46-751F4494138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A7BD08F8-A9D1-8C7B-4FE2-0AA1D58FE186}"/>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17916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Rubrik och punktlista 3 kolumn hav">
    <p:bg>
      <p:bgPr>
        <a:solidFill>
          <a:srgbClr val="1F6575"/>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CE612BA-294B-2E36-AD98-75CE17E362DE}"/>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6" name="Platshållare för innehåll 2">
            <a:extLst>
              <a:ext uri="{FF2B5EF4-FFF2-40B4-BE49-F238E27FC236}">
                <a16:creationId xmlns:a16="http://schemas.microsoft.com/office/drawing/2014/main" id="{E58C9758-CBCD-8CE3-7D79-6B5B72230539}"/>
              </a:ext>
            </a:extLst>
          </p:cNvPr>
          <p:cNvSpPr>
            <a:spLocks noGrp="1"/>
          </p:cNvSpPr>
          <p:nvPr>
            <p:ph idx="11"/>
          </p:nvPr>
        </p:nvSpPr>
        <p:spPr>
          <a:xfrm>
            <a:off x="8113801"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03E38B64-13C1-336E-6DD5-E819811EE97D}"/>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27959E97-3013-1038-ABB3-111BBF6D99DA}"/>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D4A9C279-D2B1-9214-BB87-0812BC493919}"/>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49081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Rubriksida hav skog">
    <p:bg>
      <p:bgPr>
        <a:solidFill>
          <a:srgbClr val="1F6575"/>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96232E9-F9E3-4F98-94D0-77E4C9D89C88}"/>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42732"/>
            <a:ext cx="12557697" cy="4515268"/>
          </a:xfrm>
          <a:prstGeom prst="rect">
            <a:avLst/>
          </a:prstGeom>
        </p:spPr>
      </p:pic>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C2206D35-A8CB-35C9-7815-A03753B3D836}"/>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3" name="Rubrik 1">
            <a:extLst>
              <a:ext uri="{FF2B5EF4-FFF2-40B4-BE49-F238E27FC236}">
                <a16:creationId xmlns:a16="http://schemas.microsoft.com/office/drawing/2014/main" id="{CA037A73-1CE8-DDBC-BA98-7BD0A30BA871}"/>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4" name="Rak koppling 3">
            <a:extLst>
              <a:ext uri="{FF2B5EF4-FFF2-40B4-BE49-F238E27FC236}">
                <a16:creationId xmlns:a16="http://schemas.microsoft.com/office/drawing/2014/main" id="{34079269-6EEC-2B7A-6208-CF4CD9D54FAA}"/>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5024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0_Rubrik och punktlista skog">
    <p:bg>
      <p:bgPr>
        <a:solidFill>
          <a:srgbClr val="1F657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3051163-59B3-0F99-6A4A-2B7CD82F4291}"/>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9454"/>
            <a:ext cx="12557697" cy="451526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0E1BA701-C146-509E-E3A3-1F9AD3FCDB60}"/>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E461C212-1657-7A6B-9475-F643FF074B4C}"/>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77364A71-E59C-07E2-FF15-619F1AE99B1C}"/>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51729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innehåll skog hav">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B26A6CA-71FE-B687-792C-FFA5F78549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flipH="1">
            <a:off x="0" y="0"/>
            <a:ext cx="4979988" cy="6858000"/>
          </a:xfrm>
          <a:prstGeom prst="rect">
            <a:avLst/>
          </a:prstGeom>
        </p:spPr>
      </p:pic>
      <p:sp>
        <p:nvSpPr>
          <p:cNvPr id="6" name="Platshållare för innehåll 2">
            <a:extLst>
              <a:ext uri="{FF2B5EF4-FFF2-40B4-BE49-F238E27FC236}">
                <a16:creationId xmlns:a16="http://schemas.microsoft.com/office/drawing/2014/main" id="{4A39E9E5-B32B-7F54-7607-7B6FD75672BA}"/>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C86B4BFA-2D17-FB60-ED31-A98B566A83EE}"/>
              </a:ext>
            </a:extLst>
          </p:cNvPr>
          <p:cNvPicPr>
            <a:picLocks noChangeAspect="1"/>
          </p:cNvPicPr>
          <p:nvPr userDrawn="1"/>
        </p:nvPicPr>
        <p:blipFill>
          <a:blip r:embed="rId4"/>
          <a:srcRect/>
          <a:stretch/>
        </p:blipFill>
        <p:spPr>
          <a:xfrm>
            <a:off x="11353800" y="310256"/>
            <a:ext cx="532356" cy="525617"/>
          </a:xfrm>
          <a:prstGeom prst="rect">
            <a:avLst/>
          </a:prstGeom>
        </p:spPr>
      </p:pic>
      <p:sp>
        <p:nvSpPr>
          <p:cNvPr id="3" name="Rubrik 1">
            <a:extLst>
              <a:ext uri="{FF2B5EF4-FFF2-40B4-BE49-F238E27FC236}">
                <a16:creationId xmlns:a16="http://schemas.microsoft.com/office/drawing/2014/main" id="{3DF02CE9-38C4-1A4B-7F81-0F0A25CB700E}"/>
              </a:ext>
            </a:extLst>
          </p:cNvPr>
          <p:cNvSpPr>
            <a:spLocks noGrp="1"/>
          </p:cNvSpPr>
          <p:nvPr>
            <p:ph type="title" hasCustomPrompt="1"/>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cxnSp>
        <p:nvCxnSpPr>
          <p:cNvPr id="7" name="Rak koppling 6">
            <a:extLst>
              <a:ext uri="{FF2B5EF4-FFF2-40B4-BE49-F238E27FC236}">
                <a16:creationId xmlns:a16="http://schemas.microsoft.com/office/drawing/2014/main" id="{119352B7-933E-3D9A-BC93-8C70466B5A18}"/>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81017"/>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Rubrik och punktlista 2 kolumn SKOGhav">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48A9F85-4B7F-5F50-E14B-82A6FF422012}"/>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9454"/>
            <a:ext cx="12557697" cy="451526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CE612BA-294B-2E36-AD98-75CE17E362DE}"/>
              </a:ext>
            </a:extLst>
          </p:cNvPr>
          <p:cNvSpPr>
            <a:spLocks noGrp="1"/>
          </p:cNvSpPr>
          <p:nvPr>
            <p:ph idx="10"/>
          </p:nvPr>
        </p:nvSpPr>
        <p:spPr>
          <a:xfrm>
            <a:off x="6036916"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7" name="Bildobjekt 6">
            <a:extLst>
              <a:ext uri="{FF2B5EF4-FFF2-40B4-BE49-F238E27FC236}">
                <a16:creationId xmlns:a16="http://schemas.microsoft.com/office/drawing/2014/main" id="{A39FB858-16FE-E394-A640-F1FD2912F76A}"/>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5FAEA834-42E3-A988-2A64-2ED99AB3782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7E515175-0428-F663-2D0B-DA7560269319}"/>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83556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Rubriksida solid dunge">
    <p:bg>
      <p:bgPr>
        <a:solidFill>
          <a:srgbClr val="007B4F"/>
        </a:solidFill>
        <a:effectLst/>
      </p:bgPr>
    </p:bg>
    <p:spTree>
      <p:nvGrpSpPr>
        <p:cNvPr id="1" name=""/>
        <p:cNvGrpSpPr/>
        <p:nvPr/>
      </p:nvGrpSpPr>
      <p:grpSpPr>
        <a:xfrm>
          <a:off x="0" y="0"/>
          <a:ext cx="0" cy="0"/>
          <a:chOff x="0" y="0"/>
          <a:chExt cx="0" cy="0"/>
        </a:xfrm>
      </p:grpSpPr>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DE688C9D-2664-B11E-AFF0-7A1BEDF2A0C4}"/>
              </a:ext>
            </a:extLst>
          </p:cNvPr>
          <p:cNvPicPr>
            <a:picLocks noChangeAspect="1"/>
          </p:cNvPicPr>
          <p:nvPr userDrawn="1"/>
        </p:nvPicPr>
        <p:blipFill>
          <a:blip r:embed="rId2"/>
          <a:srcRect/>
          <a:stretch/>
        </p:blipFill>
        <p:spPr>
          <a:xfrm>
            <a:off x="11353800" y="310256"/>
            <a:ext cx="532355" cy="525616"/>
          </a:xfrm>
          <a:prstGeom prst="rect">
            <a:avLst/>
          </a:prstGeom>
        </p:spPr>
      </p:pic>
      <p:sp>
        <p:nvSpPr>
          <p:cNvPr id="3" name="Rubrik 1">
            <a:extLst>
              <a:ext uri="{FF2B5EF4-FFF2-40B4-BE49-F238E27FC236}">
                <a16:creationId xmlns:a16="http://schemas.microsoft.com/office/drawing/2014/main" id="{BDB05B07-F9B4-0913-F240-12A0CC68316A}"/>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4" name="Rak koppling 3">
            <a:extLst>
              <a:ext uri="{FF2B5EF4-FFF2-40B4-BE49-F238E27FC236}">
                <a16:creationId xmlns:a16="http://schemas.microsoft.com/office/drawing/2014/main" id="{235F6E99-B64C-83B0-1CFD-407220E4F50E}"/>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33945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Rubrik och punktlista">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052B1176-BCA7-8AF5-832A-E042E9FEAE26}"/>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7AD016AA-08D6-0CE0-B1E5-5BD2543A556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999B6046-24ED-6F13-CC50-9EDCD9545072}"/>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26191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Rubrik och punktlista">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052B1176-BCA7-8AF5-832A-E042E9FEAE26}"/>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2" name="Rubrik 1">
            <a:extLst>
              <a:ext uri="{FF2B5EF4-FFF2-40B4-BE49-F238E27FC236}">
                <a16:creationId xmlns:a16="http://schemas.microsoft.com/office/drawing/2014/main" id="{7AD016AA-08D6-0CE0-B1E5-5BD2543A5561}"/>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15457500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Rubrik och punktlista 2 kolumn dunge">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D05F925-7472-3A2B-EE25-072D9D8F2BAC}"/>
              </a:ext>
            </a:extLst>
          </p:cNvPr>
          <p:cNvSpPr>
            <a:spLocks noGrp="1"/>
          </p:cNvSpPr>
          <p:nvPr>
            <p:ph idx="10"/>
          </p:nvPr>
        </p:nvSpPr>
        <p:spPr>
          <a:xfrm>
            <a:off x="6010022" y="1825625"/>
            <a:ext cx="50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D985D4AE-2700-E040-6CA5-2C406067AAEF}"/>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6" name="Rubrik 1">
            <a:extLst>
              <a:ext uri="{FF2B5EF4-FFF2-40B4-BE49-F238E27FC236}">
                <a16:creationId xmlns:a16="http://schemas.microsoft.com/office/drawing/2014/main" id="{916EBF8F-7918-1EDA-8053-27AF606E60CB}"/>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5C24538D-7490-9DE6-E1C0-DE240E3ABC9A}"/>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20068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Rubrik och punktlista 3 kolumn dunge">
    <p:bg>
      <p:bgPr>
        <a:solidFill>
          <a:srgbClr val="007B4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D05F925-7472-3A2B-EE25-072D9D8F2BAC}"/>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6" name="Platshållare för innehåll 2">
            <a:extLst>
              <a:ext uri="{FF2B5EF4-FFF2-40B4-BE49-F238E27FC236}">
                <a16:creationId xmlns:a16="http://schemas.microsoft.com/office/drawing/2014/main" id="{D4225149-943D-DE4C-2134-B866E453174A}"/>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B08B44BD-BFD4-4F54-E034-7FBAAF3F8867}"/>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7" name="Rubrik 1">
            <a:extLst>
              <a:ext uri="{FF2B5EF4-FFF2-40B4-BE49-F238E27FC236}">
                <a16:creationId xmlns:a16="http://schemas.microsoft.com/office/drawing/2014/main" id="{79D5D2CE-656D-61F2-7BB4-112EF0EBD13B}"/>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55B6C1EF-392F-C331-445A-FD14B4238AE5}"/>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86812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Rubriksida skog dunge">
    <p:bg>
      <p:bgPr>
        <a:solidFill>
          <a:srgbClr val="007B4F"/>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0F882EC-709A-DA4A-7573-2FAAAEC22E4E}"/>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a:extLst>
              <a:ext uri="{FF2B5EF4-FFF2-40B4-BE49-F238E27FC236}">
                <a16:creationId xmlns:a16="http://schemas.microsoft.com/office/drawing/2014/main" id="{C48A0304-F40C-FF74-C973-4AFF1218F652}"/>
              </a:ext>
            </a:extLst>
          </p:cNvPr>
          <p:cNvPicPr>
            <a:picLocks noChangeAspect="1"/>
          </p:cNvPicPr>
          <p:nvPr userDrawn="1"/>
        </p:nvPicPr>
        <p:blipFill>
          <a:blip r:embed="rId3"/>
          <a:srcRect/>
          <a:stretch/>
        </p:blipFill>
        <p:spPr>
          <a:xfrm>
            <a:off x="11353800" y="310256"/>
            <a:ext cx="532355" cy="525616"/>
          </a:xfrm>
          <a:prstGeom prst="rect">
            <a:avLst/>
          </a:prstGeom>
        </p:spPr>
      </p:pic>
      <p:sp>
        <p:nvSpPr>
          <p:cNvPr id="4" name="Rubrik 1">
            <a:extLst>
              <a:ext uri="{FF2B5EF4-FFF2-40B4-BE49-F238E27FC236}">
                <a16:creationId xmlns:a16="http://schemas.microsoft.com/office/drawing/2014/main" id="{0A0A8785-0333-A6EF-E88A-B64333435FE8}"/>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bg2"/>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5" name="Rak koppling 4">
            <a:extLst>
              <a:ext uri="{FF2B5EF4-FFF2-40B4-BE49-F238E27FC236}">
                <a16:creationId xmlns:a16="http://schemas.microsoft.com/office/drawing/2014/main" id="{F4F37D1E-DAE4-F2CD-38EA-B5A1AC5609B3}"/>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9169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5_Rubrik och punktlista">
    <p:bg>
      <p:bgPr>
        <a:solidFill>
          <a:srgbClr val="007B4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DE4C6A9-30C6-A357-0C50-F3FEDBC87DC1}"/>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6C91F77F-A76A-F6ED-E551-B55D7287DFF5}"/>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4" name="Rubrik 1">
            <a:extLst>
              <a:ext uri="{FF2B5EF4-FFF2-40B4-BE49-F238E27FC236}">
                <a16:creationId xmlns:a16="http://schemas.microsoft.com/office/drawing/2014/main" id="{DA7CD36E-E9B9-CFAB-EE50-B5EBE9C17147}"/>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6" name="Rak koppling 5">
            <a:extLst>
              <a:ext uri="{FF2B5EF4-FFF2-40B4-BE49-F238E27FC236}">
                <a16:creationId xmlns:a16="http://schemas.microsoft.com/office/drawing/2014/main" id="{714BC4F5-3038-9EF5-0B2C-93E902E009B3}"/>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30673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Rubrik och punktlista 2 kolumn SKOGdunge">
    <p:bg>
      <p:bgPr>
        <a:solidFill>
          <a:srgbClr val="007B4F"/>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09DC4A0-4993-02B8-54FE-FE25B2195039}"/>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199"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4" name="Platshållare för innehåll 2">
            <a:extLst>
              <a:ext uri="{FF2B5EF4-FFF2-40B4-BE49-F238E27FC236}">
                <a16:creationId xmlns:a16="http://schemas.microsoft.com/office/drawing/2014/main" id="{AD05F925-7472-3A2B-EE25-072D9D8F2BAC}"/>
              </a:ext>
            </a:extLst>
          </p:cNvPr>
          <p:cNvSpPr>
            <a:spLocks noGrp="1"/>
          </p:cNvSpPr>
          <p:nvPr>
            <p:ph idx="10"/>
          </p:nvPr>
        </p:nvSpPr>
        <p:spPr>
          <a:xfrm>
            <a:off x="6010022" y="1825625"/>
            <a:ext cx="50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DEA2A80A-4E52-B36C-8149-DC418373D740}"/>
              </a:ext>
            </a:extLst>
          </p:cNvPr>
          <p:cNvPicPr>
            <a:picLocks noChangeAspect="1"/>
          </p:cNvPicPr>
          <p:nvPr userDrawn="1"/>
        </p:nvPicPr>
        <p:blipFill>
          <a:blip r:embed="rId4"/>
          <a:srcRect/>
          <a:stretch/>
        </p:blipFill>
        <p:spPr>
          <a:xfrm>
            <a:off x="11353800" y="310256"/>
            <a:ext cx="532355" cy="525616"/>
          </a:xfrm>
          <a:prstGeom prst="rect">
            <a:avLst/>
          </a:prstGeom>
        </p:spPr>
      </p:pic>
      <p:sp>
        <p:nvSpPr>
          <p:cNvPr id="5" name="Rubrik 1">
            <a:extLst>
              <a:ext uri="{FF2B5EF4-FFF2-40B4-BE49-F238E27FC236}">
                <a16:creationId xmlns:a16="http://schemas.microsoft.com/office/drawing/2014/main" id="{50F67437-0690-5CE4-C57E-8D7D6C1371D4}"/>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8E640787-7C90-F658-9858-21C8CFF7BABD}"/>
              </a:ext>
            </a:extLst>
          </p:cNvPr>
          <p:cNvCxnSpPr/>
          <p:nvPr userDrawn="1"/>
        </p:nvCxnSpPr>
        <p:spPr>
          <a:xfrm>
            <a:off x="963161" y="1219200"/>
            <a:ext cx="1023349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91293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_Rubriksida skog ljun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D4AF340-8D86-7791-AD7D-652282C9E56E}"/>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4429"/>
            <a:ext cx="12553111" cy="4513619"/>
          </a:xfrm>
          <a:prstGeom prst="rect">
            <a:avLst/>
          </a:prstGeom>
          <a:effectLst/>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5" name="Platshållare för text 17">
            <a:extLst>
              <a:ext uri="{FF2B5EF4-FFF2-40B4-BE49-F238E27FC236}">
                <a16:creationId xmlns:a16="http://schemas.microsoft.com/office/drawing/2014/main" id="{48251019-C2A5-34A3-3B9B-70DC858E3888}"/>
              </a:ext>
            </a:extLst>
          </p:cNvPr>
          <p:cNvSpPr>
            <a:spLocks noGrp="1"/>
          </p:cNvSpPr>
          <p:nvPr>
            <p:ph type="body" sz="quarter" idx="10" hasCustomPrompt="1"/>
          </p:nvPr>
        </p:nvSpPr>
        <p:spPr>
          <a:xfrm>
            <a:off x="838199" y="4117068"/>
            <a:ext cx="8502181" cy="1559990"/>
          </a:xfrm>
        </p:spPr>
        <p:txBody>
          <a:bodyPr>
            <a:normAutofit/>
          </a:bodyPr>
          <a:lstStyle>
            <a:lvl1pPr marL="0" indent="0">
              <a:lnSpc>
                <a:spcPct val="100000"/>
              </a:lnSpc>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6" name="Bildobjekt 5">
            <a:extLst>
              <a:ext uri="{FF2B5EF4-FFF2-40B4-BE49-F238E27FC236}">
                <a16:creationId xmlns:a16="http://schemas.microsoft.com/office/drawing/2014/main" id="{73CC48DB-1A12-5ADD-E46D-0ADFE64FCE11}"/>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3" name="Rubrik 1">
            <a:extLst>
              <a:ext uri="{FF2B5EF4-FFF2-40B4-BE49-F238E27FC236}">
                <a16:creationId xmlns:a16="http://schemas.microsoft.com/office/drawing/2014/main" id="{BC98B54D-0F1D-D3FC-BE2D-16CBFBE6094B}"/>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31AB1D72-3646-384A-1F0F-FF768D093936}"/>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591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 innehåll egen bild">
    <p:spTree>
      <p:nvGrpSpPr>
        <p:cNvPr id="1" name=""/>
        <p:cNvGrpSpPr/>
        <p:nvPr/>
      </p:nvGrpSpPr>
      <p:grpSpPr>
        <a:xfrm>
          <a:off x="0" y="0"/>
          <a:ext cx="0" cy="0"/>
          <a:chOff x="0" y="0"/>
          <a:chExt cx="0" cy="0"/>
        </a:xfrm>
      </p:grpSpPr>
      <p:sp>
        <p:nvSpPr>
          <p:cNvPr id="6" name="Platshållare för innehåll 2">
            <a:extLst>
              <a:ext uri="{FF2B5EF4-FFF2-40B4-BE49-F238E27FC236}">
                <a16:creationId xmlns:a16="http://schemas.microsoft.com/office/drawing/2014/main" id="{4A39E9E5-B32B-7F54-7607-7B6FD75672BA}"/>
              </a:ext>
            </a:extLst>
          </p:cNvPr>
          <p:cNvSpPr>
            <a:spLocks noGrp="1"/>
          </p:cNvSpPr>
          <p:nvPr>
            <p:ph idx="1"/>
          </p:nvPr>
        </p:nvSpPr>
        <p:spPr>
          <a:xfrm>
            <a:off x="5339114" y="1825625"/>
            <a:ext cx="6168196"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2" name="Platshållare för bild 6">
            <a:extLst>
              <a:ext uri="{FF2B5EF4-FFF2-40B4-BE49-F238E27FC236}">
                <a16:creationId xmlns:a16="http://schemas.microsoft.com/office/drawing/2014/main" id="{73DD4601-7ABE-4E27-23E0-021FE9022595}"/>
              </a:ext>
            </a:extLst>
          </p:cNvPr>
          <p:cNvSpPr>
            <a:spLocks noGrp="1"/>
          </p:cNvSpPr>
          <p:nvPr>
            <p:ph type="pic" sz="quarter" idx="10" hasCustomPrompt="1"/>
          </p:nvPr>
        </p:nvSpPr>
        <p:spPr>
          <a:xfrm>
            <a:off x="0" y="0"/>
            <a:ext cx="4992687" cy="6858000"/>
          </a:xfrm>
        </p:spPr>
        <p:txBody>
          <a:bodyPr/>
          <a:lstStyle>
            <a:lvl1pPr marL="0" indent="0" algn="ctr">
              <a:buNone/>
              <a:defRPr/>
            </a:lvl1pPr>
          </a:lstStyle>
          <a:p>
            <a:r>
              <a:rPr lang="sv-SE"/>
              <a:t>Infoga egen bild här</a:t>
            </a:r>
          </a:p>
        </p:txBody>
      </p:sp>
      <p:pic>
        <p:nvPicPr>
          <p:cNvPr id="4" name="Bildobjekt 3">
            <a:extLst>
              <a:ext uri="{FF2B5EF4-FFF2-40B4-BE49-F238E27FC236}">
                <a16:creationId xmlns:a16="http://schemas.microsoft.com/office/drawing/2014/main" id="{5F63CAFE-5548-6D8E-5E4A-AB983E50DE43}"/>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3" name="Rubrik 1">
            <a:extLst>
              <a:ext uri="{FF2B5EF4-FFF2-40B4-BE49-F238E27FC236}">
                <a16:creationId xmlns:a16="http://schemas.microsoft.com/office/drawing/2014/main" id="{789C6D1A-2949-5AEC-053A-C50392228BD7}"/>
              </a:ext>
            </a:extLst>
          </p:cNvPr>
          <p:cNvSpPr>
            <a:spLocks noGrp="1"/>
          </p:cNvSpPr>
          <p:nvPr>
            <p:ph type="title" hasCustomPrompt="1"/>
          </p:nvPr>
        </p:nvSpPr>
        <p:spPr>
          <a:xfrm>
            <a:off x="5352400" y="795403"/>
            <a:ext cx="6154911"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cxnSp>
        <p:nvCxnSpPr>
          <p:cNvPr id="7" name="Rak koppling 6">
            <a:extLst>
              <a:ext uri="{FF2B5EF4-FFF2-40B4-BE49-F238E27FC236}">
                <a16:creationId xmlns:a16="http://schemas.microsoft.com/office/drawing/2014/main" id="{F56FA898-65D4-4AF9-AF57-480F0FA0C84A}"/>
              </a:ext>
            </a:extLst>
          </p:cNvPr>
          <p:cNvCxnSpPr>
            <a:cxnSpLocks/>
          </p:cNvCxnSpPr>
          <p:nvPr userDrawn="1"/>
        </p:nvCxnSpPr>
        <p:spPr>
          <a:xfrm>
            <a:off x="5352400" y="795403"/>
            <a:ext cx="0" cy="8952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688791"/>
      </p:ext>
    </p:extLst>
  </p:cSld>
  <p:clrMapOvr>
    <a:masterClrMapping/>
  </p:clrMapOvr>
  <p:extLst>
    <p:ext uri="{DCECCB84-F9BA-43D5-87BE-67443E8EF086}">
      <p15:sldGuideLst xmlns:p15="http://schemas.microsoft.com/office/powerpoint/2012/main">
        <p15:guide id="1" orient="horz" pos="2160">
          <p15:clr>
            <a:srgbClr val="FBAE40"/>
          </p15:clr>
        </p15:guide>
        <p15:guide id="2" pos="313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1_Rubrik och punktlista skog ljun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1F64F3E-4C23-0498-7636-B623A353D891}"/>
              </a:ext>
            </a:extLst>
          </p:cNvPr>
          <p:cNvPicPr>
            <a:picLocks noGrp="1" noRot="1" noChangeAspect="1" noMove="1" noResize="1" noEditPoints="1" noAdjustHandles="1" noChangeArrowheads="1" noChangeShapeType="1" noCrop="1"/>
          </p:cNvPicPr>
          <p:nvPr userDrawn="1"/>
        </p:nvPicPr>
        <p:blipFill>
          <a:blip r:embed="rId2">
            <a:alphaModFix amt="10000"/>
          </a:blip>
          <a:srcRect/>
          <a:stretch/>
        </p:blipFill>
        <p:spPr>
          <a:xfrm>
            <a:off x="0" y="2384429"/>
            <a:ext cx="12553111" cy="4513619"/>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2C30E3ED-B95A-B5D1-CAE5-1AE39D0998BB}"/>
              </a:ext>
            </a:extLst>
          </p:cNvPr>
          <p:cNvPicPr>
            <a:picLocks noChangeAspect="1"/>
          </p:cNvPicPr>
          <p:nvPr userDrawn="1"/>
        </p:nvPicPr>
        <p:blipFill>
          <a:blip r:embed="rId4"/>
          <a:srcRect/>
          <a:stretch/>
        </p:blipFill>
        <p:spPr>
          <a:xfrm>
            <a:off x="11353800" y="310256"/>
            <a:ext cx="532354" cy="525616"/>
          </a:xfrm>
          <a:prstGeom prst="rect">
            <a:avLst/>
          </a:prstGeom>
        </p:spPr>
      </p:pic>
      <p:cxnSp>
        <p:nvCxnSpPr>
          <p:cNvPr id="6" name="Rak koppling 5">
            <a:extLst>
              <a:ext uri="{FF2B5EF4-FFF2-40B4-BE49-F238E27FC236}">
                <a16:creationId xmlns:a16="http://schemas.microsoft.com/office/drawing/2014/main" id="{D0EC2B74-0D98-1531-77E1-E2DF7FD056E6}"/>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7676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Rubriksida skog dunge">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A97EDE0-48D4-51D7-2AB1-430B9AA9DD8F}"/>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4" name="Platshållare för text 17">
            <a:extLst>
              <a:ext uri="{FF2B5EF4-FFF2-40B4-BE49-F238E27FC236}">
                <a16:creationId xmlns:a16="http://schemas.microsoft.com/office/drawing/2014/main" id="{6AD6F827-DA12-383A-0312-558D51941FCC}"/>
              </a:ext>
            </a:extLst>
          </p:cNvPr>
          <p:cNvSpPr>
            <a:spLocks noGrp="1"/>
          </p:cNvSpPr>
          <p:nvPr>
            <p:ph type="body" sz="quarter" idx="10" hasCustomPrompt="1"/>
          </p:nvPr>
        </p:nvSpPr>
        <p:spPr>
          <a:xfrm>
            <a:off x="838199" y="4117068"/>
            <a:ext cx="8532867" cy="1559990"/>
          </a:xfrm>
        </p:spPr>
        <p:txBody>
          <a:bodyPr>
            <a:normAutofit/>
          </a:bodyPr>
          <a:lstStyle>
            <a:lvl1pPr marL="0" indent="0">
              <a:lnSpc>
                <a:spcPct val="100000"/>
              </a:lnSpc>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5" name="Bildobjekt 4">
            <a:extLst>
              <a:ext uri="{FF2B5EF4-FFF2-40B4-BE49-F238E27FC236}">
                <a16:creationId xmlns:a16="http://schemas.microsoft.com/office/drawing/2014/main" id="{4DF68FD2-32DB-EC31-8544-C55A521B0D66}"/>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6" name="Rubrik 1">
            <a:extLst>
              <a:ext uri="{FF2B5EF4-FFF2-40B4-BE49-F238E27FC236}">
                <a16:creationId xmlns:a16="http://schemas.microsoft.com/office/drawing/2014/main" id="{57C9F481-34F9-C681-141B-6EB06A90DBC9}"/>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8" name="Rak koppling 7">
            <a:extLst>
              <a:ext uri="{FF2B5EF4-FFF2-40B4-BE49-F238E27FC236}">
                <a16:creationId xmlns:a16="http://schemas.microsoft.com/office/drawing/2014/main" id="{1B6E7476-2C17-9214-E7E9-7AD8DAF86F15}"/>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945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9_Rubrik och text skog grön">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D2CDD1A-7E21-8AFD-A1BF-C28319AC3226}"/>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0" y="2383967"/>
            <a:ext cx="12556235" cy="4514742"/>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5" name="Rubrik 1">
            <a:extLst>
              <a:ext uri="{FF2B5EF4-FFF2-40B4-BE49-F238E27FC236}">
                <a16:creationId xmlns:a16="http://schemas.microsoft.com/office/drawing/2014/main" id="{414BA7AB-C86C-4934-53BC-C97645C6FCD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2" name="Bildobjekt 1">
            <a:extLst>
              <a:ext uri="{FF2B5EF4-FFF2-40B4-BE49-F238E27FC236}">
                <a16:creationId xmlns:a16="http://schemas.microsoft.com/office/drawing/2014/main" id="{EEC04E04-AF0A-B6E1-5B8D-76C0137FAD02}"/>
              </a:ext>
            </a:extLst>
          </p:cNvPr>
          <p:cNvPicPr>
            <a:picLocks noChangeAspect="1"/>
          </p:cNvPicPr>
          <p:nvPr userDrawn="1"/>
        </p:nvPicPr>
        <p:blipFill>
          <a:blip r:embed="rId4"/>
          <a:srcRect/>
          <a:stretch/>
        </p:blipFill>
        <p:spPr>
          <a:xfrm>
            <a:off x="11353800" y="310256"/>
            <a:ext cx="532354" cy="525616"/>
          </a:xfrm>
          <a:prstGeom prst="rect">
            <a:avLst/>
          </a:prstGeom>
        </p:spPr>
      </p:pic>
      <p:cxnSp>
        <p:nvCxnSpPr>
          <p:cNvPr id="6" name="Rak koppling 5">
            <a:extLst>
              <a:ext uri="{FF2B5EF4-FFF2-40B4-BE49-F238E27FC236}">
                <a16:creationId xmlns:a16="http://schemas.microsoft.com/office/drawing/2014/main" id="{C68DBA6E-A0AB-507A-15D0-968AA88BEF70}"/>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47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Rubriksida skog hav">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71A51A6-0CC7-4C24-B019-85A592794107}"/>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1" y="2389386"/>
            <a:ext cx="12547656" cy="4511658"/>
          </a:xfrm>
          <a:prstGeom prst="rect">
            <a:avLst/>
          </a:prstGeom>
        </p:spPr>
      </p:pic>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
        <p:nvSpPr>
          <p:cNvPr id="3" name="Platshållare för text 17">
            <a:extLst>
              <a:ext uri="{FF2B5EF4-FFF2-40B4-BE49-F238E27FC236}">
                <a16:creationId xmlns:a16="http://schemas.microsoft.com/office/drawing/2014/main" id="{4ED27F50-7431-CAB8-E5BA-7F526D90E13F}"/>
              </a:ext>
            </a:extLst>
          </p:cNvPr>
          <p:cNvSpPr>
            <a:spLocks noGrp="1"/>
          </p:cNvSpPr>
          <p:nvPr>
            <p:ph type="body" sz="quarter" idx="10" hasCustomPrompt="1"/>
          </p:nvPr>
        </p:nvSpPr>
        <p:spPr>
          <a:xfrm>
            <a:off x="838199" y="4117068"/>
            <a:ext cx="8532867" cy="1559990"/>
          </a:xfrm>
        </p:spPr>
        <p:txBody>
          <a:bodyPr>
            <a:normAutofit/>
          </a:bodyPr>
          <a:lstStyle>
            <a:lvl1pPr marL="0" indent="0">
              <a:lnSpc>
                <a:spcPct val="100000"/>
              </a:lnSpc>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4" name="Bildobjekt 3">
            <a:extLst>
              <a:ext uri="{FF2B5EF4-FFF2-40B4-BE49-F238E27FC236}">
                <a16:creationId xmlns:a16="http://schemas.microsoft.com/office/drawing/2014/main" id="{B5AECCAA-F44E-1E66-76F7-70AC2A45C212}"/>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5" name="Rubrik 1">
            <a:extLst>
              <a:ext uri="{FF2B5EF4-FFF2-40B4-BE49-F238E27FC236}">
                <a16:creationId xmlns:a16="http://schemas.microsoft.com/office/drawing/2014/main" id="{8F56B185-37E0-8DD3-25BF-D8807A731673}"/>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6" name="Rak koppling 5">
            <a:extLst>
              <a:ext uri="{FF2B5EF4-FFF2-40B4-BE49-F238E27FC236}">
                <a16:creationId xmlns:a16="http://schemas.microsoft.com/office/drawing/2014/main" id="{A7B3561D-7D5A-017E-14C7-4A8431BA3C14}"/>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690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Rubrik och punktlista skog 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0E7C8AF-0E2A-4F8D-6048-E4305DD764B2}"/>
              </a:ext>
            </a:extLst>
          </p:cNvPr>
          <p:cNvPicPr>
            <a:picLocks noGrp="1" noRot="1" noChangeAspect="1" noMove="1" noResize="1" noEditPoints="1" noAdjustHandles="1" noChangeArrowheads="1" noChangeShapeType="1" noCrop="1"/>
          </p:cNvPicPr>
          <p:nvPr userDrawn="1"/>
        </p:nvPicPr>
        <p:blipFill>
          <a:blip r:embed="rId2">
            <a:alphaModFix amt="15000"/>
          </a:blip>
          <a:srcRect/>
          <a:stretch/>
        </p:blipFill>
        <p:spPr>
          <a:xfrm>
            <a:off x="1" y="2389386"/>
            <a:ext cx="12547656" cy="4511658"/>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2" name="Bildobjekt 1">
            <a:extLst>
              <a:ext uri="{FF2B5EF4-FFF2-40B4-BE49-F238E27FC236}">
                <a16:creationId xmlns:a16="http://schemas.microsoft.com/office/drawing/2014/main" id="{814D60BB-671D-6BD8-7EF1-A64DA0670AC0}"/>
              </a:ext>
            </a:extLst>
          </p:cNvPr>
          <p:cNvPicPr>
            <a:picLocks noChangeAspect="1"/>
          </p:cNvPicPr>
          <p:nvPr userDrawn="1"/>
        </p:nvPicPr>
        <p:blipFill>
          <a:blip r:embed="rId4"/>
          <a:srcRect/>
          <a:stretch/>
        </p:blipFill>
        <p:spPr>
          <a:xfrm>
            <a:off x="11353800" y="310256"/>
            <a:ext cx="532354" cy="525616"/>
          </a:xfrm>
          <a:prstGeom prst="rect">
            <a:avLst/>
          </a:prstGeom>
        </p:spPr>
      </p:pic>
      <p:sp>
        <p:nvSpPr>
          <p:cNvPr id="6" name="Rubrik 1">
            <a:extLst>
              <a:ext uri="{FF2B5EF4-FFF2-40B4-BE49-F238E27FC236}">
                <a16:creationId xmlns:a16="http://schemas.microsoft.com/office/drawing/2014/main" id="{3370C480-E33D-7C2D-C5D0-1B35DA2E1EFF}"/>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5EC82B53-C15E-CA3E-6C7B-9B9F82EA4F6C}"/>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62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5_Rubrik och punktlista dunge måltavla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FAA93A11-6CBE-CDE0-EBCB-D752F8E68DF3}"/>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E9EA9EAB-AB27-6951-9E2A-1BDD731BD3B3}"/>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14" name="Rak koppling 13">
            <a:extLst>
              <a:ext uri="{FF2B5EF4-FFF2-40B4-BE49-F238E27FC236}">
                <a16:creationId xmlns:a16="http://schemas.microsoft.com/office/drawing/2014/main" id="{0133CF6B-BE62-B55E-8237-D942E896844B}"/>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38802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6_Rubrik och punktlista dunge måltavla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1592049F-A66E-8F13-55EC-EFEFA8441692}"/>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5F6441B-2403-C542-7BC4-5BD0F501040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978C2604-CDC0-A5BC-AE2D-4A1F776D2234}"/>
              </a:ext>
            </a:extLst>
          </p:cNvPr>
          <p:cNvCxnSpPr/>
          <p:nvPr userDrawn="1"/>
        </p:nvCxnSpPr>
        <p:spPr>
          <a:xfrm>
            <a:off x="944750"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25720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Rubrik och punktlista dunge skog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FAA93A11-6CBE-CDE0-EBCB-D752F8E68DF3}"/>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E9EA9EAB-AB27-6951-9E2A-1BDD731BD3B3}"/>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14" name="Rak koppling 13">
            <a:extLst>
              <a:ext uri="{FF2B5EF4-FFF2-40B4-BE49-F238E27FC236}">
                <a16:creationId xmlns:a16="http://schemas.microsoft.com/office/drawing/2014/main" id="{0133CF6B-BE62-B55E-8237-D942E896844B}"/>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410337"/>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Rubrik och punktlista dunge skog utan linje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FAA93A11-6CBE-CDE0-EBCB-D752F8E68DF3}"/>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E9EA9EAB-AB27-6951-9E2A-1BDD731BD3B3}"/>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228414703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Rubrik och punktlista dunge måltavla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1592049F-A66E-8F13-55EC-EFEFA8441692}"/>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5F6441B-2403-C542-7BC4-5BD0F501040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9" name="Rak koppling 8">
            <a:extLst>
              <a:ext uri="{FF2B5EF4-FFF2-40B4-BE49-F238E27FC236}">
                <a16:creationId xmlns:a16="http://schemas.microsoft.com/office/drawing/2014/main" id="{978C2604-CDC0-A5BC-AE2D-4A1F776D2234}"/>
              </a:ext>
            </a:extLst>
          </p:cNvPr>
          <p:cNvCxnSpPr/>
          <p:nvPr userDrawn="1"/>
        </p:nvCxnSpPr>
        <p:spPr>
          <a:xfrm>
            <a:off x="944750"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2046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Agenda / innehåll egen bild">
    <p:spTree>
      <p:nvGrpSpPr>
        <p:cNvPr id="1" name=""/>
        <p:cNvGrpSpPr/>
        <p:nvPr/>
      </p:nvGrpSpPr>
      <p:grpSpPr>
        <a:xfrm>
          <a:off x="0" y="0"/>
          <a:ext cx="0" cy="0"/>
          <a:chOff x="0" y="0"/>
          <a:chExt cx="0" cy="0"/>
        </a:xfrm>
      </p:grpSpPr>
      <p:sp>
        <p:nvSpPr>
          <p:cNvPr id="2" name="Platshållare för bild 6">
            <a:extLst>
              <a:ext uri="{FF2B5EF4-FFF2-40B4-BE49-F238E27FC236}">
                <a16:creationId xmlns:a16="http://schemas.microsoft.com/office/drawing/2014/main" id="{73DD4601-7ABE-4E27-23E0-021FE9022595}"/>
              </a:ext>
            </a:extLst>
          </p:cNvPr>
          <p:cNvSpPr>
            <a:spLocks noGrp="1"/>
          </p:cNvSpPr>
          <p:nvPr>
            <p:ph type="pic" sz="quarter" idx="10" hasCustomPrompt="1"/>
          </p:nvPr>
        </p:nvSpPr>
        <p:spPr>
          <a:xfrm>
            <a:off x="0" y="0"/>
            <a:ext cx="12192000" cy="6858000"/>
          </a:xfrm>
        </p:spPr>
        <p:txBody>
          <a:bodyPr/>
          <a:lstStyle>
            <a:lvl1pPr marL="0" indent="0" algn="ctr">
              <a:buNone/>
              <a:defRPr/>
            </a:lvl1pPr>
          </a:lstStyle>
          <a:p>
            <a:r>
              <a:rPr lang="sv-SE"/>
              <a:t>Infoga bakgrundsbild här</a:t>
            </a:r>
          </a:p>
        </p:txBody>
      </p:sp>
      <p:sp>
        <p:nvSpPr>
          <p:cNvPr id="6" name="Platshållare för innehåll 2">
            <a:extLst>
              <a:ext uri="{FF2B5EF4-FFF2-40B4-BE49-F238E27FC236}">
                <a16:creationId xmlns:a16="http://schemas.microsoft.com/office/drawing/2014/main" id="{4A39E9E5-B32B-7F54-7607-7B6FD75672BA}"/>
              </a:ext>
            </a:extLst>
          </p:cNvPr>
          <p:cNvSpPr>
            <a:spLocks noGrp="1"/>
          </p:cNvSpPr>
          <p:nvPr>
            <p:ph idx="1"/>
          </p:nvPr>
        </p:nvSpPr>
        <p:spPr>
          <a:xfrm>
            <a:off x="847916" y="1825625"/>
            <a:ext cx="10775997"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3" name="Rubrik 1">
            <a:extLst>
              <a:ext uri="{FF2B5EF4-FFF2-40B4-BE49-F238E27FC236}">
                <a16:creationId xmlns:a16="http://schemas.microsoft.com/office/drawing/2014/main" id="{789C6D1A-2949-5AEC-053A-C50392228BD7}"/>
              </a:ext>
            </a:extLst>
          </p:cNvPr>
          <p:cNvSpPr>
            <a:spLocks noGrp="1"/>
          </p:cNvSpPr>
          <p:nvPr>
            <p:ph type="title" hasCustomPrompt="1"/>
          </p:nvPr>
        </p:nvSpPr>
        <p:spPr>
          <a:xfrm>
            <a:off x="847916" y="795403"/>
            <a:ext cx="10370362" cy="895285"/>
          </a:xfrm>
        </p:spPr>
        <p:txBody>
          <a:bodyPr anchor="t"/>
          <a:lstStyle>
            <a:lvl1pPr>
              <a:lnSpc>
                <a:spcPct val="100000"/>
              </a:lnSpc>
              <a:defRPr sz="2400" b="0" i="0" cap="all" spc="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4" name="Bildobjekt 3">
            <a:extLst>
              <a:ext uri="{FF2B5EF4-FFF2-40B4-BE49-F238E27FC236}">
                <a16:creationId xmlns:a16="http://schemas.microsoft.com/office/drawing/2014/main" id="{5F63CAFE-5548-6D8E-5E4A-AB983E50DE43}"/>
              </a:ext>
            </a:extLst>
          </p:cNvPr>
          <p:cNvPicPr>
            <a:picLocks noChangeAspect="1"/>
          </p:cNvPicPr>
          <p:nvPr userDrawn="1"/>
        </p:nvPicPr>
        <p:blipFill>
          <a:blip r:embed="rId3"/>
          <a:srcRect/>
          <a:stretch/>
        </p:blipFill>
        <p:spPr>
          <a:xfrm>
            <a:off x="11353800" y="310256"/>
            <a:ext cx="532356" cy="525617"/>
          </a:xfrm>
          <a:prstGeom prst="rect">
            <a:avLst/>
          </a:prstGeom>
        </p:spPr>
      </p:pic>
    </p:spTree>
    <p:extLst>
      <p:ext uri="{BB962C8B-B14F-4D97-AF65-F5344CB8AC3E}">
        <p14:creationId xmlns:p14="http://schemas.microsoft.com/office/powerpoint/2010/main" val="3729249931"/>
      </p:ext>
    </p:extLst>
  </p:cSld>
  <p:clrMapOvr>
    <a:masterClrMapping/>
  </p:clrMapOvr>
  <p:extLst>
    <p:ext uri="{DCECCB84-F9BA-43D5-87BE-67443E8EF086}">
      <p15:sldGuideLst xmlns:p15="http://schemas.microsoft.com/office/powerpoint/2012/main">
        <p15:guide id="1" orient="horz" pos="777" userDrawn="1">
          <p15:clr>
            <a:srgbClr val="FBAE40"/>
          </p15:clr>
        </p15:guide>
        <p15:guide id="2" pos="529"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Rubrik och punktlista hav måltavla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1BAF42EB-00F4-C809-1E16-FEFCEA49E570}"/>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12112D7-7FFF-AD5F-26C7-A943C720558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20C7F31F-672B-40A6-CD28-A6499C33D650}"/>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79894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Rubrik och punktlista hav måltavla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199"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8A42FB4C-967D-C564-801E-63AF2FD339EF}"/>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4517EC4A-4551-D095-0C16-FAF81590E698}"/>
              </a:ext>
            </a:extLst>
          </p:cNvPr>
          <p:cNvSpPr>
            <a:spLocks noGrp="1"/>
          </p:cNvSpPr>
          <p:nvPr>
            <p:ph type="title" hasCustomPrompt="1"/>
          </p:nvPr>
        </p:nvSpPr>
        <p:spPr>
          <a:xfrm>
            <a:off x="838200" y="795403"/>
            <a:ext cx="10515600" cy="895285"/>
          </a:xfrm>
        </p:spPr>
        <p:txBody>
          <a:bodyPr anchor="t"/>
          <a:lstStyle>
            <a:lvl1pPr>
              <a:lnSpc>
                <a:spcPct val="100000"/>
              </a:lnSpc>
              <a:defRPr sz="2400" b="0" i="0" cap="sm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10" name="Rak koppling 9">
            <a:extLst>
              <a:ext uri="{FF2B5EF4-FFF2-40B4-BE49-F238E27FC236}">
                <a16:creationId xmlns:a16="http://schemas.microsoft.com/office/drawing/2014/main" id="{73BF5AA5-28DA-042A-6C6C-305B4575DD9F}"/>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76469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7_Rubrik och punktlista hav skog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1BAF42EB-00F4-C809-1E16-FEFCEA49E570}"/>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12112D7-7FFF-AD5F-26C7-A943C720558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7" name="Rak koppling 6">
            <a:extLst>
              <a:ext uri="{FF2B5EF4-FFF2-40B4-BE49-F238E27FC236}">
                <a16:creationId xmlns:a16="http://schemas.microsoft.com/office/drawing/2014/main" id="{20C7F31F-672B-40A6-CD28-A6499C33D650}"/>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521589"/>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Rubrik och punktlista hav skog utan linje ">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1BAF42EB-00F4-C809-1E16-FEFCEA49E570}"/>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812112D7-7FFF-AD5F-26C7-A943C720558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spTree>
    <p:extLst>
      <p:ext uri="{BB962C8B-B14F-4D97-AF65-F5344CB8AC3E}">
        <p14:creationId xmlns:p14="http://schemas.microsoft.com/office/powerpoint/2010/main" val="4261518061"/>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_Rubrik och punktlista hav skog tre ko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a:srcRect/>
          <a:stretch/>
        </p:blipFill>
        <p:spPr>
          <a:xfrm>
            <a:off x="0" y="0"/>
            <a:ext cx="12192000" cy="6858000"/>
          </a:xfrm>
          <a:prstGeom prst="rect">
            <a:avLst/>
          </a:prstGeom>
        </p:spPr>
      </p:pic>
      <p:sp>
        <p:nvSpPr>
          <p:cNvPr id="4" name="Platshållare för innehåll 2">
            <a:extLst>
              <a:ext uri="{FF2B5EF4-FFF2-40B4-BE49-F238E27FC236}">
                <a16:creationId xmlns:a16="http://schemas.microsoft.com/office/drawing/2014/main" id="{4B35C566-D6E2-B9E9-65EF-A69A9586C720}"/>
              </a:ext>
            </a:extLst>
          </p:cNvPr>
          <p:cNvSpPr>
            <a:spLocks noGrp="1"/>
          </p:cNvSpPr>
          <p:nvPr>
            <p:ph idx="1"/>
          </p:nvPr>
        </p:nvSpPr>
        <p:spPr>
          <a:xfrm>
            <a:off x="8382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7" name="Platshållare för innehåll 2">
            <a:extLst>
              <a:ext uri="{FF2B5EF4-FFF2-40B4-BE49-F238E27FC236}">
                <a16:creationId xmlns:a16="http://schemas.microsoft.com/office/drawing/2014/main" id="{867F7036-FDA5-1701-6B84-AA241F566FF9}"/>
              </a:ext>
            </a:extLst>
          </p:cNvPr>
          <p:cNvSpPr>
            <a:spLocks noGrp="1"/>
          </p:cNvSpPr>
          <p:nvPr>
            <p:ph idx="10"/>
          </p:nvPr>
        </p:nvSpPr>
        <p:spPr>
          <a:xfrm>
            <a:off x="4476001"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8" name="Platshållare för innehåll 2">
            <a:extLst>
              <a:ext uri="{FF2B5EF4-FFF2-40B4-BE49-F238E27FC236}">
                <a16:creationId xmlns:a16="http://schemas.microsoft.com/office/drawing/2014/main" id="{846576BA-6EB3-B78D-CC93-E9DCB889F0A7}"/>
              </a:ext>
            </a:extLst>
          </p:cNvPr>
          <p:cNvSpPr>
            <a:spLocks noGrp="1"/>
          </p:cNvSpPr>
          <p:nvPr>
            <p:ph idx="11"/>
          </p:nvPr>
        </p:nvSpPr>
        <p:spPr>
          <a:xfrm>
            <a:off x="8113800" y="1825625"/>
            <a:ext cx="3240000" cy="4351338"/>
          </a:xfrm>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3" name="Bildobjekt 2">
            <a:extLst>
              <a:ext uri="{FF2B5EF4-FFF2-40B4-BE49-F238E27FC236}">
                <a16:creationId xmlns:a16="http://schemas.microsoft.com/office/drawing/2014/main" id="{8A42FB4C-967D-C564-801E-63AF2FD339EF}"/>
              </a:ext>
            </a:extLst>
          </p:cNvPr>
          <p:cNvPicPr>
            <a:picLocks noChangeAspect="1"/>
          </p:cNvPicPr>
          <p:nvPr userDrawn="1"/>
        </p:nvPicPr>
        <p:blipFill>
          <a:blip r:embed="rId4"/>
          <a:srcRect/>
          <a:stretch/>
        </p:blipFill>
        <p:spPr>
          <a:xfrm>
            <a:off x="11353800" y="310256"/>
            <a:ext cx="532354" cy="525615"/>
          </a:xfrm>
          <a:prstGeom prst="rect">
            <a:avLst/>
          </a:prstGeom>
        </p:spPr>
      </p:pic>
      <p:sp>
        <p:nvSpPr>
          <p:cNvPr id="5" name="Rubrik 1">
            <a:extLst>
              <a:ext uri="{FF2B5EF4-FFF2-40B4-BE49-F238E27FC236}">
                <a16:creationId xmlns:a16="http://schemas.microsoft.com/office/drawing/2014/main" id="{4517EC4A-4551-D095-0C16-FAF81590E698}"/>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10" name="Rak koppling 9">
            <a:extLst>
              <a:ext uri="{FF2B5EF4-FFF2-40B4-BE49-F238E27FC236}">
                <a16:creationId xmlns:a16="http://schemas.microsoft.com/office/drawing/2014/main" id="{73BF5AA5-28DA-042A-6C6C-305B4575DD9F}"/>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98878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Bildobjekt 3">
            <a:extLst>
              <a:ext uri="{FF2B5EF4-FFF2-40B4-BE49-F238E27FC236}">
                <a16:creationId xmlns:a16="http://schemas.microsoft.com/office/drawing/2014/main" id="{C977BD84-3E36-316C-A7A6-4F2C01802380}"/>
              </a:ext>
            </a:extLst>
          </p:cNvPr>
          <p:cNvPicPr>
            <a:picLocks noChangeAspect="1"/>
          </p:cNvPicPr>
          <p:nvPr userDrawn="1"/>
        </p:nvPicPr>
        <p:blipFill>
          <a:blip r:embed="rId3"/>
          <a:srcRect/>
          <a:stretch/>
        </p:blipFill>
        <p:spPr>
          <a:xfrm>
            <a:off x="11353800" y="310256"/>
            <a:ext cx="532353" cy="525615"/>
          </a:xfrm>
          <a:prstGeom prst="rect">
            <a:avLst/>
          </a:prstGeom>
        </p:spPr>
      </p:pic>
      <p:sp>
        <p:nvSpPr>
          <p:cNvPr id="7" name="Platshållare för innehåll 2">
            <a:extLst>
              <a:ext uri="{FF2B5EF4-FFF2-40B4-BE49-F238E27FC236}">
                <a16:creationId xmlns:a16="http://schemas.microsoft.com/office/drawing/2014/main" id="{2472ED17-BE7E-82B4-77D6-8C7136BCE544}"/>
              </a:ext>
            </a:extLst>
          </p:cNvPr>
          <p:cNvSpPr>
            <a:spLocks noGrp="1"/>
          </p:cNvSpPr>
          <p:nvPr>
            <p:ph idx="1"/>
          </p:nvPr>
        </p:nvSpPr>
        <p:spPr>
          <a:xfrm>
            <a:off x="838200" y="1825625"/>
            <a:ext cx="10515600" cy="4351338"/>
          </a:xfrm>
        </p:spPr>
        <p:txBody>
          <a:bodyPr>
            <a:noAutofit/>
          </a:bodyPr>
          <a:lstStyle>
            <a:lvl1pPr marL="180975" indent="-176213">
              <a:lnSpc>
                <a:spcPct val="130000"/>
              </a:lnSpc>
              <a:spcAft>
                <a:spcPts val="1200"/>
              </a:spcAft>
              <a:buFontTx/>
              <a:buBlip>
                <a:blip r:embed="rId4"/>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4"/>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sp>
        <p:nvSpPr>
          <p:cNvPr id="2" name="Rubrik 1">
            <a:extLst>
              <a:ext uri="{FF2B5EF4-FFF2-40B4-BE49-F238E27FC236}">
                <a16:creationId xmlns:a16="http://schemas.microsoft.com/office/drawing/2014/main" id="{A870F383-D937-FD02-8B57-05A08548677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3" name="Rak koppling 2">
            <a:extLst>
              <a:ext uri="{FF2B5EF4-FFF2-40B4-BE49-F238E27FC236}">
                <a16:creationId xmlns:a16="http://schemas.microsoft.com/office/drawing/2014/main" id="{9CCEB4D3-0C75-B6DA-4843-485511CC5434}"/>
              </a:ext>
            </a:extLst>
          </p:cNvPr>
          <p:cNvCxnSpPr/>
          <p:nvPr userDrawn="1"/>
        </p:nvCxnSpPr>
        <p:spPr>
          <a:xfrm>
            <a:off x="963161" y="1219200"/>
            <a:ext cx="10233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650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4" name="Bildobjekt 3">
            <a:extLst>
              <a:ext uri="{FF2B5EF4-FFF2-40B4-BE49-F238E27FC236}">
                <a16:creationId xmlns:a16="http://schemas.microsoft.com/office/drawing/2014/main" id="{DDF1EDB6-22D6-BC83-3215-01C3A69B573D}"/>
              </a:ext>
            </a:extLst>
          </p:cNvPr>
          <p:cNvPicPr>
            <a:picLocks noChangeAspect="1"/>
          </p:cNvPicPr>
          <p:nvPr userDrawn="1"/>
        </p:nvPicPr>
        <p:blipFill>
          <a:blip r:embed="rId4"/>
          <a:srcRect/>
          <a:stretch/>
        </p:blipFill>
        <p:spPr>
          <a:xfrm>
            <a:off x="11353800" y="310256"/>
            <a:ext cx="532353" cy="525615"/>
          </a:xfrm>
          <a:prstGeom prst="rect">
            <a:avLst/>
          </a:prstGeom>
        </p:spPr>
      </p:pic>
      <p:sp>
        <p:nvSpPr>
          <p:cNvPr id="6" name="Rubrik 1">
            <a:extLst>
              <a:ext uri="{FF2B5EF4-FFF2-40B4-BE49-F238E27FC236}">
                <a16:creationId xmlns:a16="http://schemas.microsoft.com/office/drawing/2014/main" id="{23B859E2-9F61-05DA-CEA4-C69159A963A0}"/>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693682CD-1F4B-CB67-FF72-E4FF846C235A}"/>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91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05585A7-91A8-AD9C-93E8-5406B5BEB07A}"/>
              </a:ext>
            </a:extLst>
          </p:cNvPr>
          <p:cNvPicPr>
            <a:picLocks noGrp="1" noRot="1" noChangeAspect="1" noMove="1" noResize="1" noEditPoints="1" noAdjustHandles="1" noChangeArrowheads="1" noChangeShapeType="1" noCrop="1"/>
          </p:cNvPicPr>
          <p:nvPr userDrawn="1"/>
        </p:nvPicPr>
        <p:blipFill>
          <a:blip r:embed="rId2"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ktangel 4">
            <a:extLst>
              <a:ext uri="{FF2B5EF4-FFF2-40B4-BE49-F238E27FC236}">
                <a16:creationId xmlns:a16="http://schemas.microsoft.com/office/drawing/2014/main" id="{E6B9CFFB-446F-5194-6CDB-39C8F5CE4305}"/>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843780" y="4181900"/>
            <a:ext cx="9144000" cy="1655762"/>
          </a:xfrm>
        </p:spPr>
        <p:txBody>
          <a:bodyPr/>
          <a:lstStyle>
            <a:lvl1pPr marL="0" indent="0" algn="l">
              <a:lnSpc>
                <a:spcPct val="100000"/>
              </a:lnSpc>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11317288" y="306859"/>
            <a:ext cx="539631" cy="532800"/>
          </a:xfrm>
          <a:prstGeom prst="rect">
            <a:avLst/>
          </a:prstGeom>
        </p:spPr>
      </p:pic>
      <p:pic>
        <p:nvPicPr>
          <p:cNvPr id="3" name="Bildobjekt 2">
            <a:extLst>
              <a:ext uri="{FF2B5EF4-FFF2-40B4-BE49-F238E27FC236}">
                <a16:creationId xmlns:a16="http://schemas.microsoft.com/office/drawing/2014/main" id="{999EC442-BD3A-9F4D-E47C-36234405B53B}"/>
              </a:ext>
            </a:extLst>
          </p:cNvPr>
          <p:cNvPicPr>
            <a:picLocks noGrp="1" noRot="1" noChangeAspect="1" noMove="1" noResize="1" noEditPoints="1" noAdjustHandles="1" noChangeArrowheads="1" noChangeShapeType="1" noCrop="1"/>
          </p:cNvPicPr>
          <p:nvPr userDrawn="1"/>
        </p:nvPicPr>
        <p:blipFill>
          <a:blip r:embed="rId4"/>
          <a:srcRect/>
          <a:stretch/>
        </p:blipFill>
        <p:spPr>
          <a:xfrm>
            <a:off x="11353800" y="310256"/>
            <a:ext cx="532353" cy="525615"/>
          </a:xfrm>
          <a:prstGeom prst="rect">
            <a:avLst/>
          </a:prstGeom>
        </p:spPr>
      </p:pic>
      <p:sp>
        <p:nvSpPr>
          <p:cNvPr id="2" name="Rubrik 1">
            <a:extLst>
              <a:ext uri="{FF2B5EF4-FFF2-40B4-BE49-F238E27FC236}">
                <a16:creationId xmlns:a16="http://schemas.microsoft.com/office/drawing/2014/main" id="{EBB78B60-38D2-EFF0-4CA4-C4779548D36D}"/>
              </a:ext>
            </a:extLst>
          </p:cNvPr>
          <p:cNvSpPr>
            <a:spLocks noGrp="1"/>
          </p:cNvSpPr>
          <p:nvPr>
            <p:ph type="title" hasCustomPrompt="1"/>
          </p:nvPr>
        </p:nvSpPr>
        <p:spPr>
          <a:xfrm>
            <a:off x="838200" y="2595369"/>
            <a:ext cx="8452756" cy="1325563"/>
          </a:xfrm>
          <a:effectLst/>
        </p:spPr>
        <p:txBody>
          <a:bodyPr anchor="t">
            <a:normAutofit/>
          </a:bodyPr>
          <a:lstStyle>
            <a:lvl1pPr>
              <a:defRPr sz="4400" b="0" i="0" kern="0" cap="all" spc="0" baseline="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cxnSp>
        <p:nvCxnSpPr>
          <p:cNvPr id="4" name="Rak koppling 3">
            <a:extLst>
              <a:ext uri="{FF2B5EF4-FFF2-40B4-BE49-F238E27FC236}">
                <a16:creationId xmlns:a16="http://schemas.microsoft.com/office/drawing/2014/main" id="{9E97673D-D975-82AE-0700-1F77350E6FDB}"/>
              </a:ext>
            </a:extLst>
          </p:cNvPr>
          <p:cNvCxnSpPr/>
          <p:nvPr userDrawn="1"/>
        </p:nvCxnSpPr>
        <p:spPr>
          <a:xfrm>
            <a:off x="730292" y="2595369"/>
            <a:ext cx="0" cy="1325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5118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Noto Serif"/>
              <a:ea typeface="+mn-ea"/>
              <a:cs typeface="+mn-cs"/>
            </a:endParaRP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hasCustomPrompt="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skriva text</a:t>
            </a:r>
          </a:p>
          <a:p>
            <a:pPr lvl="1"/>
            <a:r>
              <a:rPr lang="sv-SE"/>
              <a:t>Nivå två</a:t>
            </a:r>
          </a:p>
        </p:txBody>
      </p:sp>
      <p:pic>
        <p:nvPicPr>
          <p:cNvPr id="7" name="Bildobjekt 6">
            <a:extLst>
              <a:ext uri="{FF2B5EF4-FFF2-40B4-BE49-F238E27FC236}">
                <a16:creationId xmlns:a16="http://schemas.microsoft.com/office/drawing/2014/main" id="{678E8D31-6FFF-9A57-BF37-1ED2279C0B58}"/>
              </a:ext>
            </a:extLst>
          </p:cNvPr>
          <p:cNvPicPr>
            <a:picLocks noChangeAspect="1"/>
          </p:cNvPicPr>
          <p:nvPr userDrawn="1"/>
        </p:nvPicPr>
        <p:blipFill>
          <a:blip r:embed="rId4"/>
          <a:srcRect/>
          <a:stretch/>
        </p:blipFill>
        <p:spPr>
          <a:xfrm>
            <a:off x="11353800" y="310256"/>
            <a:ext cx="532353" cy="525615"/>
          </a:xfrm>
          <a:prstGeom prst="rect">
            <a:avLst/>
          </a:prstGeom>
        </p:spPr>
      </p:pic>
      <p:sp>
        <p:nvSpPr>
          <p:cNvPr id="6" name="Rubrik 1">
            <a:extLst>
              <a:ext uri="{FF2B5EF4-FFF2-40B4-BE49-F238E27FC236}">
                <a16:creationId xmlns:a16="http://schemas.microsoft.com/office/drawing/2014/main" id="{24C635C1-4AC5-B554-B7CB-F2D441ED0579}"/>
              </a:ext>
            </a:extLst>
          </p:cNvPr>
          <p:cNvSpPr>
            <a:spLocks noGrp="1"/>
          </p:cNvSpPr>
          <p:nvPr>
            <p:ph type="title" hasCustomPrompt="1"/>
          </p:nvPr>
        </p:nvSpPr>
        <p:spPr>
          <a:xfrm>
            <a:off x="838200" y="795403"/>
            <a:ext cx="10515600" cy="895285"/>
          </a:xfrm>
        </p:spPr>
        <p:txBody>
          <a:bodyPr anchor="t"/>
          <a:lstStyle>
            <a:lvl1pPr>
              <a:lnSpc>
                <a:spcPct val="100000"/>
              </a:lnSpc>
              <a:defRPr sz="2400" b="0" i="0" cap="all"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cxnSp>
        <p:nvCxnSpPr>
          <p:cNvPr id="8" name="Rak koppling 7">
            <a:extLst>
              <a:ext uri="{FF2B5EF4-FFF2-40B4-BE49-F238E27FC236}">
                <a16:creationId xmlns:a16="http://schemas.microsoft.com/office/drawing/2014/main" id="{72BB1C32-684A-E7F0-5CDC-DCCB73F55903}"/>
              </a:ext>
            </a:extLst>
          </p:cNvPr>
          <p:cNvCxnSpPr/>
          <p:nvPr userDrawn="1"/>
        </p:nvCxnSpPr>
        <p:spPr>
          <a:xfrm>
            <a:off x="963161" y="1219200"/>
            <a:ext cx="102334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726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Rubrik och innehåll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9307AE-B9C0-432C-8A3F-EB63E4725EE3}"/>
              </a:ext>
            </a:extLst>
          </p:cNvPr>
          <p:cNvSpPr>
            <a:spLocks noGrp="1"/>
          </p:cNvSpPr>
          <p:nvPr>
            <p:ph type="title"/>
          </p:nvPr>
        </p:nvSpPr>
        <p:spPr>
          <a:xfrm>
            <a:off x="838200" y="365125"/>
            <a:ext cx="9231489" cy="1325563"/>
          </a:xfrm>
        </p:spPr>
        <p:txBody>
          <a:bodyPr/>
          <a:lstStyle>
            <a:lvl1pPr>
              <a:defRPr b="1">
                <a:solidFill>
                  <a:srgbClr val="35962B"/>
                </a:solidFill>
              </a:defRPr>
            </a:lvl1pPr>
          </a:lstStyle>
          <a:p>
            <a:r>
              <a:rPr lang="sv-SE"/>
              <a:t>Klicka här för att ändra mall för rubrikformat</a:t>
            </a:r>
          </a:p>
        </p:txBody>
      </p:sp>
      <p:sp>
        <p:nvSpPr>
          <p:cNvPr id="5" name="Platshållare för text 4">
            <a:extLst>
              <a:ext uri="{FF2B5EF4-FFF2-40B4-BE49-F238E27FC236}">
                <a16:creationId xmlns:a16="http://schemas.microsoft.com/office/drawing/2014/main" id="{465285A8-5268-44F5-92EB-8547E57B4CEC}"/>
              </a:ext>
            </a:extLst>
          </p:cNvPr>
          <p:cNvSpPr>
            <a:spLocks noGrp="1"/>
          </p:cNvSpPr>
          <p:nvPr>
            <p:ph type="body" sz="quarter" idx="10"/>
          </p:nvPr>
        </p:nvSpPr>
        <p:spPr>
          <a:xfrm>
            <a:off x="838200" y="1709353"/>
            <a:ext cx="9231489" cy="397632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8466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ellansida Rubrik 2 linj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05B3671-A5BB-C92A-C73F-68063F4B9F3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10" name="Rubrik 1">
            <a:extLst>
              <a:ext uri="{FF2B5EF4-FFF2-40B4-BE49-F238E27FC236}">
                <a16:creationId xmlns:a16="http://schemas.microsoft.com/office/drawing/2014/main" id="{4C663960-E6A0-9150-EF31-9E282BFE3A11}"/>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11" name="Platshållare för text 17">
            <a:extLst>
              <a:ext uri="{FF2B5EF4-FFF2-40B4-BE49-F238E27FC236}">
                <a16:creationId xmlns:a16="http://schemas.microsoft.com/office/drawing/2014/main" id="{03177572-F12C-A770-3655-08E8044E46D8}"/>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tabLst/>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D1D06F7-EC25-7F38-914C-1E4706E4ACFF}"/>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E2E8EA13-CA23-A80B-F79E-594A7BFE1503}"/>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cxnSp>
        <p:nvCxnSpPr>
          <p:cNvPr id="6" name="Rak koppling 5">
            <a:extLst>
              <a:ext uri="{FF2B5EF4-FFF2-40B4-BE49-F238E27FC236}">
                <a16:creationId xmlns:a16="http://schemas.microsoft.com/office/drawing/2014/main" id="{B865DF84-B465-F681-10EE-BF4DED29490C}"/>
              </a:ext>
            </a:extLst>
          </p:cNvPr>
          <p:cNvCxnSpPr/>
          <p:nvPr userDrawn="1"/>
        </p:nvCxnSpPr>
        <p:spPr>
          <a:xfrm>
            <a:off x="730292" y="2595369"/>
            <a:ext cx="0" cy="13255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125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Mellansida Rubrik 2">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05B3671-A5BB-C92A-C73F-68063F4B9F3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10" name="Rubrik 1">
            <a:extLst>
              <a:ext uri="{FF2B5EF4-FFF2-40B4-BE49-F238E27FC236}">
                <a16:creationId xmlns:a16="http://schemas.microsoft.com/office/drawing/2014/main" id="{4C663960-E6A0-9150-EF31-9E282BFE3A11}"/>
              </a:ext>
            </a:extLst>
          </p:cNvPr>
          <p:cNvSpPr>
            <a:spLocks noGrp="1"/>
          </p:cNvSpPr>
          <p:nvPr>
            <p:ph type="title" hasCustomPrompt="1"/>
          </p:nvPr>
        </p:nvSpPr>
        <p:spPr>
          <a:xfrm>
            <a:off x="838200" y="2595369"/>
            <a:ext cx="8452756" cy="1325563"/>
          </a:xfrm>
        </p:spPr>
        <p:txBody>
          <a:bodyPr anchor="t">
            <a:normAutofit/>
          </a:bodyPr>
          <a:lstStyle>
            <a:lvl1pPr>
              <a:defRPr sz="4400" b="0" i="0" kern="0" cap="all" spc="0" baseline="0">
                <a:solidFill>
                  <a:schemeClr val="bg1">
                    <a:lumMod val="95000"/>
                  </a:schemeClr>
                </a:solidFill>
                <a:effectLst>
                  <a:outerShdw blurRad="50800" dist="38100" dir="2700000" algn="tl" rotWithShape="0">
                    <a:prstClr val="black">
                      <a:alpha val="65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11" name="Platshållare för text 17">
            <a:extLst>
              <a:ext uri="{FF2B5EF4-FFF2-40B4-BE49-F238E27FC236}">
                <a16:creationId xmlns:a16="http://schemas.microsoft.com/office/drawing/2014/main" id="{03177572-F12C-A770-3655-08E8044E46D8}"/>
              </a:ext>
            </a:extLst>
          </p:cNvPr>
          <p:cNvSpPr>
            <a:spLocks noGrp="1"/>
          </p:cNvSpPr>
          <p:nvPr>
            <p:ph type="body" sz="quarter" idx="10" hasCustomPrompt="1"/>
          </p:nvPr>
        </p:nvSpPr>
        <p:spPr>
          <a:xfrm>
            <a:off x="838199" y="4117068"/>
            <a:ext cx="8452757" cy="1559990"/>
          </a:xfrm>
        </p:spPr>
        <p:txBody>
          <a:bodyPr>
            <a:normAutofit/>
          </a:bodyPr>
          <a:lstStyle>
            <a:lvl1pPr marL="0" indent="0">
              <a:lnSpc>
                <a:spcPct val="100000"/>
              </a:lnSpc>
              <a:buFontTx/>
              <a:buNone/>
              <a:tabLst/>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2" name="Bildobjekt 1">
            <a:extLst>
              <a:ext uri="{FF2B5EF4-FFF2-40B4-BE49-F238E27FC236}">
                <a16:creationId xmlns:a16="http://schemas.microsoft.com/office/drawing/2014/main" id="{ED1D06F7-EC25-7F38-914C-1E4706E4ACFF}"/>
              </a:ext>
            </a:extLst>
          </p:cNvPr>
          <p:cNvPicPr>
            <a:picLocks noChangeAspect="1"/>
          </p:cNvPicPr>
          <p:nvPr userDrawn="1"/>
        </p:nvPicPr>
        <p:blipFill>
          <a:blip r:embed="rId3"/>
          <a:srcRect/>
          <a:stretch/>
        </p:blipFill>
        <p:spPr>
          <a:xfrm>
            <a:off x="11353800" y="310256"/>
            <a:ext cx="532356" cy="525617"/>
          </a:xfrm>
          <a:prstGeom prst="rect">
            <a:avLst/>
          </a:prstGeom>
        </p:spPr>
      </p:pic>
      <p:sp>
        <p:nvSpPr>
          <p:cNvPr id="3" name="Platshållare för text 2">
            <a:extLst>
              <a:ext uri="{FF2B5EF4-FFF2-40B4-BE49-F238E27FC236}">
                <a16:creationId xmlns:a16="http://schemas.microsoft.com/office/drawing/2014/main" id="{E2E8EA13-CA23-A80B-F79E-594A7BFE1503}"/>
              </a:ext>
            </a:extLst>
          </p:cNvPr>
          <p:cNvSpPr>
            <a:spLocks noGrp="1"/>
          </p:cNvSpPr>
          <p:nvPr>
            <p:ph type="body" sz="quarter" idx="11" hasCustomPrompt="1"/>
          </p:nvPr>
        </p:nvSpPr>
        <p:spPr>
          <a:xfrm>
            <a:off x="838200" y="5676900"/>
            <a:ext cx="5257800" cy="657225"/>
          </a:xfrm>
        </p:spPr>
        <p:txBody>
          <a:bodyPr/>
          <a:lstStyle>
            <a:lvl1pPr marL="0" indent="0">
              <a:buNone/>
              <a:defRPr>
                <a:solidFill>
                  <a:schemeClr val="bg1"/>
                </a:solidFill>
              </a:defRPr>
            </a:lvl1pPr>
            <a:lvl2pPr marL="0" indent="0">
              <a:buNone/>
              <a:defRPr sz="16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stStyle>
          <a:p>
            <a:pPr lvl="1"/>
            <a:r>
              <a:rPr lang="sv-SE"/>
              <a:t>2024-XX-XX</a:t>
            </a:r>
          </a:p>
        </p:txBody>
      </p:sp>
    </p:spTree>
    <p:extLst>
      <p:ext uri="{BB962C8B-B14F-4D97-AF65-F5344CB8AC3E}">
        <p14:creationId xmlns:p14="http://schemas.microsoft.com/office/powerpoint/2010/main" val="3148260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37D77F-9B0E-A448-B81E-B6100637E94F}" type="datetimeFigureOut">
              <a:rPr kumimoji="0" lang="sv-SE" sz="1200" b="0" i="0" u="none" strike="noStrike" kern="1200" cap="none" spc="0" normalizeH="0" baseline="0" noProof="0" smtClean="0">
                <a:ln>
                  <a:noFill/>
                </a:ln>
                <a:solidFill>
                  <a:srgbClr val="000000">
                    <a:tint val="75000"/>
                  </a:srgbClr>
                </a:solidFill>
                <a:effectLst/>
                <a:uLnTx/>
                <a:uFillTx/>
                <a:latin typeface="Noto Seri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2025-03-05</a:t>
            </a:fld>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58DE52-BC3F-934E-9E28-15BE3F642BA6}" type="slidenum">
              <a:rPr kumimoji="0" lang="sv-SE" sz="1200" b="0" i="0" u="none" strike="noStrike" kern="1200" cap="none" spc="0" normalizeH="0" baseline="0" noProof="0" smtClean="0">
                <a:ln>
                  <a:noFill/>
                </a:ln>
                <a:solidFill>
                  <a:srgbClr val="000000">
                    <a:tint val="75000"/>
                  </a:srgbClr>
                </a:solidFill>
                <a:effectLst/>
                <a:uLnTx/>
                <a:uFillTx/>
                <a:latin typeface="Noto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srgbClr val="000000">
                  <a:tint val="75000"/>
                </a:srgbClr>
              </a:solidFill>
              <a:effectLst/>
              <a:uLnTx/>
              <a:uFillTx/>
              <a:latin typeface="Noto Serif"/>
              <a:ea typeface="+mn-ea"/>
              <a:cs typeface="+mn-cs"/>
            </a:endParaRPr>
          </a:p>
        </p:txBody>
      </p:sp>
    </p:spTree>
    <p:extLst>
      <p:ext uri="{BB962C8B-B14F-4D97-AF65-F5344CB8AC3E}">
        <p14:creationId xmlns:p14="http://schemas.microsoft.com/office/powerpoint/2010/main" val="2326304888"/>
      </p:ext>
    </p:extLst>
  </p:cSld>
  <p:clrMap bg1="lt1" tx1="dk1" bg2="lt2" tx2="dk2" accent1="accent1" accent2="accent2" accent3="accent3" accent4="accent4" accent5="accent5" accent6="accent6" hlink="hlink" folHlink="folHlink"/>
  <p:sldLayoutIdLst>
    <p:sldLayoutId id="2147483796" r:id="rId1"/>
    <p:sldLayoutId id="2147483798" r:id="rId2"/>
    <p:sldLayoutId id="2147483799" r:id="rId3"/>
    <p:sldLayoutId id="2147483800" r:id="rId4"/>
    <p:sldLayoutId id="2147483801" r:id="rId5"/>
    <p:sldLayoutId id="2147483802" r:id="rId6"/>
    <p:sldLayoutId id="2147483886" r:id="rId7"/>
    <p:sldLayoutId id="2147483803" r:id="rId8"/>
    <p:sldLayoutId id="2147483890" r:id="rId9"/>
    <p:sldLayoutId id="2147483804" r:id="rId10"/>
    <p:sldLayoutId id="2147483891" r:id="rId11"/>
    <p:sldLayoutId id="2147483805" r:id="rId12"/>
    <p:sldLayoutId id="2147483892" r:id="rId13"/>
    <p:sldLayoutId id="2147483806" r:id="rId14"/>
    <p:sldLayoutId id="2147483893" r:id="rId15"/>
    <p:sldLayoutId id="2147483809" r:id="rId16"/>
    <p:sldLayoutId id="2147483894" r:id="rId17"/>
    <p:sldLayoutId id="2147483810" r:id="rId18"/>
    <p:sldLayoutId id="2147483895" r:id="rId19"/>
    <p:sldLayoutId id="2147483811" r:id="rId20"/>
    <p:sldLayoutId id="2147483812" r:id="rId21"/>
    <p:sldLayoutId id="2147483814" r:id="rId22"/>
    <p:sldLayoutId id="2147483816" r:id="rId23"/>
    <p:sldLayoutId id="2147483817" r:id="rId24"/>
    <p:sldLayoutId id="2147483818" r:id="rId25"/>
    <p:sldLayoutId id="2147483819" r:id="rId26"/>
    <p:sldLayoutId id="2147483820" r:id="rId27"/>
    <p:sldLayoutId id="2147483821" r:id="rId28"/>
    <p:sldLayoutId id="2147483822" r:id="rId29"/>
    <p:sldLayoutId id="2147483887" r:id="rId30"/>
    <p:sldLayoutId id="2147483823" r:id="rId31"/>
    <p:sldLayoutId id="2147483824" r:id="rId32"/>
    <p:sldLayoutId id="2147483874" r:id="rId33"/>
    <p:sldLayoutId id="2147483825" r:id="rId34"/>
    <p:sldLayoutId id="2147483826" r:id="rId35"/>
    <p:sldLayoutId id="2147483883" r:id="rId36"/>
    <p:sldLayoutId id="2147483827" r:id="rId37"/>
    <p:sldLayoutId id="2147483828" r:id="rId38"/>
    <p:sldLayoutId id="2147483829" r:id="rId39"/>
    <p:sldLayoutId id="2147483830" r:id="rId40"/>
    <p:sldLayoutId id="2147483831" r:id="rId41"/>
    <p:sldLayoutId id="2147483832" r:id="rId42"/>
    <p:sldLayoutId id="2147483834" r:id="rId43"/>
    <p:sldLayoutId id="2147483835" r:id="rId44"/>
    <p:sldLayoutId id="2147483884" r:id="rId45"/>
    <p:sldLayoutId id="2147483836" r:id="rId46"/>
    <p:sldLayoutId id="2147483837" r:id="rId47"/>
    <p:sldLayoutId id="2147483838" r:id="rId48"/>
    <p:sldLayoutId id="2147483839" r:id="rId49"/>
    <p:sldLayoutId id="2147483840" r:id="rId50"/>
    <p:sldLayoutId id="2147483842" r:id="rId51"/>
    <p:sldLayoutId id="2147483843" r:id="rId52"/>
    <p:sldLayoutId id="2147483885" r:id="rId53"/>
    <p:sldLayoutId id="2147483844" r:id="rId54"/>
    <p:sldLayoutId id="2147483845" r:id="rId55"/>
    <p:sldLayoutId id="2147483846" r:id="rId56"/>
    <p:sldLayoutId id="2147483847" r:id="rId57"/>
    <p:sldLayoutId id="2147483848" r:id="rId58"/>
    <p:sldLayoutId id="2147483850" r:id="rId59"/>
    <p:sldLayoutId id="2147483852" r:id="rId60"/>
    <p:sldLayoutId id="2147483857" r:id="rId61"/>
    <p:sldLayoutId id="2147483858" r:id="rId62"/>
    <p:sldLayoutId id="2147483861" r:id="rId63"/>
    <p:sldLayoutId id="2147483862" r:id="rId64"/>
    <p:sldLayoutId id="2147483865" r:id="rId65"/>
    <p:sldLayoutId id="2147483866" r:id="rId66"/>
    <p:sldLayoutId id="2147483881" r:id="rId67"/>
    <p:sldLayoutId id="2147483888" r:id="rId68"/>
    <p:sldLayoutId id="2147483882" r:id="rId69"/>
    <p:sldLayoutId id="2147483867" r:id="rId70"/>
    <p:sldLayoutId id="2147483868" r:id="rId71"/>
    <p:sldLayoutId id="2147483879" r:id="rId72"/>
    <p:sldLayoutId id="2147483889" r:id="rId73"/>
    <p:sldLayoutId id="2147483880" r:id="rId74"/>
    <p:sldLayoutId id="2147483875" r:id="rId75"/>
    <p:sldLayoutId id="2147483876" r:id="rId76"/>
    <p:sldLayoutId id="2147483877" r:id="rId77"/>
    <p:sldLayoutId id="2147483878" r:id="rId78"/>
    <p:sldLayoutId id="2147483896" r:id="rId79"/>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81"/>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81"/>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81"/>
        </a:buBlip>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81"/>
        </a:buBlip>
        <a:defRPr sz="11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4.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46.png"/><Relationship Id="rId11" Type="http://schemas.openxmlformats.org/officeDocument/2006/relationships/image" Target="../media/image51.png"/><Relationship Id="rId5" Type="http://schemas.microsoft.com/office/2007/relationships/hdphoto" Target="../media/hdphoto2.wdp"/><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0.xml"/><Relationship Id="rId1" Type="http://schemas.openxmlformats.org/officeDocument/2006/relationships/themeOverride" Target="../theme/themeOverride1.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0.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0.xml"/><Relationship Id="rId1" Type="http://schemas.openxmlformats.org/officeDocument/2006/relationships/themeOverride" Target="../theme/themeOverride2.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9.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9.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9.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9.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9.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9.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hyperlink" Target="https://www.biometria.se/media/vnsicl2i/2024-09-27-behoerigheter-i-viol-3.pdf" TargetMode="External"/><Relationship Id="rId3" Type="http://schemas.openxmlformats.org/officeDocument/2006/relationships/image" Target="../media/image63.png"/><Relationship Id="rId7" Type="http://schemas.openxmlformats.org/officeDocument/2006/relationships/hyperlink" Target="https://www.biometria.se/media/zyeiitbf/best-practice-maetningsfloeden.pdf" TargetMode="External"/><Relationship Id="rId2" Type="http://schemas.openxmlformats.org/officeDocument/2006/relationships/notesSlide" Target="../notesSlides/notesSlide20.xml"/><Relationship Id="rId1" Type="http://schemas.openxmlformats.org/officeDocument/2006/relationships/slideLayout" Target="../slideLayouts/slideLayout60.xml"/><Relationship Id="rId6" Type="http://schemas.openxmlformats.org/officeDocument/2006/relationships/hyperlink" Target="https://www.biometria.se/media/3xxnwxqr/sortimentsstrukturen-i-viol-3.pdf" TargetMode="External"/><Relationship Id="rId5" Type="http://schemas.openxmlformats.org/officeDocument/2006/relationships/hyperlink" Target="https://www.biometria.se/media/xltfpq5s/best-practice-plats-40.pdf" TargetMode="External"/><Relationship Id="rId4" Type="http://schemas.openxmlformats.org/officeDocument/2006/relationships/hyperlink" Target="https://www.biometria.se/media/50rh3o5y/best-practice-aktoer-40.pdf" TargetMode="External"/><Relationship Id="rId9" Type="http://schemas.openxmlformats.org/officeDocument/2006/relationships/hyperlink" Target="https://www.biometria.se/media/sk1li4js/bestaellningsstig-70.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hyperlink" Target="https://www.biometria.se/viol-3/din-resa-mot-viol-3/oeppna-moeten-om-viol-3/" TargetMode="External"/><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www.biometria.s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18/10/relationships/comments" Target="../comments/modernComment_11A_2BB744ED.xml"/><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hyperlink" Target="mailto:support.viol3@biometria.se" TargetMode="External"/><Relationship Id="rId3" Type="http://schemas.openxmlformats.org/officeDocument/2006/relationships/image" Target="../media/image38.png"/><Relationship Id="rId7"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hyperlink" Target="http://www.biometria.se/" TargetMode="External"/><Relationship Id="rId10" Type="http://schemas.openxmlformats.org/officeDocument/2006/relationships/image" Target="../media/image43.svg"/><Relationship Id="rId4" Type="http://schemas.openxmlformats.org/officeDocument/2006/relationships/image" Target="../media/image39.sv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9C96A2CE-D1BB-3A56-C02C-41DF8078C7E8}"/>
              </a:ext>
            </a:extLst>
          </p:cNvPr>
          <p:cNvSpPr>
            <a:spLocks noGrp="1"/>
          </p:cNvSpPr>
          <p:nvPr>
            <p:ph type="body" sz="quarter" idx="11"/>
          </p:nvPr>
        </p:nvSpPr>
        <p:spPr>
          <a:xfrm>
            <a:off x="910628" y="3710824"/>
            <a:ext cx="5257800" cy="657225"/>
          </a:xfrm>
        </p:spPr>
        <p:txBody>
          <a:bodyPr/>
          <a:lstStyle/>
          <a:p>
            <a:r>
              <a:rPr lang="sv-SE"/>
              <a:t>2025-02-24</a:t>
            </a:r>
          </a:p>
        </p:txBody>
      </p:sp>
      <p:sp>
        <p:nvSpPr>
          <p:cNvPr id="5" name="Rubrik 4">
            <a:extLst>
              <a:ext uri="{FF2B5EF4-FFF2-40B4-BE49-F238E27FC236}">
                <a16:creationId xmlns:a16="http://schemas.microsoft.com/office/drawing/2014/main" id="{BCD98C58-7D6E-B05C-05E8-4900DD2B4592}"/>
              </a:ext>
            </a:extLst>
          </p:cNvPr>
          <p:cNvSpPr>
            <a:spLocks noGrp="1"/>
          </p:cNvSpPr>
          <p:nvPr>
            <p:ph type="title"/>
          </p:nvPr>
        </p:nvSpPr>
        <p:spPr>
          <a:xfrm>
            <a:off x="838200" y="3048043"/>
            <a:ext cx="10692384" cy="1325563"/>
          </a:xfrm>
        </p:spPr>
        <p:txBody>
          <a:bodyPr/>
          <a:lstStyle/>
          <a:p>
            <a:r>
              <a:rPr lang="sv-SE"/>
              <a:t>VIOL 3 | Biobränsle &amp; Värmeverk</a:t>
            </a:r>
          </a:p>
        </p:txBody>
      </p:sp>
      <p:grpSp>
        <p:nvGrpSpPr>
          <p:cNvPr id="11" name="Grupp 10">
            <a:extLst>
              <a:ext uri="{FF2B5EF4-FFF2-40B4-BE49-F238E27FC236}">
                <a16:creationId xmlns:a16="http://schemas.microsoft.com/office/drawing/2014/main" id="{315CEA62-93C4-66D0-CC25-D89F2110C0B1}"/>
              </a:ext>
            </a:extLst>
          </p:cNvPr>
          <p:cNvGrpSpPr/>
          <p:nvPr/>
        </p:nvGrpSpPr>
        <p:grpSpPr>
          <a:xfrm>
            <a:off x="501755" y="6019760"/>
            <a:ext cx="408873" cy="408873"/>
            <a:chOff x="789617" y="5929225"/>
            <a:chExt cx="408873" cy="408873"/>
          </a:xfrm>
        </p:grpSpPr>
        <p:sp>
          <p:nvSpPr>
            <p:cNvPr id="12" name="Ellips 11">
              <a:extLst>
                <a:ext uri="{FF2B5EF4-FFF2-40B4-BE49-F238E27FC236}">
                  <a16:creationId xmlns:a16="http://schemas.microsoft.com/office/drawing/2014/main" id="{776485E6-730C-AD38-D625-BE6A4293D9AC}"/>
                </a:ext>
              </a:extLst>
            </p:cNvPr>
            <p:cNvSpPr/>
            <p:nvPr/>
          </p:nvSpPr>
          <p:spPr>
            <a:xfrm>
              <a:off x="789617" y="5929225"/>
              <a:ext cx="408873" cy="40887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AA939948-9613-693A-6FEA-E2FE7A1242E6}"/>
                </a:ext>
              </a:extLst>
            </p:cNvPr>
            <p:cNvSpPr/>
            <p:nvPr/>
          </p:nvSpPr>
          <p:spPr>
            <a:xfrm>
              <a:off x="854891" y="5990000"/>
              <a:ext cx="283606" cy="28360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4" name="textruta 13">
            <a:extLst>
              <a:ext uri="{FF2B5EF4-FFF2-40B4-BE49-F238E27FC236}">
                <a16:creationId xmlns:a16="http://schemas.microsoft.com/office/drawing/2014/main" id="{B8FB949B-9EC4-7549-7F98-B58D9D64083A}"/>
              </a:ext>
            </a:extLst>
          </p:cNvPr>
          <p:cNvSpPr txBox="1"/>
          <p:nvPr/>
        </p:nvSpPr>
        <p:spPr>
          <a:xfrm>
            <a:off x="912028" y="6059301"/>
            <a:ext cx="4152550" cy="646331"/>
          </a:xfrm>
          <a:prstGeom prst="rect">
            <a:avLst/>
          </a:prstGeom>
          <a:noFill/>
        </p:spPr>
        <p:txBody>
          <a:bodyPr wrap="square" rtlCol="0">
            <a:spAutoFit/>
          </a:bodyPr>
          <a:lstStyle/>
          <a:p>
            <a:r>
              <a:rPr lang="sv-SE" i="1">
                <a:solidFill>
                  <a:schemeClr val="bg1"/>
                </a:solidFill>
              </a:rPr>
              <a:t>Detta möte spelas in och kommer att publiceras på Biometria.se</a:t>
            </a:r>
          </a:p>
        </p:txBody>
      </p:sp>
    </p:spTree>
    <p:extLst>
      <p:ext uri="{BB962C8B-B14F-4D97-AF65-F5344CB8AC3E}">
        <p14:creationId xmlns:p14="http://schemas.microsoft.com/office/powerpoint/2010/main" val="1959914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2A5F2B-6DB2-11F5-8E87-40A7FA13ACBB}"/>
              </a:ext>
            </a:extLst>
          </p:cNvPr>
          <p:cNvSpPr>
            <a:spLocks noGrp="1"/>
          </p:cNvSpPr>
          <p:nvPr>
            <p:ph type="title"/>
          </p:nvPr>
        </p:nvSpPr>
        <p:spPr>
          <a:xfrm>
            <a:off x="732099" y="689302"/>
            <a:ext cx="10515600" cy="895285"/>
          </a:xfrm>
        </p:spPr>
        <p:txBody>
          <a:bodyPr>
            <a:normAutofit/>
          </a:bodyPr>
          <a:lstStyle/>
          <a:p>
            <a:r>
              <a:rPr lang="sv-SE" sz="2800">
                <a:solidFill>
                  <a:schemeClr val="accent1"/>
                </a:solidFill>
                <a:latin typeface="Open Sans"/>
                <a:ea typeface="Open Sans"/>
                <a:cs typeface="Open Sans"/>
              </a:rPr>
              <a:t>Planerade utbildningar	</a:t>
            </a:r>
          </a:p>
        </p:txBody>
      </p:sp>
      <p:sp>
        <p:nvSpPr>
          <p:cNvPr id="3" name="Platshållare för innehåll 2">
            <a:extLst>
              <a:ext uri="{FF2B5EF4-FFF2-40B4-BE49-F238E27FC236}">
                <a16:creationId xmlns:a16="http://schemas.microsoft.com/office/drawing/2014/main" id="{80CFA039-FB18-6196-0C77-865E3710C6FF}"/>
              </a:ext>
            </a:extLst>
          </p:cNvPr>
          <p:cNvSpPr>
            <a:spLocks noGrp="1"/>
          </p:cNvSpPr>
          <p:nvPr>
            <p:ph idx="1"/>
          </p:nvPr>
        </p:nvSpPr>
        <p:spPr/>
        <p:txBody>
          <a:bodyPr vert="horz" lIns="91440" tIns="45720" rIns="91440" bIns="45720" rtlCol="0" anchor="t">
            <a:noAutofit/>
          </a:bodyPr>
          <a:lstStyle/>
          <a:p>
            <a:pPr indent="-175895"/>
            <a:r>
              <a:rPr lang="sv-SE" sz="1400">
                <a:latin typeface="Noto Serif"/>
                <a:ea typeface="Noto Serif"/>
                <a:cs typeface="Noto Serif"/>
              </a:rPr>
              <a:t>24/2 (idag) - Förutsättningar för affären i affärssystemet - Kontraktshantering	</a:t>
            </a:r>
          </a:p>
          <a:p>
            <a:pPr indent="-175895"/>
            <a:r>
              <a:rPr lang="sv-SE" sz="1400">
                <a:latin typeface="Noto Serif"/>
                <a:ea typeface="Noto Serif"/>
                <a:cs typeface="Noto Serif"/>
              </a:rPr>
              <a:t>11/3 - Mätplatsstödsutbildning – Hanteringen av inmätningar</a:t>
            </a:r>
          </a:p>
          <a:p>
            <a:pPr indent="-175895"/>
            <a:r>
              <a:rPr lang="sv-SE" sz="1400">
                <a:latin typeface="Noto Serif"/>
                <a:ea typeface="Noto Serif"/>
                <a:cs typeface="Noto Serif"/>
              </a:rPr>
              <a:t>18/3 – Prisutbildning – Hur man kan använda pris i VIOL 3</a:t>
            </a:r>
          </a:p>
          <a:p>
            <a:pPr indent="-175895"/>
            <a:endParaRPr lang="sv-SE" sz="1400">
              <a:latin typeface="Noto Serif"/>
              <a:ea typeface="Noto Serif"/>
              <a:cs typeface="Noto Serif"/>
            </a:endParaRPr>
          </a:p>
          <a:p>
            <a:pPr indent="-175895"/>
            <a:endParaRPr lang="sv-SE" sz="1400">
              <a:latin typeface="Noto Serif"/>
              <a:ea typeface="Noto Serif"/>
              <a:cs typeface="Noto Serif"/>
            </a:endParaRPr>
          </a:p>
          <a:p>
            <a:pPr indent="-175895"/>
            <a:r>
              <a:rPr lang="sv-SE" sz="1400" i="1">
                <a:latin typeface="Noto Serif"/>
                <a:ea typeface="Noto Serif"/>
                <a:cs typeface="Noto Serif"/>
              </a:rPr>
              <a:t>Önskemål på framtida utbildningar? Kontakta oss!</a:t>
            </a:r>
          </a:p>
          <a:p>
            <a:pPr indent="-175895"/>
            <a:endParaRPr lang="sv-SE" sz="1400"/>
          </a:p>
        </p:txBody>
      </p:sp>
    </p:spTree>
    <p:extLst>
      <p:ext uri="{BB962C8B-B14F-4D97-AF65-F5344CB8AC3E}">
        <p14:creationId xmlns:p14="http://schemas.microsoft.com/office/powerpoint/2010/main" val="2693556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6529E-62DE-34FC-2296-2CC1DE7F736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D199CC9-3D6E-2457-45EA-9EB7F6F2A9A9}"/>
              </a:ext>
            </a:extLst>
          </p:cNvPr>
          <p:cNvSpPr>
            <a:spLocks noGrp="1"/>
          </p:cNvSpPr>
          <p:nvPr>
            <p:ph type="title"/>
          </p:nvPr>
        </p:nvSpPr>
        <p:spPr>
          <a:xfrm>
            <a:off x="732099" y="689302"/>
            <a:ext cx="10515600" cy="895285"/>
          </a:xfrm>
        </p:spPr>
        <p:txBody>
          <a:bodyPr>
            <a:normAutofit/>
          </a:bodyPr>
          <a:lstStyle/>
          <a:p>
            <a:r>
              <a:rPr lang="sv-SE" sz="2800">
                <a:solidFill>
                  <a:schemeClr val="accent1"/>
                </a:solidFill>
                <a:latin typeface="Open Sans"/>
                <a:ea typeface="Open Sans"/>
                <a:cs typeface="Open Sans"/>
              </a:rPr>
              <a:t>Förutsättningar för VIOL 3</a:t>
            </a:r>
          </a:p>
        </p:txBody>
      </p:sp>
      <p:sp>
        <p:nvSpPr>
          <p:cNvPr id="3" name="Platshållare för innehåll 2">
            <a:extLst>
              <a:ext uri="{FF2B5EF4-FFF2-40B4-BE49-F238E27FC236}">
                <a16:creationId xmlns:a16="http://schemas.microsoft.com/office/drawing/2014/main" id="{09828B2A-73E2-5AC0-398C-190BD814B4BF}"/>
              </a:ext>
            </a:extLst>
          </p:cNvPr>
          <p:cNvSpPr>
            <a:spLocks noGrp="1"/>
          </p:cNvSpPr>
          <p:nvPr>
            <p:ph idx="1"/>
          </p:nvPr>
        </p:nvSpPr>
        <p:spPr/>
        <p:txBody>
          <a:bodyPr vert="horz" lIns="91440" tIns="45720" rIns="91440" bIns="45720" rtlCol="0" anchor="t">
            <a:noAutofit/>
          </a:bodyPr>
          <a:lstStyle/>
          <a:p>
            <a:pPr indent="-175895"/>
            <a:r>
              <a:rPr lang="sv-SE" sz="1400">
                <a:latin typeface="Noto Serif"/>
                <a:ea typeface="Noto Serif"/>
                <a:cs typeface="Noto Serif"/>
              </a:rPr>
              <a:t>Aktör behöver vara beställd – Egen huvudkod och eventuella internummer. </a:t>
            </a:r>
            <a:r>
              <a:rPr lang="sv-SE" sz="1400" b="1">
                <a:latin typeface="Noto Serif"/>
                <a:ea typeface="Noto Serif"/>
                <a:cs typeface="Noto Serif"/>
              </a:rPr>
              <a:t>Beställ via mina sidor</a:t>
            </a:r>
            <a:endParaRPr lang="sv-SE">
              <a:latin typeface="Noto Serif"/>
              <a:ea typeface="Noto Serif"/>
              <a:cs typeface="Noto Serif"/>
            </a:endParaRPr>
          </a:p>
          <a:p>
            <a:pPr indent="-175895"/>
            <a:r>
              <a:rPr lang="sv-SE" sz="1400">
                <a:latin typeface="Noto Serif"/>
                <a:ea typeface="Noto Serif"/>
                <a:cs typeface="Noto Serif"/>
              </a:rPr>
              <a:t>Mätplats och mottagningsplats – Era platser behöver vara beställda till VIOL 3. </a:t>
            </a:r>
            <a:r>
              <a:rPr lang="sv-SE" sz="1400" b="1">
                <a:latin typeface="Noto Serif"/>
                <a:ea typeface="Noto Serif"/>
                <a:cs typeface="Noto Serif"/>
              </a:rPr>
              <a:t>Beställ via mina sidor</a:t>
            </a:r>
          </a:p>
          <a:p>
            <a:pPr lvl="1"/>
            <a:r>
              <a:rPr lang="sv-SE" sz="1200">
                <a:latin typeface="Noto Serif"/>
                <a:ea typeface="Noto Serif"/>
                <a:cs typeface="Noto Serif"/>
              </a:rPr>
              <a:t>Eventuella </a:t>
            </a:r>
            <a:r>
              <a:rPr lang="sv-SE" sz="1200" err="1">
                <a:latin typeface="Noto Serif"/>
                <a:ea typeface="Noto Serif"/>
                <a:cs typeface="Noto Serif"/>
              </a:rPr>
              <a:t>hämtplatser</a:t>
            </a:r>
            <a:r>
              <a:rPr lang="sv-SE" sz="1200">
                <a:latin typeface="Noto Serif"/>
                <a:ea typeface="Noto Serif"/>
                <a:cs typeface="Noto Serif"/>
              </a:rPr>
              <a:t> och lagerplatser</a:t>
            </a:r>
          </a:p>
          <a:p>
            <a:pPr indent="-175895"/>
            <a:r>
              <a:rPr lang="sv-SE" sz="1400">
                <a:latin typeface="Noto Serif"/>
                <a:ea typeface="Noto Serif"/>
                <a:cs typeface="Noto Serif"/>
              </a:rPr>
              <a:t>Mätningsflöden för de sortiment som ni ska ta emot – Förutsättning för att skapa en </a:t>
            </a:r>
            <a:r>
              <a:rPr lang="sv-SE" sz="1400" err="1">
                <a:latin typeface="Noto Serif"/>
                <a:ea typeface="Noto Serif"/>
                <a:cs typeface="Noto Serif"/>
              </a:rPr>
              <a:t>mätorder</a:t>
            </a:r>
            <a:r>
              <a:rPr lang="sv-SE" sz="1400">
                <a:latin typeface="Noto Serif"/>
                <a:ea typeface="Noto Serif"/>
                <a:cs typeface="Noto Serif"/>
              </a:rPr>
              <a:t>. </a:t>
            </a:r>
            <a:r>
              <a:rPr lang="sv-SE" sz="1400" b="1">
                <a:latin typeface="Noto Serif"/>
                <a:ea typeface="Noto Serif"/>
                <a:cs typeface="Noto Serif"/>
              </a:rPr>
              <a:t>Beställ via mina sidor</a:t>
            </a:r>
          </a:p>
          <a:p>
            <a:pPr indent="-175895"/>
            <a:r>
              <a:rPr lang="sv-SE" sz="1400">
                <a:latin typeface="Noto Serif"/>
                <a:ea typeface="Noto Serif"/>
                <a:cs typeface="Noto Serif"/>
              </a:rPr>
              <a:t>Användare/behörigheter – För att använda systemen behöver en användare vara uppsatt. </a:t>
            </a:r>
            <a:r>
              <a:rPr lang="sv-SE" sz="1400" b="1">
                <a:latin typeface="Noto Serif"/>
                <a:ea typeface="Noto Serif"/>
                <a:cs typeface="Noto Serif"/>
              </a:rPr>
              <a:t>Beställ via mina sidor</a:t>
            </a:r>
          </a:p>
          <a:p>
            <a:pPr indent="-175895"/>
            <a:endParaRPr lang="sv-SE" sz="1400"/>
          </a:p>
        </p:txBody>
      </p:sp>
    </p:spTree>
    <p:extLst>
      <p:ext uri="{BB962C8B-B14F-4D97-AF65-F5344CB8AC3E}">
        <p14:creationId xmlns:p14="http://schemas.microsoft.com/office/powerpoint/2010/main" val="2705583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Koppling: vinklad 228">
            <a:extLst>
              <a:ext uri="{FF2B5EF4-FFF2-40B4-BE49-F238E27FC236}">
                <a16:creationId xmlns:a16="http://schemas.microsoft.com/office/drawing/2014/main" id="{CBB88946-2605-AAD0-2A92-74524129C71D}"/>
              </a:ext>
            </a:extLst>
          </p:cNvPr>
          <p:cNvCxnSpPr>
            <a:cxnSpLocks/>
            <a:stCxn id="197" idx="0"/>
            <a:endCxn id="95" idx="1"/>
          </p:cNvCxnSpPr>
          <p:nvPr/>
        </p:nvCxnSpPr>
        <p:spPr>
          <a:xfrm rot="5400000" flipH="1" flipV="1">
            <a:off x="650592" y="3306839"/>
            <a:ext cx="2206373" cy="482444"/>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211" name="Rektangel 210">
            <a:extLst>
              <a:ext uri="{FF2B5EF4-FFF2-40B4-BE49-F238E27FC236}">
                <a16:creationId xmlns:a16="http://schemas.microsoft.com/office/drawing/2014/main" id="{9D914B2E-97BE-A73D-CD32-D8EA6C87E5F3}"/>
              </a:ext>
            </a:extLst>
          </p:cNvPr>
          <p:cNvSpPr/>
          <p:nvPr/>
        </p:nvSpPr>
        <p:spPr>
          <a:xfrm>
            <a:off x="707926" y="4111919"/>
            <a:ext cx="1611778" cy="507777"/>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00">
                <a:solidFill>
                  <a:schemeClr val="bg1"/>
                </a:solidFill>
              </a:rPr>
              <a:t>Uppföljningsrapporter</a:t>
            </a:r>
            <a:br>
              <a:rPr lang="sv-SE" sz="1050">
                <a:solidFill>
                  <a:schemeClr val="bg1"/>
                </a:solidFill>
              </a:rPr>
            </a:br>
            <a:r>
              <a:rPr lang="sv-SE" sz="1050">
                <a:solidFill>
                  <a:schemeClr val="bg1"/>
                </a:solidFill>
              </a:rPr>
              <a:t>Mätbesked i led 1</a:t>
            </a:r>
          </a:p>
        </p:txBody>
      </p:sp>
      <p:sp>
        <p:nvSpPr>
          <p:cNvPr id="111" name="Rektangel 110">
            <a:extLst>
              <a:ext uri="{FF2B5EF4-FFF2-40B4-BE49-F238E27FC236}">
                <a16:creationId xmlns:a16="http://schemas.microsoft.com/office/drawing/2014/main" id="{2F09E4A7-D7EE-9461-D391-78889A1F2680}"/>
              </a:ext>
            </a:extLst>
          </p:cNvPr>
          <p:cNvSpPr/>
          <p:nvPr/>
        </p:nvSpPr>
        <p:spPr>
          <a:xfrm>
            <a:off x="3324465" y="3166364"/>
            <a:ext cx="2752027" cy="1300843"/>
          </a:xfrm>
          <a:prstGeom prst="rect">
            <a:avLst/>
          </a:prstGeom>
          <a:solidFill>
            <a:schemeClr val="bg1">
              <a:lumMod val="65000"/>
              <a:alpha val="25098"/>
            </a:scheme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110" name="Rektangel 109">
            <a:extLst>
              <a:ext uri="{FF2B5EF4-FFF2-40B4-BE49-F238E27FC236}">
                <a16:creationId xmlns:a16="http://schemas.microsoft.com/office/drawing/2014/main" id="{9CF002E5-A986-F493-C1F8-E720C8AC62BD}"/>
              </a:ext>
            </a:extLst>
          </p:cNvPr>
          <p:cNvSpPr/>
          <p:nvPr/>
        </p:nvSpPr>
        <p:spPr>
          <a:xfrm>
            <a:off x="3324466" y="1403883"/>
            <a:ext cx="2752027" cy="1711060"/>
          </a:xfrm>
          <a:prstGeom prst="rect">
            <a:avLst/>
          </a:prstGeom>
          <a:solidFill>
            <a:srgbClr val="DFDCD8">
              <a:alpha val="25098"/>
            </a:srgbClr>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sz="1050"/>
          </a:p>
        </p:txBody>
      </p:sp>
      <p:sp>
        <p:nvSpPr>
          <p:cNvPr id="81" name="Rektangel 80">
            <a:extLst>
              <a:ext uri="{FF2B5EF4-FFF2-40B4-BE49-F238E27FC236}">
                <a16:creationId xmlns:a16="http://schemas.microsoft.com/office/drawing/2014/main" id="{D9BE7FB7-2378-DB05-F0C9-33E04D02B6C5}"/>
              </a:ext>
            </a:extLst>
          </p:cNvPr>
          <p:cNvSpPr/>
          <p:nvPr/>
        </p:nvSpPr>
        <p:spPr>
          <a:xfrm>
            <a:off x="3429338" y="1504250"/>
            <a:ext cx="2545674"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err="1">
                <a:solidFill>
                  <a:schemeClr val="bg1"/>
                </a:solidFill>
              </a:rPr>
              <a:t>Förstaledskontrakt</a:t>
            </a:r>
            <a:r>
              <a:rPr lang="sv-SE" sz="1050">
                <a:solidFill>
                  <a:schemeClr val="bg1"/>
                </a:solidFill>
              </a:rPr>
              <a:t> </a:t>
            </a:r>
          </a:p>
        </p:txBody>
      </p:sp>
      <p:sp>
        <p:nvSpPr>
          <p:cNvPr id="82" name="Rektangel 81">
            <a:extLst>
              <a:ext uri="{FF2B5EF4-FFF2-40B4-BE49-F238E27FC236}">
                <a16:creationId xmlns:a16="http://schemas.microsoft.com/office/drawing/2014/main" id="{C870BE77-FC4B-B862-B05A-C096D76BDCB2}"/>
              </a:ext>
            </a:extLst>
          </p:cNvPr>
          <p:cNvSpPr/>
          <p:nvPr/>
        </p:nvSpPr>
        <p:spPr>
          <a:xfrm>
            <a:off x="5052648" y="1828287"/>
            <a:ext cx="979502" cy="299227"/>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Avtalsobjekt </a:t>
            </a:r>
          </a:p>
        </p:txBody>
      </p:sp>
      <p:sp>
        <p:nvSpPr>
          <p:cNvPr id="83" name="Rektangel 82">
            <a:extLst>
              <a:ext uri="{FF2B5EF4-FFF2-40B4-BE49-F238E27FC236}">
                <a16:creationId xmlns:a16="http://schemas.microsoft.com/office/drawing/2014/main" id="{9184B721-C0C5-E416-9C9E-45984DC6B429}"/>
              </a:ext>
            </a:extLst>
          </p:cNvPr>
          <p:cNvSpPr/>
          <p:nvPr/>
        </p:nvSpPr>
        <p:spPr>
          <a:xfrm>
            <a:off x="5286242" y="2141737"/>
            <a:ext cx="745908" cy="29922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1 </a:t>
            </a:r>
          </a:p>
        </p:txBody>
      </p:sp>
      <p:sp>
        <p:nvSpPr>
          <p:cNvPr id="84" name="Rektangel 83">
            <a:extLst>
              <a:ext uri="{FF2B5EF4-FFF2-40B4-BE49-F238E27FC236}">
                <a16:creationId xmlns:a16="http://schemas.microsoft.com/office/drawing/2014/main" id="{04CD92D0-1AE0-246B-8170-2DC0363F87BD}"/>
              </a:ext>
            </a:extLst>
          </p:cNvPr>
          <p:cNvSpPr/>
          <p:nvPr/>
        </p:nvSpPr>
        <p:spPr>
          <a:xfrm>
            <a:off x="5286242" y="2479955"/>
            <a:ext cx="745908" cy="2706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Avlägg 2</a:t>
            </a:r>
          </a:p>
        </p:txBody>
      </p:sp>
      <p:grpSp>
        <p:nvGrpSpPr>
          <p:cNvPr id="85" name="Grupp 84">
            <a:extLst>
              <a:ext uri="{FF2B5EF4-FFF2-40B4-BE49-F238E27FC236}">
                <a16:creationId xmlns:a16="http://schemas.microsoft.com/office/drawing/2014/main" id="{0F85E961-FF74-849C-FDDF-C27792D70BBA}"/>
              </a:ext>
            </a:extLst>
          </p:cNvPr>
          <p:cNvGrpSpPr/>
          <p:nvPr/>
        </p:nvGrpSpPr>
        <p:grpSpPr>
          <a:xfrm>
            <a:off x="3433697" y="2256661"/>
            <a:ext cx="1537339" cy="817253"/>
            <a:chOff x="3220937" y="3429000"/>
            <a:chExt cx="1933823" cy="1087775"/>
          </a:xfrm>
        </p:grpSpPr>
        <p:pic>
          <p:nvPicPr>
            <p:cNvPr id="86" name="Bildobjekt 85">
              <a:extLst>
                <a:ext uri="{FF2B5EF4-FFF2-40B4-BE49-F238E27FC236}">
                  <a16:creationId xmlns:a16="http://schemas.microsoft.com/office/drawing/2014/main" id="{965355E1-0E1A-D13C-A83A-B834A52CF995}"/>
                </a:ext>
              </a:extLst>
            </p:cNvPr>
            <p:cNvPicPr>
              <a:picLocks noChangeAspect="1"/>
            </p:cNvPicPr>
            <p:nvPr/>
          </p:nvPicPr>
          <p:blipFill>
            <a:blip r:embed="rId3"/>
            <a:stretch>
              <a:fillRect/>
            </a:stretch>
          </p:blipFill>
          <p:spPr>
            <a:xfrm>
              <a:off x="3220937" y="3429000"/>
              <a:ext cx="1933823" cy="1087775"/>
            </a:xfrm>
            <a:prstGeom prst="rect">
              <a:avLst/>
            </a:prstGeom>
          </p:spPr>
        </p:pic>
        <p:sp>
          <p:nvSpPr>
            <p:cNvPr id="87" name="Rektangel 86">
              <a:extLst>
                <a:ext uri="{FF2B5EF4-FFF2-40B4-BE49-F238E27FC236}">
                  <a16:creationId xmlns:a16="http://schemas.microsoft.com/office/drawing/2014/main" id="{6DDF1473-6F8F-9691-FF59-EBDC06E5D836}"/>
                </a:ext>
              </a:extLst>
            </p:cNvPr>
            <p:cNvSpPr/>
            <p:nvPr/>
          </p:nvSpPr>
          <p:spPr>
            <a:xfrm rot="2673325">
              <a:off x="3676286" y="3758573"/>
              <a:ext cx="699247" cy="476758"/>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a:p>
          </p:txBody>
        </p:sp>
        <p:sp>
          <p:nvSpPr>
            <p:cNvPr id="88" name="Flödesschema: Koppling 87">
              <a:extLst>
                <a:ext uri="{FF2B5EF4-FFF2-40B4-BE49-F238E27FC236}">
                  <a16:creationId xmlns:a16="http://schemas.microsoft.com/office/drawing/2014/main" id="{A0DEC286-DA37-F49E-BFF1-C5201A34CC75}"/>
                </a:ext>
              </a:extLst>
            </p:cNvPr>
            <p:cNvSpPr/>
            <p:nvPr/>
          </p:nvSpPr>
          <p:spPr>
            <a:xfrm>
              <a:off x="3803627" y="3866126"/>
              <a:ext cx="112440" cy="106761"/>
            </a:xfrm>
            <a:prstGeom prst="flowChartConnector">
              <a:avLst/>
            </a:prstGeom>
            <a:solidFill>
              <a:srgbClr val="1F6575"/>
            </a:solidFill>
            <a:ln w="952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89" name="Flödesschema: Koppling 88">
              <a:extLst>
                <a:ext uri="{FF2B5EF4-FFF2-40B4-BE49-F238E27FC236}">
                  <a16:creationId xmlns:a16="http://schemas.microsoft.com/office/drawing/2014/main" id="{96EE59F4-E092-A6EA-C7E1-6CA118B5B7AC}"/>
                </a:ext>
              </a:extLst>
            </p:cNvPr>
            <p:cNvSpPr/>
            <p:nvPr/>
          </p:nvSpPr>
          <p:spPr>
            <a:xfrm>
              <a:off x="4028506" y="4013621"/>
              <a:ext cx="112440"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sp>
        <p:nvSpPr>
          <p:cNvPr id="90" name="Flödesschema: Koppling 89">
            <a:extLst>
              <a:ext uri="{FF2B5EF4-FFF2-40B4-BE49-F238E27FC236}">
                <a16:creationId xmlns:a16="http://schemas.microsoft.com/office/drawing/2014/main" id="{437B9C2C-E613-9AF0-A02B-D997C9983DFE}"/>
              </a:ext>
            </a:extLst>
          </p:cNvPr>
          <p:cNvSpPr/>
          <p:nvPr/>
        </p:nvSpPr>
        <p:spPr>
          <a:xfrm>
            <a:off x="5064449" y="2271452"/>
            <a:ext cx="102688" cy="106761"/>
          </a:xfrm>
          <a:prstGeom prst="flowChartConnector">
            <a:avLst/>
          </a:prstGeom>
          <a:solidFill>
            <a:srgbClr val="1F6575"/>
          </a:solidFill>
          <a:ln w="9525">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050"/>
          </a:p>
        </p:txBody>
      </p:sp>
      <p:sp>
        <p:nvSpPr>
          <p:cNvPr id="91" name="Flödesschema: Koppling 90">
            <a:extLst>
              <a:ext uri="{FF2B5EF4-FFF2-40B4-BE49-F238E27FC236}">
                <a16:creationId xmlns:a16="http://schemas.microsoft.com/office/drawing/2014/main" id="{33C231FC-DDB1-1105-F9BE-681718963221}"/>
              </a:ext>
            </a:extLst>
          </p:cNvPr>
          <p:cNvSpPr/>
          <p:nvPr/>
        </p:nvSpPr>
        <p:spPr>
          <a:xfrm>
            <a:off x="5065990" y="2565194"/>
            <a:ext cx="102688" cy="106761"/>
          </a:xfrm>
          <a:prstGeom prst="flowChartConnector">
            <a:avLst/>
          </a:prstGeom>
          <a:solidFill>
            <a:schemeClr val="accent3"/>
          </a:solidFill>
          <a:ln w="9525">
            <a:solidFill>
              <a:schemeClr val="bg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sv-SE" sz="1050"/>
          </a:p>
        </p:txBody>
      </p:sp>
      <p:grpSp>
        <p:nvGrpSpPr>
          <p:cNvPr id="92" name="Grupp 91">
            <a:extLst>
              <a:ext uri="{FF2B5EF4-FFF2-40B4-BE49-F238E27FC236}">
                <a16:creationId xmlns:a16="http://schemas.microsoft.com/office/drawing/2014/main" id="{CF6300EB-3EFB-73C3-CAD1-A5EF87882B1D}"/>
              </a:ext>
            </a:extLst>
          </p:cNvPr>
          <p:cNvGrpSpPr/>
          <p:nvPr/>
        </p:nvGrpSpPr>
        <p:grpSpPr>
          <a:xfrm>
            <a:off x="3429338" y="1737170"/>
            <a:ext cx="1281291" cy="611701"/>
            <a:chOff x="3867629" y="2905114"/>
            <a:chExt cx="1402976" cy="627854"/>
          </a:xfrm>
        </p:grpSpPr>
        <p:pic>
          <p:nvPicPr>
            <p:cNvPr id="93" name="Bildobjekt 92">
              <a:extLst>
                <a:ext uri="{FF2B5EF4-FFF2-40B4-BE49-F238E27FC236}">
                  <a16:creationId xmlns:a16="http://schemas.microsoft.com/office/drawing/2014/main" id="{6A55E853-1BA5-26E1-8542-3B932C8AB0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05114"/>
              <a:ext cx="836001" cy="627854"/>
            </a:xfrm>
            <a:prstGeom prst="rect">
              <a:avLst/>
            </a:prstGeom>
          </p:spPr>
        </p:pic>
        <p:sp>
          <p:nvSpPr>
            <p:cNvPr id="94" name="textruta 93">
              <a:extLst>
                <a:ext uri="{FF2B5EF4-FFF2-40B4-BE49-F238E27FC236}">
                  <a16:creationId xmlns:a16="http://schemas.microsoft.com/office/drawing/2014/main" id="{533561F9-891F-270B-9940-22A0ED4B55B6}"/>
                </a:ext>
              </a:extLst>
            </p:cNvPr>
            <p:cNvSpPr txBox="1"/>
            <p:nvPr/>
          </p:nvSpPr>
          <p:spPr>
            <a:xfrm>
              <a:off x="4434604" y="3044486"/>
              <a:ext cx="836001" cy="26062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1:a Köpare</a:t>
              </a:r>
            </a:p>
          </p:txBody>
        </p:sp>
      </p:grpSp>
      <p:pic>
        <p:nvPicPr>
          <p:cNvPr id="95" name="Bildobjekt 94" descr="En bild som visar logotyp, symbol, Grafik, Teckensnitt&#10;&#10;AI-genererat innehåll kan vara felaktigt.">
            <a:extLst>
              <a:ext uri="{FF2B5EF4-FFF2-40B4-BE49-F238E27FC236}">
                <a16:creationId xmlns:a16="http://schemas.microsoft.com/office/drawing/2014/main" id="{BD7EA0EB-1197-2750-A8E8-879511AEBBCA}"/>
              </a:ext>
            </a:extLst>
          </p:cNvPr>
          <p:cNvPicPr>
            <a:picLocks noChangeAspect="1"/>
          </p:cNvPicPr>
          <p:nvPr/>
        </p:nvPicPr>
        <p:blipFill>
          <a:blip r:embed="rId6"/>
          <a:stretch>
            <a:fillRect/>
          </a:stretch>
        </p:blipFill>
        <p:spPr>
          <a:xfrm>
            <a:off x="1995000" y="2113646"/>
            <a:ext cx="635137" cy="662455"/>
          </a:xfrm>
          <a:prstGeom prst="rect">
            <a:avLst/>
          </a:prstGeom>
        </p:spPr>
      </p:pic>
      <p:sp>
        <p:nvSpPr>
          <p:cNvPr id="96" name="Rektangel 95">
            <a:extLst>
              <a:ext uri="{FF2B5EF4-FFF2-40B4-BE49-F238E27FC236}">
                <a16:creationId xmlns:a16="http://schemas.microsoft.com/office/drawing/2014/main" id="{D197DEA7-8AC3-362C-4C78-EAA08958ADFE}"/>
              </a:ext>
            </a:extLst>
          </p:cNvPr>
          <p:cNvSpPr/>
          <p:nvPr/>
        </p:nvSpPr>
        <p:spPr>
          <a:xfrm>
            <a:off x="1709723" y="1828287"/>
            <a:ext cx="1179613" cy="268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b="1">
                <a:solidFill>
                  <a:schemeClr val="tx1"/>
                </a:solidFill>
              </a:rPr>
              <a:t>Behov av råvara </a:t>
            </a:r>
            <a:endParaRPr lang="sv-SE" sz="1050">
              <a:solidFill>
                <a:schemeClr val="tx1"/>
              </a:solidFill>
            </a:endParaRPr>
          </a:p>
        </p:txBody>
      </p:sp>
      <p:cxnSp>
        <p:nvCxnSpPr>
          <p:cNvPr id="97" name="Rak pilkoppling 96">
            <a:extLst>
              <a:ext uri="{FF2B5EF4-FFF2-40B4-BE49-F238E27FC236}">
                <a16:creationId xmlns:a16="http://schemas.microsoft.com/office/drawing/2014/main" id="{508E4224-AE26-EE6F-13F4-05B4CCEB9358}"/>
              </a:ext>
            </a:extLst>
          </p:cNvPr>
          <p:cNvCxnSpPr>
            <a:cxnSpLocks/>
            <a:stCxn id="96" idx="3"/>
          </p:cNvCxnSpPr>
          <p:nvPr/>
        </p:nvCxnSpPr>
        <p:spPr>
          <a:xfrm flipV="1">
            <a:off x="2889336" y="1962757"/>
            <a:ext cx="364792" cy="1"/>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98" name="Rektangel 97">
            <a:extLst>
              <a:ext uri="{FF2B5EF4-FFF2-40B4-BE49-F238E27FC236}">
                <a16:creationId xmlns:a16="http://schemas.microsoft.com/office/drawing/2014/main" id="{651DE1E3-660D-EA2A-F6F0-340F22E7C70D}"/>
              </a:ext>
            </a:extLst>
          </p:cNvPr>
          <p:cNvSpPr/>
          <p:nvPr/>
        </p:nvSpPr>
        <p:spPr>
          <a:xfrm>
            <a:off x="3429338" y="3226787"/>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99" name="Rektangel 98">
            <a:extLst>
              <a:ext uri="{FF2B5EF4-FFF2-40B4-BE49-F238E27FC236}">
                <a16:creationId xmlns:a16="http://schemas.microsoft.com/office/drawing/2014/main" id="{AD586737-6084-CED5-E3EC-DBA611BA108A}"/>
              </a:ext>
            </a:extLst>
          </p:cNvPr>
          <p:cNvSpPr/>
          <p:nvPr/>
        </p:nvSpPr>
        <p:spPr>
          <a:xfrm>
            <a:off x="4782697" y="3229050"/>
            <a:ext cx="1249453"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Köparekontrakt  </a:t>
            </a:r>
          </a:p>
        </p:txBody>
      </p:sp>
      <p:sp>
        <p:nvSpPr>
          <p:cNvPr id="100" name="Rektangel 99">
            <a:extLst>
              <a:ext uri="{FF2B5EF4-FFF2-40B4-BE49-F238E27FC236}">
                <a16:creationId xmlns:a16="http://schemas.microsoft.com/office/drawing/2014/main" id="{5353F7A3-0F83-B38C-D531-9E5992E491E8}"/>
              </a:ext>
            </a:extLst>
          </p:cNvPr>
          <p:cNvSpPr/>
          <p:nvPr/>
        </p:nvSpPr>
        <p:spPr>
          <a:xfrm>
            <a:off x="4028408" y="4141697"/>
            <a:ext cx="1398986" cy="268941"/>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Kontraktskedja  </a:t>
            </a:r>
          </a:p>
        </p:txBody>
      </p:sp>
      <p:grpSp>
        <p:nvGrpSpPr>
          <p:cNvPr id="101" name="Grupp 100">
            <a:extLst>
              <a:ext uri="{FF2B5EF4-FFF2-40B4-BE49-F238E27FC236}">
                <a16:creationId xmlns:a16="http://schemas.microsoft.com/office/drawing/2014/main" id="{25476694-8A05-6AC6-8FF9-2E9CA67DEAF6}"/>
              </a:ext>
            </a:extLst>
          </p:cNvPr>
          <p:cNvGrpSpPr/>
          <p:nvPr/>
        </p:nvGrpSpPr>
        <p:grpSpPr>
          <a:xfrm>
            <a:off x="3284627" y="3435752"/>
            <a:ext cx="1359544" cy="544491"/>
            <a:chOff x="3867629" y="2957711"/>
            <a:chExt cx="1413096" cy="627854"/>
          </a:xfrm>
        </p:grpSpPr>
        <p:pic>
          <p:nvPicPr>
            <p:cNvPr id="102" name="Bildobjekt 101">
              <a:extLst>
                <a:ext uri="{FF2B5EF4-FFF2-40B4-BE49-F238E27FC236}">
                  <a16:creationId xmlns:a16="http://schemas.microsoft.com/office/drawing/2014/main" id="{A626BAD2-F84B-A100-887E-78B8484697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3" name="textruta 102">
              <a:extLst>
                <a:ext uri="{FF2B5EF4-FFF2-40B4-BE49-F238E27FC236}">
                  <a16:creationId xmlns:a16="http://schemas.microsoft.com/office/drawing/2014/main" id="{0A1E7251-9CC2-A017-BC7F-158BCF3C1C7A}"/>
                </a:ext>
              </a:extLst>
            </p:cNvPr>
            <p:cNvSpPr txBox="1"/>
            <p:nvPr/>
          </p:nvSpPr>
          <p:spPr>
            <a:xfrm>
              <a:off x="4444724" y="3144680"/>
              <a:ext cx="836001" cy="292791"/>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2:a Köpare</a:t>
              </a:r>
            </a:p>
          </p:txBody>
        </p:sp>
      </p:grpSp>
      <p:grpSp>
        <p:nvGrpSpPr>
          <p:cNvPr id="104" name="Grupp 103">
            <a:extLst>
              <a:ext uri="{FF2B5EF4-FFF2-40B4-BE49-F238E27FC236}">
                <a16:creationId xmlns:a16="http://schemas.microsoft.com/office/drawing/2014/main" id="{A91CD72F-DB3D-E3B2-D217-67F3FA046E84}"/>
              </a:ext>
            </a:extLst>
          </p:cNvPr>
          <p:cNvGrpSpPr/>
          <p:nvPr/>
        </p:nvGrpSpPr>
        <p:grpSpPr>
          <a:xfrm>
            <a:off x="4644171" y="3455207"/>
            <a:ext cx="1326348" cy="495463"/>
            <a:chOff x="3867629" y="2957711"/>
            <a:chExt cx="1413096" cy="627854"/>
          </a:xfrm>
        </p:grpSpPr>
        <p:pic>
          <p:nvPicPr>
            <p:cNvPr id="105" name="Bildobjekt 104">
              <a:extLst>
                <a:ext uri="{FF2B5EF4-FFF2-40B4-BE49-F238E27FC236}">
                  <a16:creationId xmlns:a16="http://schemas.microsoft.com/office/drawing/2014/main" id="{DC1AE27B-2963-5E04-EA7C-6486526FEE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867629" y="2957711"/>
              <a:ext cx="836001" cy="627854"/>
            </a:xfrm>
            <a:prstGeom prst="rect">
              <a:avLst/>
            </a:prstGeom>
          </p:spPr>
        </p:pic>
        <p:sp>
          <p:nvSpPr>
            <p:cNvPr id="106" name="textruta 105">
              <a:extLst>
                <a:ext uri="{FF2B5EF4-FFF2-40B4-BE49-F238E27FC236}">
                  <a16:creationId xmlns:a16="http://schemas.microsoft.com/office/drawing/2014/main" id="{5443C419-53BC-70F7-A8F6-FA3C725543EC}"/>
                </a:ext>
              </a:extLst>
            </p:cNvPr>
            <p:cNvSpPr txBox="1"/>
            <p:nvPr/>
          </p:nvSpPr>
          <p:spPr>
            <a:xfrm>
              <a:off x="4444724" y="3144680"/>
              <a:ext cx="836001" cy="321764"/>
            </a:xfrm>
            <a:prstGeom prst="rect">
              <a:avLst/>
            </a:prstGeom>
            <a:solidFill>
              <a:schemeClr val="bg1"/>
            </a:solidFill>
            <a:ln w="12700">
              <a:solidFill>
                <a:schemeClr val="tx1"/>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3:e Köpare</a:t>
              </a:r>
            </a:p>
          </p:txBody>
        </p:sp>
      </p:grpSp>
      <p:sp>
        <p:nvSpPr>
          <p:cNvPr id="107" name="Höger klammerparentes 106">
            <a:extLst>
              <a:ext uri="{FF2B5EF4-FFF2-40B4-BE49-F238E27FC236}">
                <a16:creationId xmlns:a16="http://schemas.microsoft.com/office/drawing/2014/main" id="{72E9552B-278B-38F2-8E65-A45D786B6F0C}"/>
              </a:ext>
            </a:extLst>
          </p:cNvPr>
          <p:cNvSpPr/>
          <p:nvPr/>
        </p:nvSpPr>
        <p:spPr>
          <a:xfrm rot="5400000">
            <a:off x="4646714" y="2708377"/>
            <a:ext cx="168059" cy="2602812"/>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08" name="Rektangel 107">
            <a:extLst>
              <a:ext uri="{FF2B5EF4-FFF2-40B4-BE49-F238E27FC236}">
                <a16:creationId xmlns:a16="http://schemas.microsoft.com/office/drawing/2014/main" id="{864843D2-2FD5-8179-BFC2-E4DDE060190B}"/>
              </a:ext>
            </a:extLst>
          </p:cNvPr>
          <p:cNvSpPr/>
          <p:nvPr/>
        </p:nvSpPr>
        <p:spPr>
          <a:xfrm rot="5400000">
            <a:off x="4611059" y="4085272"/>
            <a:ext cx="298444" cy="1666838"/>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sv-SE" sz="1050">
                <a:solidFill>
                  <a:schemeClr val="bg1"/>
                </a:solidFill>
              </a:rPr>
              <a:t>Redovisningshänvisning </a:t>
            </a:r>
          </a:p>
        </p:txBody>
      </p:sp>
      <p:sp>
        <p:nvSpPr>
          <p:cNvPr id="109" name="Höger klammerparentes 108">
            <a:extLst>
              <a:ext uri="{FF2B5EF4-FFF2-40B4-BE49-F238E27FC236}">
                <a16:creationId xmlns:a16="http://schemas.microsoft.com/office/drawing/2014/main" id="{09317936-605D-AD5A-4DF1-C2BD2D9CFBC1}"/>
              </a:ext>
            </a:extLst>
          </p:cNvPr>
          <p:cNvSpPr/>
          <p:nvPr/>
        </p:nvSpPr>
        <p:spPr>
          <a:xfrm rot="5400000">
            <a:off x="4633256" y="3430696"/>
            <a:ext cx="164625" cy="2431951"/>
          </a:xfrm>
          <a:prstGeom prst="rightBrace">
            <a:avLst>
              <a:gd name="adj1" fmla="val 91815"/>
              <a:gd name="adj2" fmla="val 50000"/>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050"/>
          </a:p>
        </p:txBody>
      </p:sp>
      <p:sp>
        <p:nvSpPr>
          <p:cNvPr id="113" name="Rektangel 112">
            <a:extLst>
              <a:ext uri="{FF2B5EF4-FFF2-40B4-BE49-F238E27FC236}">
                <a16:creationId xmlns:a16="http://schemas.microsoft.com/office/drawing/2014/main" id="{5335E016-8DD2-F59E-0526-5777C8BD5E76}"/>
              </a:ext>
            </a:extLst>
          </p:cNvPr>
          <p:cNvSpPr/>
          <p:nvPr/>
        </p:nvSpPr>
        <p:spPr>
          <a:xfrm>
            <a:off x="7815986" y="1837235"/>
            <a:ext cx="1585436"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Produktionsunderlag</a:t>
            </a:r>
          </a:p>
        </p:txBody>
      </p:sp>
      <p:sp>
        <p:nvSpPr>
          <p:cNvPr id="114" name="Rektangel 113">
            <a:extLst>
              <a:ext uri="{FF2B5EF4-FFF2-40B4-BE49-F238E27FC236}">
                <a16:creationId xmlns:a16="http://schemas.microsoft.com/office/drawing/2014/main" id="{2FAEA49C-CC0D-AFD1-6D89-2EAA3208F32A}"/>
              </a:ext>
            </a:extLst>
          </p:cNvPr>
          <p:cNvSpPr/>
          <p:nvPr/>
        </p:nvSpPr>
        <p:spPr>
          <a:xfrm>
            <a:off x="7815986" y="2142327"/>
            <a:ext cx="1934596" cy="681638"/>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sv-SE" sz="1050" b="1">
                <a:solidFill>
                  <a:schemeClr val="tx1"/>
                </a:solidFill>
              </a:rPr>
              <a:t>Produktionsrapportering</a:t>
            </a:r>
          </a:p>
          <a:p>
            <a:pPr marL="171450" indent="-171450">
              <a:buFont typeface="Arial" panose="020B0604020202020204" pitchFamily="34" charset="0"/>
              <a:buChar char="•"/>
            </a:pPr>
            <a:r>
              <a:rPr lang="sv-SE" sz="1050" err="1">
                <a:solidFill>
                  <a:schemeClr val="tx1"/>
                </a:solidFill>
              </a:rPr>
              <a:t>SenderXC</a:t>
            </a:r>
            <a:endParaRPr lang="sv-SE" sz="1050">
              <a:solidFill>
                <a:schemeClr val="tx1"/>
              </a:solidFill>
            </a:endParaRPr>
          </a:p>
          <a:p>
            <a:pPr marL="171450" indent="-171450">
              <a:buFont typeface="Arial" panose="020B0604020202020204" pitchFamily="34" charset="0"/>
              <a:buChar char="•"/>
            </a:pPr>
            <a:r>
              <a:rPr lang="sv-SE" sz="1050">
                <a:solidFill>
                  <a:schemeClr val="tx1"/>
                </a:solidFill>
              </a:rPr>
              <a:t>RAPP</a:t>
            </a:r>
            <a:endParaRPr lang="sv-SE" sz="1050" b="1">
              <a:solidFill>
                <a:schemeClr val="tx1"/>
              </a:solidFill>
            </a:endParaRPr>
          </a:p>
        </p:txBody>
      </p:sp>
      <p:pic>
        <p:nvPicPr>
          <p:cNvPr id="116" name="Bildobjekt 115" descr="En bild som visar Grafik, clipart, grön, design&#10;&#10;AI-genererat innehåll kan vara felaktigt.">
            <a:extLst>
              <a:ext uri="{FF2B5EF4-FFF2-40B4-BE49-F238E27FC236}">
                <a16:creationId xmlns:a16="http://schemas.microsoft.com/office/drawing/2014/main" id="{5248F299-15B3-B5E8-5AC8-9E21DC613494}"/>
              </a:ext>
            </a:extLst>
          </p:cNvPr>
          <p:cNvPicPr>
            <a:picLocks noChangeAspect="1"/>
          </p:cNvPicPr>
          <p:nvPr/>
        </p:nvPicPr>
        <p:blipFill>
          <a:blip r:embed="rId7"/>
          <a:stretch>
            <a:fillRect/>
          </a:stretch>
        </p:blipFill>
        <p:spPr>
          <a:xfrm>
            <a:off x="6624099" y="1068083"/>
            <a:ext cx="713605" cy="666576"/>
          </a:xfrm>
          <a:prstGeom prst="rect">
            <a:avLst/>
          </a:prstGeom>
        </p:spPr>
      </p:pic>
      <p:pic>
        <p:nvPicPr>
          <p:cNvPr id="118" name="Bildobjekt 117" descr="En bild som visar Grafik, design&#10;&#10;AI-genererat innehåll kan vara felaktigt.">
            <a:extLst>
              <a:ext uri="{FF2B5EF4-FFF2-40B4-BE49-F238E27FC236}">
                <a16:creationId xmlns:a16="http://schemas.microsoft.com/office/drawing/2014/main" id="{4CB4F9BE-A04D-AC50-AC25-1A436E4680F6}"/>
              </a:ext>
            </a:extLst>
          </p:cNvPr>
          <p:cNvPicPr>
            <a:picLocks noChangeAspect="1"/>
          </p:cNvPicPr>
          <p:nvPr/>
        </p:nvPicPr>
        <p:blipFill>
          <a:blip r:embed="rId8"/>
          <a:stretch>
            <a:fillRect/>
          </a:stretch>
        </p:blipFill>
        <p:spPr>
          <a:xfrm>
            <a:off x="10056430" y="1663115"/>
            <a:ext cx="628221" cy="608930"/>
          </a:xfrm>
          <a:prstGeom prst="rect">
            <a:avLst/>
          </a:prstGeom>
        </p:spPr>
      </p:pic>
      <p:cxnSp>
        <p:nvCxnSpPr>
          <p:cNvPr id="121" name="Rak pilkoppling 120">
            <a:extLst>
              <a:ext uri="{FF2B5EF4-FFF2-40B4-BE49-F238E27FC236}">
                <a16:creationId xmlns:a16="http://schemas.microsoft.com/office/drawing/2014/main" id="{11222681-EBBE-8A56-23A8-B409B0C80072}"/>
              </a:ext>
            </a:extLst>
          </p:cNvPr>
          <p:cNvCxnSpPr>
            <a:cxnSpLocks/>
            <a:stCxn id="122" idx="3"/>
            <a:endCxn id="113" idx="1"/>
          </p:cNvCxnSpPr>
          <p:nvPr/>
        </p:nvCxnSpPr>
        <p:spPr>
          <a:xfrm flipV="1">
            <a:off x="7558686" y="1965100"/>
            <a:ext cx="257300" cy="16917"/>
          </a:xfrm>
          <a:prstGeom prst="straightConnector1">
            <a:avLst/>
          </a:prstGeom>
          <a:ln w="12700">
            <a:solidFill>
              <a:schemeClr val="tx1">
                <a:lumMod val="50000"/>
                <a:lumOff val="50000"/>
              </a:schemeClr>
            </a:solidFill>
            <a:prstDash val="lgDash"/>
            <a:tailEnd type="triangle" w="sm" len="med"/>
          </a:ln>
          <a:effectLst/>
        </p:spPr>
        <p:style>
          <a:lnRef idx="1">
            <a:schemeClr val="accent1"/>
          </a:lnRef>
          <a:fillRef idx="0">
            <a:schemeClr val="accent1"/>
          </a:fillRef>
          <a:effectRef idx="0">
            <a:schemeClr val="accent1"/>
          </a:effectRef>
          <a:fontRef idx="minor">
            <a:schemeClr val="tx1"/>
          </a:fontRef>
        </p:style>
      </p:cxnSp>
      <p:sp>
        <p:nvSpPr>
          <p:cNvPr id="122" name="textruta 121">
            <a:extLst>
              <a:ext uri="{FF2B5EF4-FFF2-40B4-BE49-F238E27FC236}">
                <a16:creationId xmlns:a16="http://schemas.microsoft.com/office/drawing/2014/main" id="{D462DEFA-29B6-BA94-098C-1C700916584D}"/>
              </a:ext>
            </a:extLst>
          </p:cNvPr>
          <p:cNvSpPr txBox="1"/>
          <p:nvPr/>
        </p:nvSpPr>
        <p:spPr>
          <a:xfrm>
            <a:off x="6399694" y="1792355"/>
            <a:ext cx="1158992" cy="379324"/>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defRPr sz="1100" b="1">
                <a:solidFill>
                  <a:schemeClr val="tx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sv-SE" sz="1050" b="0">
                <a:latin typeface="+mn-lt"/>
              </a:rPr>
              <a:t>Aktivering av AO</a:t>
            </a:r>
          </a:p>
        </p:txBody>
      </p:sp>
      <p:cxnSp>
        <p:nvCxnSpPr>
          <p:cNvPr id="123" name="Rak pilkoppling 122">
            <a:extLst>
              <a:ext uri="{FF2B5EF4-FFF2-40B4-BE49-F238E27FC236}">
                <a16:creationId xmlns:a16="http://schemas.microsoft.com/office/drawing/2014/main" id="{A2A47364-932D-55AD-84FA-1AA666917385}"/>
              </a:ext>
            </a:extLst>
          </p:cNvPr>
          <p:cNvCxnSpPr>
            <a:cxnSpLocks/>
            <a:stCxn id="113" idx="3"/>
            <a:endCxn id="118" idx="1"/>
          </p:cNvCxnSpPr>
          <p:nvPr/>
        </p:nvCxnSpPr>
        <p:spPr>
          <a:xfrm>
            <a:off x="9401422" y="1965100"/>
            <a:ext cx="655008" cy="2480"/>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24" name="Rak pilkoppling 123">
            <a:extLst>
              <a:ext uri="{FF2B5EF4-FFF2-40B4-BE49-F238E27FC236}">
                <a16:creationId xmlns:a16="http://schemas.microsoft.com/office/drawing/2014/main" id="{D2B1AAAE-2FE1-755C-B15C-670D0F0F4254}"/>
              </a:ext>
            </a:extLst>
          </p:cNvPr>
          <p:cNvCxnSpPr>
            <a:cxnSpLocks/>
            <a:stCxn id="82" idx="3"/>
            <a:endCxn id="122" idx="1"/>
          </p:cNvCxnSpPr>
          <p:nvPr/>
        </p:nvCxnSpPr>
        <p:spPr>
          <a:xfrm>
            <a:off x="6032150" y="1977901"/>
            <a:ext cx="367544" cy="4116"/>
          </a:xfrm>
          <a:prstGeom prst="straightConnector1">
            <a:avLst/>
          </a:prstGeom>
          <a:ln w="12700">
            <a:solidFill>
              <a:schemeClr val="tx1">
                <a:lumMod val="50000"/>
                <a:lumOff val="50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25" name="textruta 124">
            <a:extLst>
              <a:ext uri="{FF2B5EF4-FFF2-40B4-BE49-F238E27FC236}">
                <a16:creationId xmlns:a16="http://schemas.microsoft.com/office/drawing/2014/main" id="{EFE1B49C-277E-C10B-1653-91ABD72ACD2B}"/>
              </a:ext>
            </a:extLst>
          </p:cNvPr>
          <p:cNvSpPr txBox="1"/>
          <p:nvPr/>
        </p:nvSpPr>
        <p:spPr>
          <a:xfrm>
            <a:off x="10620944" y="1462840"/>
            <a:ext cx="905137" cy="253916"/>
          </a:xfrm>
          <a:prstGeom prst="rect">
            <a:avLst/>
          </a:prstGeom>
          <a:solidFill>
            <a:srgbClr val="FFFFFF"/>
          </a:solidFill>
          <a:ln w="12700" cap="flat" cmpd="sng" algn="ctr">
            <a:solidFill>
              <a:schemeClr val="bg1">
                <a:lumMod val="50000"/>
              </a:schemeClr>
            </a:solidFill>
            <a:prstDash val="solid"/>
            <a:miter lim="800000"/>
          </a:ln>
          <a:effectLst/>
        </p:spPr>
        <p:txBody>
          <a:bodyPr wrap="square" rtlCol="0">
            <a:spAutoFit/>
          </a:bodyPr>
          <a:lstStyle>
            <a:defPPr>
              <a:defRPr lang="sv-SE"/>
            </a:defPPr>
            <a:lvl1pPr marL="171450" lvl="0" indent="-171450">
              <a:buFont typeface="Arial" panose="020B0604020202020204" pitchFamily="34" charset="0"/>
              <a:buChar char="•"/>
              <a:defRPr sz="800" kern="0">
                <a:solidFill>
                  <a:srgbClr val="292929"/>
                </a:solidFill>
                <a:latin typeface="Open Sans 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sv-SE" sz="1050">
                <a:latin typeface="+mn-lt"/>
              </a:rPr>
              <a:t>Väglager</a:t>
            </a:r>
          </a:p>
        </p:txBody>
      </p:sp>
      <p:sp>
        <p:nvSpPr>
          <p:cNvPr id="142" name="Rektangel 141">
            <a:extLst>
              <a:ext uri="{FF2B5EF4-FFF2-40B4-BE49-F238E27FC236}">
                <a16:creationId xmlns:a16="http://schemas.microsoft.com/office/drawing/2014/main" id="{871F0225-A3CD-BFE7-67B2-A403DA90BED0}"/>
              </a:ext>
            </a:extLst>
          </p:cNvPr>
          <p:cNvSpPr/>
          <p:nvPr/>
        </p:nvSpPr>
        <p:spPr>
          <a:xfrm>
            <a:off x="7979346" y="4370576"/>
            <a:ext cx="1666839" cy="255730"/>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Befraktarkontrakt</a:t>
            </a:r>
          </a:p>
        </p:txBody>
      </p:sp>
      <p:sp>
        <p:nvSpPr>
          <p:cNvPr id="143" name="Rektangel 142">
            <a:extLst>
              <a:ext uri="{FF2B5EF4-FFF2-40B4-BE49-F238E27FC236}">
                <a16:creationId xmlns:a16="http://schemas.microsoft.com/office/drawing/2014/main" id="{E039850A-3481-765F-FD75-E4A4A9BC4E22}"/>
              </a:ext>
            </a:extLst>
          </p:cNvPr>
          <p:cNvSpPr/>
          <p:nvPr/>
        </p:nvSpPr>
        <p:spPr>
          <a:xfrm>
            <a:off x="7979346" y="4662690"/>
            <a:ext cx="1631811" cy="432097"/>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Transportföretagskontrakt</a:t>
            </a:r>
          </a:p>
        </p:txBody>
      </p:sp>
      <p:sp>
        <p:nvSpPr>
          <p:cNvPr id="144" name="Rektangel 143">
            <a:extLst>
              <a:ext uri="{FF2B5EF4-FFF2-40B4-BE49-F238E27FC236}">
                <a16:creationId xmlns:a16="http://schemas.microsoft.com/office/drawing/2014/main" id="{07138417-7B29-49B3-F8BD-640485517F19}"/>
              </a:ext>
            </a:extLst>
          </p:cNvPr>
          <p:cNvSpPr/>
          <p:nvPr/>
        </p:nvSpPr>
        <p:spPr>
          <a:xfrm>
            <a:off x="8105839" y="3487492"/>
            <a:ext cx="1455631" cy="253916"/>
          </a:xfrm>
          <a:prstGeom prst="rect">
            <a:avLst/>
          </a:prstGeom>
          <a:solidFill>
            <a:srgbClr val="35962B">
              <a:lumMod val="75000"/>
            </a:srgbClr>
          </a:solidFill>
          <a:ln w="12700">
            <a:solidFill>
              <a:srgbClr val="292929"/>
            </a:solidFill>
            <a:prstDash val="solid"/>
          </a:ln>
        </p:spPr>
        <p:txBody>
          <a:bodyPr wrap="square" rtlCol="0">
            <a:spAutoFit/>
          </a:bodyPr>
          <a:lstStyle/>
          <a:p>
            <a:pPr algn="ctr"/>
            <a:r>
              <a:rPr lang="sv-SE" sz="1050" kern="0">
                <a:solidFill>
                  <a:srgbClr val="FFFFFF"/>
                </a:solidFill>
              </a:rPr>
              <a:t>Transportplanering</a:t>
            </a:r>
          </a:p>
        </p:txBody>
      </p:sp>
      <p:pic>
        <p:nvPicPr>
          <p:cNvPr id="145" name="Bildobjekt 144" descr="En bild som visar cirkel, symbol, Grafik, logotyp&#10;&#10;AI-genererat innehåll kan vara felaktigt.">
            <a:extLst>
              <a:ext uri="{FF2B5EF4-FFF2-40B4-BE49-F238E27FC236}">
                <a16:creationId xmlns:a16="http://schemas.microsoft.com/office/drawing/2014/main" id="{E148A656-0529-FAA9-6D30-F9A2D2595C3F}"/>
              </a:ext>
            </a:extLst>
          </p:cNvPr>
          <p:cNvPicPr>
            <a:picLocks noChangeAspect="1"/>
          </p:cNvPicPr>
          <p:nvPr/>
        </p:nvPicPr>
        <p:blipFill>
          <a:blip r:embed="rId9"/>
          <a:stretch>
            <a:fillRect/>
          </a:stretch>
        </p:blipFill>
        <p:spPr>
          <a:xfrm>
            <a:off x="8549966" y="3747110"/>
            <a:ext cx="617950" cy="617950"/>
          </a:xfrm>
          <a:prstGeom prst="rect">
            <a:avLst/>
          </a:prstGeom>
        </p:spPr>
      </p:pic>
      <p:sp>
        <p:nvSpPr>
          <p:cNvPr id="147" name="Rektangel 146">
            <a:extLst>
              <a:ext uri="{FF2B5EF4-FFF2-40B4-BE49-F238E27FC236}">
                <a16:creationId xmlns:a16="http://schemas.microsoft.com/office/drawing/2014/main" id="{88A27C94-D973-9447-D0A3-B6224EC8F087}"/>
              </a:ext>
            </a:extLst>
          </p:cNvPr>
          <p:cNvSpPr/>
          <p:nvPr/>
        </p:nvSpPr>
        <p:spPr>
          <a:xfrm>
            <a:off x="9672304" y="3262424"/>
            <a:ext cx="1399306" cy="274659"/>
          </a:xfrm>
          <a:prstGeom prst="rect">
            <a:avLst/>
          </a:prstGeom>
          <a:solidFill>
            <a:srgbClr val="C7D8DC"/>
          </a:solidFill>
          <a:ln>
            <a:solidFill>
              <a:srgbClr val="1F6575"/>
            </a:solidFill>
            <a:prstDash val="solid"/>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sv-SE" sz="1050" b="1" dirty="0">
                <a:solidFill>
                  <a:schemeClr val="tx1"/>
                </a:solidFill>
              </a:rPr>
              <a:t>Destinering </a:t>
            </a:r>
          </a:p>
        </p:txBody>
      </p:sp>
      <p:sp>
        <p:nvSpPr>
          <p:cNvPr id="148" name="Rektangel 147">
            <a:extLst>
              <a:ext uri="{FF2B5EF4-FFF2-40B4-BE49-F238E27FC236}">
                <a16:creationId xmlns:a16="http://schemas.microsoft.com/office/drawing/2014/main" id="{A40BB91A-E481-214C-B2F3-5F0C5EE191E8}"/>
              </a:ext>
            </a:extLst>
          </p:cNvPr>
          <p:cNvSpPr/>
          <p:nvPr/>
        </p:nvSpPr>
        <p:spPr>
          <a:xfrm>
            <a:off x="9517150" y="5159024"/>
            <a:ext cx="1692958" cy="524404"/>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Transportunderlag/ Befraktarunderlag skapas</a:t>
            </a:r>
          </a:p>
        </p:txBody>
      </p:sp>
      <p:sp>
        <p:nvSpPr>
          <p:cNvPr id="149" name="Rektangel 148">
            <a:extLst>
              <a:ext uri="{FF2B5EF4-FFF2-40B4-BE49-F238E27FC236}">
                <a16:creationId xmlns:a16="http://schemas.microsoft.com/office/drawing/2014/main" id="{DAB24AC5-E10A-5D4B-D2BA-24BB26B1618B}"/>
              </a:ext>
            </a:extLst>
          </p:cNvPr>
          <p:cNvSpPr/>
          <p:nvPr/>
        </p:nvSpPr>
        <p:spPr>
          <a:xfrm>
            <a:off x="7261186" y="5817561"/>
            <a:ext cx="1551580" cy="2539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Transportinstruktion</a:t>
            </a:r>
          </a:p>
        </p:txBody>
      </p:sp>
      <p:cxnSp>
        <p:nvCxnSpPr>
          <p:cNvPr id="150" name="Koppling: vinklad 149">
            <a:extLst>
              <a:ext uri="{FF2B5EF4-FFF2-40B4-BE49-F238E27FC236}">
                <a16:creationId xmlns:a16="http://schemas.microsoft.com/office/drawing/2014/main" id="{CC4DA85B-3587-0A46-F370-7F2FEF1CB249}"/>
              </a:ext>
            </a:extLst>
          </p:cNvPr>
          <p:cNvCxnSpPr>
            <a:cxnSpLocks/>
            <a:endCxn id="144" idx="0"/>
          </p:cNvCxnSpPr>
          <p:nvPr/>
        </p:nvCxnSpPr>
        <p:spPr>
          <a:xfrm rot="10800000" flipV="1">
            <a:off x="8833655" y="2876706"/>
            <a:ext cx="1538302" cy="61078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cxnSp>
        <p:nvCxnSpPr>
          <p:cNvPr id="151" name="Koppling: vinklad 150">
            <a:extLst>
              <a:ext uri="{FF2B5EF4-FFF2-40B4-BE49-F238E27FC236}">
                <a16:creationId xmlns:a16="http://schemas.microsoft.com/office/drawing/2014/main" id="{C54A6B48-7D2A-EF4E-668F-459197EB5DC5}"/>
              </a:ext>
            </a:extLst>
          </p:cNvPr>
          <p:cNvCxnSpPr>
            <a:cxnSpLocks/>
            <a:stCxn id="148" idx="2"/>
            <a:endCxn id="149" idx="3"/>
          </p:cNvCxnSpPr>
          <p:nvPr/>
        </p:nvCxnSpPr>
        <p:spPr>
          <a:xfrm rot="5400000">
            <a:off x="9457648" y="5038547"/>
            <a:ext cx="261100" cy="1550863"/>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sp>
        <p:nvSpPr>
          <p:cNvPr id="152" name="textruta 151">
            <a:extLst>
              <a:ext uri="{FF2B5EF4-FFF2-40B4-BE49-F238E27FC236}">
                <a16:creationId xmlns:a16="http://schemas.microsoft.com/office/drawing/2014/main" id="{84E2FDB6-1CEC-3BFE-DF07-9B573437601B}"/>
              </a:ext>
            </a:extLst>
          </p:cNvPr>
          <p:cNvSpPr txBox="1"/>
          <p:nvPr/>
        </p:nvSpPr>
        <p:spPr>
          <a:xfrm>
            <a:off x="7176389" y="6166006"/>
            <a:ext cx="1721173"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1200" b="1">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b="0">
                <a:latin typeface="Aptos Narrow" panose="020B0004020202020204" pitchFamily="34" charset="0"/>
              </a:rPr>
              <a:t>Ansvarigt transportföretag </a:t>
            </a:r>
          </a:p>
        </p:txBody>
      </p:sp>
      <p:cxnSp>
        <p:nvCxnSpPr>
          <p:cNvPr id="153" name="Rak koppling 152">
            <a:extLst>
              <a:ext uri="{FF2B5EF4-FFF2-40B4-BE49-F238E27FC236}">
                <a16:creationId xmlns:a16="http://schemas.microsoft.com/office/drawing/2014/main" id="{F6CDE980-E74B-AFE8-153D-051F4E8215EB}"/>
              </a:ext>
            </a:extLst>
          </p:cNvPr>
          <p:cNvCxnSpPr>
            <a:cxnSpLocks/>
            <a:stCxn id="143" idx="2"/>
          </p:cNvCxnSpPr>
          <p:nvPr/>
        </p:nvCxnSpPr>
        <p:spPr>
          <a:xfrm>
            <a:off x="8795252" y="5094787"/>
            <a:ext cx="17514" cy="8497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Rak pilkoppling 153">
            <a:extLst>
              <a:ext uri="{FF2B5EF4-FFF2-40B4-BE49-F238E27FC236}">
                <a16:creationId xmlns:a16="http://schemas.microsoft.com/office/drawing/2014/main" id="{7B19352E-4703-D94D-67C8-2464A405241F}"/>
              </a:ext>
            </a:extLst>
          </p:cNvPr>
          <p:cNvCxnSpPr>
            <a:cxnSpLocks/>
            <a:stCxn id="147" idx="2"/>
            <a:endCxn id="148" idx="0"/>
          </p:cNvCxnSpPr>
          <p:nvPr/>
        </p:nvCxnSpPr>
        <p:spPr>
          <a:xfrm flipH="1">
            <a:off x="10363629" y="3537083"/>
            <a:ext cx="8328" cy="1621941"/>
          </a:xfrm>
          <a:prstGeom prst="straightConnector1">
            <a:avLst/>
          </a:prstGeom>
          <a:ln w="12700">
            <a:solidFill>
              <a:schemeClr val="tx1"/>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55" name="Rektangel 154">
            <a:extLst>
              <a:ext uri="{FF2B5EF4-FFF2-40B4-BE49-F238E27FC236}">
                <a16:creationId xmlns:a16="http://schemas.microsoft.com/office/drawing/2014/main" id="{DF9AF49A-90F4-7B4D-68DA-0B8F754B22FD}"/>
              </a:ext>
            </a:extLst>
          </p:cNvPr>
          <p:cNvSpPr/>
          <p:nvPr/>
        </p:nvSpPr>
        <p:spPr>
          <a:xfrm>
            <a:off x="9619485" y="3861333"/>
            <a:ext cx="1626734" cy="3936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Mätorder skapas </a:t>
            </a:r>
          </a:p>
          <a:p>
            <a:pPr algn="ctr"/>
            <a:r>
              <a:rPr lang="sv-SE" sz="1050">
                <a:solidFill>
                  <a:schemeClr val="tx1"/>
                </a:solidFill>
              </a:rPr>
              <a:t>(Möjliggör inmätning)  </a:t>
            </a:r>
          </a:p>
        </p:txBody>
      </p:sp>
      <p:cxnSp>
        <p:nvCxnSpPr>
          <p:cNvPr id="157" name="Koppling: vinklad 156">
            <a:extLst>
              <a:ext uri="{FF2B5EF4-FFF2-40B4-BE49-F238E27FC236}">
                <a16:creationId xmlns:a16="http://schemas.microsoft.com/office/drawing/2014/main" id="{04935928-DDCE-18BC-75B6-17320D0F8236}"/>
              </a:ext>
            </a:extLst>
          </p:cNvPr>
          <p:cNvCxnSpPr>
            <a:cxnSpLocks/>
          </p:cNvCxnSpPr>
          <p:nvPr/>
        </p:nvCxnSpPr>
        <p:spPr>
          <a:xfrm flipV="1">
            <a:off x="6095270" y="3821545"/>
            <a:ext cx="4023187" cy="1627652"/>
          </a:xfrm>
          <a:prstGeom prst="bentConnector3">
            <a:avLst>
              <a:gd name="adj1" fmla="val 50000"/>
            </a:avLst>
          </a:prstGeom>
          <a:ln w="12700">
            <a:solidFill>
              <a:schemeClr val="bg1">
                <a:lumMod val="65000"/>
              </a:schemeClr>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61" name="Rak pilkoppling 160">
            <a:extLst>
              <a:ext uri="{FF2B5EF4-FFF2-40B4-BE49-F238E27FC236}">
                <a16:creationId xmlns:a16="http://schemas.microsoft.com/office/drawing/2014/main" id="{500BD50C-512E-7C67-94E6-A31EF485FDC0}"/>
              </a:ext>
            </a:extLst>
          </p:cNvPr>
          <p:cNvCxnSpPr>
            <a:cxnSpLocks/>
            <a:stCxn id="118" idx="2"/>
            <a:endCxn id="147" idx="0"/>
          </p:cNvCxnSpPr>
          <p:nvPr/>
        </p:nvCxnSpPr>
        <p:spPr>
          <a:xfrm>
            <a:off x="10370541" y="2272045"/>
            <a:ext cx="1416" cy="990379"/>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pic>
        <p:nvPicPr>
          <p:cNvPr id="189" name="Bildobjekt 188" descr="En bild som visar text, rum, spelkasino&#10;&#10;Automatiskt genererad beskrivning">
            <a:extLst>
              <a:ext uri="{FF2B5EF4-FFF2-40B4-BE49-F238E27FC236}">
                <a16:creationId xmlns:a16="http://schemas.microsoft.com/office/drawing/2014/main" id="{CF61CDF5-86C6-6E39-78F9-6EDBA6159281}"/>
              </a:ext>
            </a:extLst>
          </p:cNvPr>
          <p:cNvPicPr>
            <a:picLocks noChangeAspect="1"/>
          </p:cNvPicPr>
          <p:nvPr/>
        </p:nvPicPr>
        <p:blipFill>
          <a:blip r:embed="rId10"/>
          <a:stretch>
            <a:fillRect/>
          </a:stretch>
        </p:blipFill>
        <p:spPr>
          <a:xfrm>
            <a:off x="5484742" y="5180457"/>
            <a:ext cx="596397" cy="596397"/>
          </a:xfrm>
          <a:prstGeom prst="rect">
            <a:avLst/>
          </a:prstGeom>
        </p:spPr>
      </p:pic>
      <p:cxnSp>
        <p:nvCxnSpPr>
          <p:cNvPr id="190" name="Rak pilkoppling 189">
            <a:extLst>
              <a:ext uri="{FF2B5EF4-FFF2-40B4-BE49-F238E27FC236}">
                <a16:creationId xmlns:a16="http://schemas.microsoft.com/office/drawing/2014/main" id="{0C0F728A-58EA-1476-D04B-D496FE21E172}"/>
              </a:ext>
            </a:extLst>
          </p:cNvPr>
          <p:cNvCxnSpPr>
            <a:cxnSpLocks/>
            <a:stCxn id="149" idx="1"/>
            <a:endCxn id="193" idx="3"/>
          </p:cNvCxnSpPr>
          <p:nvPr/>
        </p:nvCxnSpPr>
        <p:spPr>
          <a:xfrm flipH="1" flipV="1">
            <a:off x="4213699" y="5921686"/>
            <a:ext cx="3047487" cy="22842"/>
          </a:xfrm>
          <a:prstGeom prst="straightConnector1">
            <a:avLst/>
          </a:prstGeom>
          <a:ln w="12700">
            <a:solidFill>
              <a:schemeClr val="bg1">
                <a:lumMod val="65000"/>
              </a:schemeClr>
            </a:solidFill>
            <a:prstDash val="lgDash"/>
            <a:tailEnd type="triangle" w="sm" len="med"/>
          </a:ln>
        </p:spPr>
        <p:style>
          <a:lnRef idx="1">
            <a:schemeClr val="accent1"/>
          </a:lnRef>
          <a:fillRef idx="0">
            <a:schemeClr val="accent1"/>
          </a:fillRef>
          <a:effectRef idx="0">
            <a:schemeClr val="accent1"/>
          </a:effectRef>
          <a:fontRef idx="minor">
            <a:schemeClr val="tx1"/>
          </a:fontRef>
        </p:style>
      </p:cxnSp>
      <p:sp>
        <p:nvSpPr>
          <p:cNvPr id="191" name="Rektangel 190">
            <a:extLst>
              <a:ext uri="{FF2B5EF4-FFF2-40B4-BE49-F238E27FC236}">
                <a16:creationId xmlns:a16="http://schemas.microsoft.com/office/drawing/2014/main" id="{36E7249A-3198-A4C4-0D77-B9C4A09DD142}"/>
              </a:ext>
            </a:extLst>
          </p:cNvPr>
          <p:cNvSpPr/>
          <p:nvPr/>
        </p:nvSpPr>
        <p:spPr>
          <a:xfrm>
            <a:off x="5292636" y="5816652"/>
            <a:ext cx="1389600" cy="298444"/>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Leveransavisering</a:t>
            </a:r>
          </a:p>
        </p:txBody>
      </p:sp>
      <p:sp>
        <p:nvSpPr>
          <p:cNvPr id="192" name="textruta 191">
            <a:extLst>
              <a:ext uri="{FF2B5EF4-FFF2-40B4-BE49-F238E27FC236}">
                <a16:creationId xmlns:a16="http://schemas.microsoft.com/office/drawing/2014/main" id="{235C2E8F-BB28-F70C-AE86-9B658BDD4551}"/>
              </a:ext>
            </a:extLst>
          </p:cNvPr>
          <p:cNvSpPr txBox="1"/>
          <p:nvPr/>
        </p:nvSpPr>
        <p:spPr>
          <a:xfrm>
            <a:off x="5205839" y="6166006"/>
            <a:ext cx="1652621" cy="253916"/>
          </a:xfrm>
          <a:prstGeom prst="rect">
            <a:avLst/>
          </a:prstGeom>
          <a:ln w="12700">
            <a:prstDash val="lgDash"/>
          </a:ln>
        </p:spPr>
        <p:style>
          <a:lnRef idx="2">
            <a:schemeClr val="dk1"/>
          </a:lnRef>
          <a:fillRef idx="1">
            <a:schemeClr val="lt1"/>
          </a:fillRef>
          <a:effectRef idx="0">
            <a:schemeClr val="dk1"/>
          </a:effectRef>
          <a:fontRef idx="minor">
            <a:schemeClr val="dk1"/>
          </a:fontRef>
        </p:style>
        <p:txBody>
          <a:bodyPr wrap="square" rtlCol="0">
            <a:spAutoFit/>
          </a:bodyPr>
          <a:lstStyle>
            <a:defPPr>
              <a:defRPr lang="sv-SE"/>
            </a:defPPr>
            <a:lvl1pPr algn="ctr">
              <a:defRPr sz="900" b="0">
                <a:solidFill>
                  <a:srgbClr val="292929"/>
                </a:solidFill>
                <a:latin typeface="Open Sans Ligh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sz="1000">
                <a:latin typeface="Aptos Narrow" panose="020B0004020202020204" pitchFamily="34" charset="0"/>
              </a:rPr>
              <a:t>Utförande transportföretag </a:t>
            </a:r>
          </a:p>
        </p:txBody>
      </p:sp>
      <p:pic>
        <p:nvPicPr>
          <p:cNvPr id="193" name="Bildobjekt 192">
            <a:extLst>
              <a:ext uri="{FF2B5EF4-FFF2-40B4-BE49-F238E27FC236}">
                <a16:creationId xmlns:a16="http://schemas.microsoft.com/office/drawing/2014/main" id="{92E505CE-6A29-910C-475A-724405E368D1}"/>
              </a:ext>
            </a:extLst>
          </p:cNvPr>
          <p:cNvPicPr>
            <a:picLocks noChangeAspect="1"/>
          </p:cNvPicPr>
          <p:nvPr/>
        </p:nvPicPr>
        <p:blipFill>
          <a:blip r:embed="rId11"/>
          <a:stretch>
            <a:fillRect/>
          </a:stretch>
        </p:blipFill>
        <p:spPr>
          <a:xfrm>
            <a:off x="3630380" y="5630026"/>
            <a:ext cx="583319" cy="583319"/>
          </a:xfrm>
          <a:prstGeom prst="rect">
            <a:avLst/>
          </a:prstGeom>
        </p:spPr>
      </p:pic>
      <p:sp>
        <p:nvSpPr>
          <p:cNvPr id="194" name="textruta 193">
            <a:extLst>
              <a:ext uri="{FF2B5EF4-FFF2-40B4-BE49-F238E27FC236}">
                <a16:creationId xmlns:a16="http://schemas.microsoft.com/office/drawing/2014/main" id="{10D4A6B8-916E-A9A1-4573-FDF741BD7ECF}"/>
              </a:ext>
            </a:extLst>
          </p:cNvPr>
          <p:cNvSpPr txBox="1"/>
          <p:nvPr/>
        </p:nvSpPr>
        <p:spPr>
          <a:xfrm>
            <a:off x="3242411" y="5233568"/>
            <a:ext cx="1301384" cy="276999"/>
          </a:xfrm>
          <a:prstGeom prst="rect">
            <a:avLst/>
          </a:prstGeom>
          <a:solidFill>
            <a:srgbClr val="C7D8DC"/>
          </a:solidFill>
          <a:ln>
            <a:solidFill>
              <a:schemeClr val="tx1"/>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sv-SE"/>
            </a:defPPr>
            <a:lvl1pPr algn="ctr">
              <a:defRPr sz="12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sv-SE" sz="1050">
                <a:solidFill>
                  <a:schemeClr val="tx1"/>
                </a:solidFill>
                <a:latin typeface="+mn-lt"/>
              </a:rPr>
              <a:t>Mätning i </a:t>
            </a:r>
            <a:r>
              <a:rPr lang="sv-SE" sz="1050" b="1">
                <a:solidFill>
                  <a:schemeClr val="tx1"/>
                </a:solidFill>
                <a:latin typeface="+mn-lt"/>
              </a:rPr>
              <a:t>MPS</a:t>
            </a:r>
          </a:p>
        </p:txBody>
      </p:sp>
      <p:cxnSp>
        <p:nvCxnSpPr>
          <p:cNvPr id="195" name="Rak pilkoppling 194">
            <a:extLst>
              <a:ext uri="{FF2B5EF4-FFF2-40B4-BE49-F238E27FC236}">
                <a16:creationId xmlns:a16="http://schemas.microsoft.com/office/drawing/2014/main" id="{3E2C9246-ED57-FDCB-9C2A-0D6A7BA404B2}"/>
              </a:ext>
            </a:extLst>
          </p:cNvPr>
          <p:cNvCxnSpPr>
            <a:cxnSpLocks/>
            <a:stCxn id="193" idx="1"/>
            <a:endCxn id="196" idx="3"/>
          </p:cNvCxnSpPr>
          <p:nvPr/>
        </p:nvCxnSpPr>
        <p:spPr>
          <a:xfrm flipH="1">
            <a:off x="3148673" y="5921686"/>
            <a:ext cx="481707" cy="2113"/>
          </a:xfrm>
          <a:prstGeom prst="straightConnector1">
            <a:avLst/>
          </a:prstGeom>
          <a:ln w="12700">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sp>
        <p:nvSpPr>
          <p:cNvPr id="196" name="Rektangel 195">
            <a:extLst>
              <a:ext uri="{FF2B5EF4-FFF2-40B4-BE49-F238E27FC236}">
                <a16:creationId xmlns:a16="http://schemas.microsoft.com/office/drawing/2014/main" id="{0B8CD316-D78B-9661-965D-7F6E4E28B0BF}"/>
              </a:ext>
            </a:extLst>
          </p:cNvPr>
          <p:cNvSpPr/>
          <p:nvPr/>
        </p:nvSpPr>
        <p:spPr>
          <a:xfrm>
            <a:off x="2040961" y="5799846"/>
            <a:ext cx="1107712" cy="24790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tx1"/>
                </a:solidFill>
              </a:rPr>
              <a:t>Mätresultat</a:t>
            </a:r>
          </a:p>
        </p:txBody>
      </p:sp>
      <p:sp>
        <p:nvSpPr>
          <p:cNvPr id="197" name="Rektangel 196">
            <a:extLst>
              <a:ext uri="{FF2B5EF4-FFF2-40B4-BE49-F238E27FC236}">
                <a16:creationId xmlns:a16="http://schemas.microsoft.com/office/drawing/2014/main" id="{1E1E6200-5F93-8991-C8CB-F706D7D1AEC2}"/>
              </a:ext>
            </a:extLst>
          </p:cNvPr>
          <p:cNvSpPr/>
          <p:nvPr/>
        </p:nvSpPr>
        <p:spPr>
          <a:xfrm>
            <a:off x="705408" y="4651247"/>
            <a:ext cx="1614296" cy="507777"/>
          </a:xfrm>
          <a:prstGeom prst="rect">
            <a:avLst/>
          </a:prstGeom>
          <a:solidFill>
            <a:srgbClr val="1F657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050">
                <a:solidFill>
                  <a:schemeClr val="bg1"/>
                </a:solidFill>
              </a:rPr>
              <a:t>Råvaruredovisning</a:t>
            </a:r>
          </a:p>
          <a:p>
            <a:pPr algn="ctr"/>
            <a:r>
              <a:rPr lang="sv-SE" sz="1050">
                <a:solidFill>
                  <a:schemeClr val="bg1"/>
                </a:solidFill>
              </a:rPr>
              <a:t>Transportredovisning</a:t>
            </a:r>
          </a:p>
        </p:txBody>
      </p:sp>
      <p:cxnSp>
        <p:nvCxnSpPr>
          <p:cNvPr id="198" name="Koppling: vinklad 197">
            <a:extLst>
              <a:ext uri="{FF2B5EF4-FFF2-40B4-BE49-F238E27FC236}">
                <a16:creationId xmlns:a16="http://schemas.microsoft.com/office/drawing/2014/main" id="{5D8EE2C3-5463-62FA-CD3F-2AF80E37B330}"/>
              </a:ext>
            </a:extLst>
          </p:cNvPr>
          <p:cNvCxnSpPr>
            <a:cxnSpLocks/>
            <a:stCxn id="196" idx="1"/>
            <a:endCxn id="197" idx="2"/>
          </p:cNvCxnSpPr>
          <p:nvPr/>
        </p:nvCxnSpPr>
        <p:spPr>
          <a:xfrm rot="10800000">
            <a:off x="1512557" y="5159025"/>
            <a:ext cx="528405" cy="764775"/>
          </a:xfrm>
          <a:prstGeom prst="bentConnector2">
            <a:avLst/>
          </a:prstGeom>
          <a:ln w="12700">
            <a:headEnd type="none" w="med" len="med"/>
            <a:tailEnd type="triangle" w="sm" len="med"/>
          </a:ln>
        </p:spPr>
        <p:style>
          <a:lnRef idx="1">
            <a:schemeClr val="dk1"/>
          </a:lnRef>
          <a:fillRef idx="0">
            <a:schemeClr val="dk1"/>
          </a:fillRef>
          <a:effectRef idx="0">
            <a:schemeClr val="dk1"/>
          </a:effectRef>
          <a:fontRef idx="minor">
            <a:schemeClr val="tx1"/>
          </a:fontRef>
        </p:style>
      </p:cxnSp>
      <p:pic>
        <p:nvPicPr>
          <p:cNvPr id="208" name="Bildobjekt 207">
            <a:extLst>
              <a:ext uri="{FF2B5EF4-FFF2-40B4-BE49-F238E27FC236}">
                <a16:creationId xmlns:a16="http://schemas.microsoft.com/office/drawing/2014/main" id="{06EB5E03-9E7D-A61C-06C1-9598538E5BF6}"/>
              </a:ext>
            </a:extLst>
          </p:cNvPr>
          <p:cNvPicPr>
            <a:picLocks noChangeAspect="1"/>
          </p:cNvPicPr>
          <p:nvPr/>
        </p:nvPicPr>
        <p:blipFill>
          <a:blip r:embed="rId12"/>
          <a:stretch>
            <a:fillRect/>
          </a:stretch>
        </p:blipFill>
        <p:spPr>
          <a:xfrm>
            <a:off x="780832" y="3426150"/>
            <a:ext cx="620798" cy="620798"/>
          </a:xfrm>
          <a:prstGeom prst="rect">
            <a:avLst/>
          </a:prstGeom>
        </p:spPr>
      </p:pic>
      <p:pic>
        <p:nvPicPr>
          <p:cNvPr id="209" name="Bildobjekt 208">
            <a:extLst>
              <a:ext uri="{FF2B5EF4-FFF2-40B4-BE49-F238E27FC236}">
                <a16:creationId xmlns:a16="http://schemas.microsoft.com/office/drawing/2014/main" id="{C3F08467-420A-FFC4-1EAF-AE0E9E1AB65D}"/>
              </a:ext>
            </a:extLst>
          </p:cNvPr>
          <p:cNvPicPr>
            <a:picLocks noChangeAspect="1"/>
          </p:cNvPicPr>
          <p:nvPr/>
        </p:nvPicPr>
        <p:blipFill>
          <a:blip r:embed="rId13"/>
          <a:stretch>
            <a:fillRect/>
          </a:stretch>
        </p:blipFill>
        <p:spPr>
          <a:xfrm>
            <a:off x="1481216" y="3429362"/>
            <a:ext cx="620798" cy="620798"/>
          </a:xfrm>
          <a:prstGeom prst="rect">
            <a:avLst/>
          </a:prstGeom>
        </p:spPr>
      </p:pic>
      <p:sp>
        <p:nvSpPr>
          <p:cNvPr id="260" name="Rubrik 3">
            <a:extLst>
              <a:ext uri="{FF2B5EF4-FFF2-40B4-BE49-F238E27FC236}">
                <a16:creationId xmlns:a16="http://schemas.microsoft.com/office/drawing/2014/main" id="{DBFEEB3B-69F8-4C3B-7462-FAAE593330BC}"/>
              </a:ext>
            </a:extLst>
          </p:cNvPr>
          <p:cNvSpPr>
            <a:spLocks noGrp="1"/>
          </p:cNvSpPr>
          <p:nvPr>
            <p:ph type="title"/>
          </p:nvPr>
        </p:nvSpPr>
        <p:spPr>
          <a:xfrm>
            <a:off x="705408" y="700082"/>
            <a:ext cx="5755530" cy="665098"/>
          </a:xfrm>
        </p:spPr>
        <p:txBody>
          <a:bodyPr vert="horz" lIns="91440" tIns="45720" rIns="91440" bIns="45720" rtlCol="0" anchor="t">
            <a:noAutofit/>
          </a:bodyPr>
          <a:lstStyle/>
          <a:p>
            <a:r>
              <a:rPr lang="sv-SE" sz="2700">
                <a:solidFill>
                  <a:schemeClr val="accent1"/>
                </a:solidFill>
              </a:rPr>
              <a:t>Ett flöde i VIOL 3 </a:t>
            </a:r>
          </a:p>
        </p:txBody>
      </p:sp>
    </p:spTree>
    <p:extLst>
      <p:ext uri="{BB962C8B-B14F-4D97-AF65-F5344CB8AC3E}">
        <p14:creationId xmlns:p14="http://schemas.microsoft.com/office/powerpoint/2010/main" val="1409440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1022C9A-2382-8539-4893-D562E631BF26}"/>
              </a:ext>
            </a:extLst>
          </p:cNvPr>
          <p:cNvSpPr>
            <a:spLocks noGrp="1"/>
          </p:cNvSpPr>
          <p:nvPr>
            <p:ph type="title"/>
          </p:nvPr>
        </p:nvSpPr>
        <p:spPr>
          <a:xfrm>
            <a:off x="669448" y="665146"/>
            <a:ext cx="10515600" cy="510725"/>
          </a:xfrm>
        </p:spPr>
        <p:txBody>
          <a:bodyPr>
            <a:noAutofit/>
          </a:bodyPr>
          <a:lstStyle/>
          <a:p>
            <a:r>
              <a:rPr lang="sv-SE" sz="2700">
                <a:solidFill>
                  <a:schemeClr val="accent1"/>
                </a:solidFill>
              </a:rPr>
              <a:t>Förstaledskontrakt</a:t>
            </a:r>
          </a:p>
        </p:txBody>
      </p:sp>
      <p:sp>
        <p:nvSpPr>
          <p:cNvPr id="8" name="textruta 7">
            <a:extLst>
              <a:ext uri="{FF2B5EF4-FFF2-40B4-BE49-F238E27FC236}">
                <a16:creationId xmlns:a16="http://schemas.microsoft.com/office/drawing/2014/main" id="{27559BA5-6D53-A5A3-3146-4DB585409FBE}"/>
              </a:ext>
            </a:extLst>
          </p:cNvPr>
          <p:cNvSpPr txBox="1"/>
          <p:nvPr/>
        </p:nvSpPr>
        <p:spPr>
          <a:xfrm>
            <a:off x="790835" y="1611720"/>
            <a:ext cx="10610330" cy="4462760"/>
          </a:xfrm>
          <a:prstGeom prst="rect">
            <a:avLst/>
          </a:prstGeom>
          <a:noFill/>
        </p:spPr>
        <p:txBody>
          <a:bodyPr wrap="square" lIns="91440" tIns="45720" rIns="91440" bIns="45720" anchor="t">
            <a:spAutoFit/>
          </a:bodyPr>
          <a:lstStyle/>
          <a:p>
            <a:pPr marL="285750" indent="-285750">
              <a:buBlip>
                <a:blip r:embed="rId4"/>
              </a:buBlip>
            </a:pPr>
            <a:r>
              <a:rPr lang="sv-SE">
                <a:solidFill>
                  <a:srgbClr val="040404"/>
                </a:solidFill>
              </a:rPr>
              <a:t>Visar affärsöverenskommelsen mellan säljare och köpare av råvara det i </a:t>
            </a:r>
            <a:r>
              <a:rPr lang="sv-SE" b="1">
                <a:solidFill>
                  <a:srgbClr val="040404"/>
                </a:solidFill>
              </a:rPr>
              <a:t>första affärsledet.</a:t>
            </a:r>
          </a:p>
          <a:p>
            <a:pPr marL="285750" indent="-285750">
              <a:buBlip>
                <a:blip r:embed="rId4"/>
              </a:buBlip>
            </a:pPr>
            <a:endParaRPr lang="sv-SE" b="1">
              <a:solidFill>
                <a:srgbClr val="040404"/>
              </a:solidFill>
            </a:endParaRPr>
          </a:p>
          <a:p>
            <a:pPr marL="285750" indent="-285750">
              <a:buBlip>
                <a:blip r:embed="rId4"/>
              </a:buBlip>
            </a:pPr>
            <a:r>
              <a:rPr lang="sv-SE">
                <a:solidFill>
                  <a:srgbClr val="040404"/>
                </a:solidFill>
              </a:rPr>
              <a:t>När behövs ett förstaledskontrakt?</a:t>
            </a:r>
          </a:p>
          <a:p>
            <a:pPr marL="742950" lvl="1" indent="-285750">
              <a:buBlip>
                <a:blip r:embed="rId4"/>
              </a:buBlip>
            </a:pPr>
            <a:r>
              <a:rPr lang="sv-SE" sz="1400">
                <a:solidFill>
                  <a:srgbClr val="040404"/>
                </a:solidFill>
              </a:rPr>
              <a:t>Det behöver alltid finnas ett förstaledskontrakt för att genomföra en mätning </a:t>
            </a:r>
          </a:p>
          <a:p>
            <a:pPr marL="285750" indent="-285750">
              <a:buBlip>
                <a:blip r:embed="rId4"/>
              </a:buBlip>
            </a:pPr>
            <a:endParaRPr lang="sv-SE">
              <a:solidFill>
                <a:srgbClr val="040404"/>
              </a:solidFill>
            </a:endParaRPr>
          </a:p>
          <a:p>
            <a:pPr marL="285750" indent="-285750">
              <a:buBlip>
                <a:blip r:embed="rId4"/>
              </a:buBlip>
            </a:pPr>
            <a:r>
              <a:rPr lang="sv-SE">
                <a:solidFill>
                  <a:srgbClr val="040404"/>
                </a:solidFill>
              </a:rPr>
              <a:t>Vad innehåller ett förstaledskontrakt? </a:t>
            </a:r>
          </a:p>
          <a:p>
            <a:pPr marL="742950" lvl="1" indent="-285750">
              <a:buBlip>
                <a:blip r:embed="rId4"/>
              </a:buBlip>
            </a:pPr>
            <a:r>
              <a:rPr lang="sv-SE">
                <a:solidFill>
                  <a:srgbClr val="040404"/>
                </a:solidFill>
              </a:rPr>
              <a:t>Ingående parter</a:t>
            </a:r>
          </a:p>
          <a:p>
            <a:pPr marL="742950" lvl="1" indent="-285750">
              <a:buBlip>
                <a:blip r:embed="rId4"/>
              </a:buBlip>
            </a:pPr>
            <a:r>
              <a:rPr lang="sv-SE">
                <a:solidFill>
                  <a:srgbClr val="040404"/>
                </a:solidFill>
              </a:rPr>
              <a:t>Sortiment</a:t>
            </a:r>
          </a:p>
          <a:p>
            <a:pPr marL="742950" lvl="1" indent="-285750">
              <a:buBlip>
                <a:blip r:embed="rId4"/>
              </a:buBlip>
            </a:pPr>
            <a:r>
              <a:rPr lang="sv-SE">
                <a:solidFill>
                  <a:srgbClr val="040404"/>
                </a:solidFill>
              </a:rPr>
              <a:t>Giltighetstid</a:t>
            </a:r>
          </a:p>
          <a:p>
            <a:pPr marL="742950" lvl="1" indent="-285750">
              <a:buBlip>
                <a:blip r:embed="rId4"/>
              </a:buBlip>
            </a:pPr>
            <a:r>
              <a:rPr lang="sv-SE">
                <a:solidFill>
                  <a:srgbClr val="040404"/>
                </a:solidFill>
              </a:rPr>
              <a:t>Avtalsobjekt</a:t>
            </a:r>
          </a:p>
          <a:p>
            <a:pPr marL="742950" lvl="1" indent="-285750">
              <a:buBlip>
                <a:blip r:embed="rId4"/>
              </a:buBlip>
            </a:pPr>
            <a:r>
              <a:rPr lang="sv-SE">
                <a:solidFill>
                  <a:srgbClr val="040404"/>
                </a:solidFill>
              </a:rPr>
              <a:t>Certifieringar </a:t>
            </a:r>
          </a:p>
          <a:p>
            <a:pPr marL="742950" lvl="1" indent="-285750">
              <a:buBlip>
                <a:blip r:embed="rId4"/>
              </a:buBlip>
            </a:pPr>
            <a:r>
              <a:rPr lang="sv-SE">
                <a:solidFill>
                  <a:srgbClr val="040404"/>
                </a:solidFill>
              </a:rPr>
              <a:t>Eventuell prisräkning </a:t>
            </a:r>
          </a:p>
          <a:p>
            <a:pPr marL="285750" indent="-285750">
              <a:buBlip>
                <a:blip r:embed="rId4"/>
              </a:buBlip>
            </a:pPr>
            <a:endParaRPr lang="sv-SE">
              <a:solidFill>
                <a:srgbClr val="007B4F"/>
              </a:solidFill>
            </a:endParaRPr>
          </a:p>
          <a:p>
            <a:pPr marL="285750" indent="-285750">
              <a:buBlip>
                <a:blip r:embed="rId4"/>
              </a:buBlip>
            </a:pPr>
            <a:endParaRPr lang="sv-SE">
              <a:solidFill>
                <a:srgbClr val="007B4F"/>
              </a:solidFill>
            </a:endParaRPr>
          </a:p>
          <a:p>
            <a:pPr marL="285750" indent="-285750">
              <a:buFont typeface="Wingdings"/>
              <a:buChar char="Ø"/>
            </a:pPr>
            <a:endParaRPr lang="sv-SE" b="1">
              <a:solidFill>
                <a:srgbClr val="007B4F"/>
              </a:solidFill>
            </a:endParaRPr>
          </a:p>
          <a:p>
            <a:pPr marL="285750" indent="-285750">
              <a:buFont typeface="Wingdings"/>
              <a:buChar char="Ø"/>
            </a:pPr>
            <a:endParaRPr lang="sv-SE">
              <a:solidFill>
                <a:srgbClr val="000000"/>
              </a:solidFill>
            </a:endParaRPr>
          </a:p>
        </p:txBody>
      </p:sp>
      <p:pic>
        <p:nvPicPr>
          <p:cNvPr id="3" name="Bildobjekt 2">
            <a:extLst>
              <a:ext uri="{FF2B5EF4-FFF2-40B4-BE49-F238E27FC236}">
                <a16:creationId xmlns:a16="http://schemas.microsoft.com/office/drawing/2014/main" id="{BBF60F79-45AB-E233-9772-160A27F3E8C5}"/>
              </a:ext>
            </a:extLst>
          </p:cNvPr>
          <p:cNvPicPr>
            <a:picLocks noChangeAspect="1"/>
          </p:cNvPicPr>
          <p:nvPr/>
        </p:nvPicPr>
        <p:blipFill>
          <a:blip r:embed="rId5"/>
          <a:stretch>
            <a:fillRect/>
          </a:stretch>
        </p:blipFill>
        <p:spPr>
          <a:xfrm>
            <a:off x="5170386" y="4309449"/>
            <a:ext cx="6638559" cy="230049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2833169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1022C9A-2382-8539-4893-D562E631BF26}"/>
              </a:ext>
            </a:extLst>
          </p:cNvPr>
          <p:cNvSpPr>
            <a:spLocks noGrp="1"/>
          </p:cNvSpPr>
          <p:nvPr>
            <p:ph type="title"/>
          </p:nvPr>
        </p:nvSpPr>
        <p:spPr>
          <a:xfrm>
            <a:off x="606582" y="677162"/>
            <a:ext cx="10515600" cy="510725"/>
          </a:xfrm>
        </p:spPr>
        <p:txBody>
          <a:bodyPr>
            <a:normAutofit fontScale="90000"/>
          </a:bodyPr>
          <a:lstStyle/>
          <a:p>
            <a:r>
              <a:rPr lang="sv-SE" sz="3000">
                <a:solidFill>
                  <a:schemeClr val="accent1"/>
                </a:solidFill>
              </a:rPr>
              <a:t>Avtalsobjekt</a:t>
            </a:r>
            <a:r>
              <a:rPr lang="sv-SE" sz="2000">
                <a:solidFill>
                  <a:srgbClr val="3B9637"/>
                </a:solidFill>
                <a:latin typeface="Open Sans"/>
                <a:ea typeface="Open Sans"/>
                <a:cs typeface="Open Sans"/>
              </a:rPr>
              <a:t> </a:t>
            </a:r>
          </a:p>
        </p:txBody>
      </p:sp>
      <p:sp>
        <p:nvSpPr>
          <p:cNvPr id="8" name="textruta 7">
            <a:extLst>
              <a:ext uri="{FF2B5EF4-FFF2-40B4-BE49-F238E27FC236}">
                <a16:creationId xmlns:a16="http://schemas.microsoft.com/office/drawing/2014/main" id="{27559BA5-6D53-A5A3-3146-4DB585409FBE}"/>
              </a:ext>
            </a:extLst>
          </p:cNvPr>
          <p:cNvSpPr txBox="1"/>
          <p:nvPr/>
        </p:nvSpPr>
        <p:spPr>
          <a:xfrm>
            <a:off x="262715" y="1669595"/>
            <a:ext cx="10610330" cy="646331"/>
          </a:xfrm>
          <a:prstGeom prst="rect">
            <a:avLst/>
          </a:prstGeom>
          <a:noFill/>
        </p:spPr>
        <p:txBody>
          <a:bodyPr wrap="square" lIns="91440" tIns="45720" rIns="91440" bIns="45720" anchor="t">
            <a:spAutoFit/>
          </a:bodyPr>
          <a:lstStyle/>
          <a:p>
            <a:endParaRPr lang="sv-SE">
              <a:solidFill>
                <a:srgbClr val="007B4F"/>
              </a:solidFill>
              <a:ea typeface="Calibri" panose="020F0502020204030204"/>
              <a:cs typeface="Calibri" panose="020F0502020204030204"/>
            </a:endParaRPr>
          </a:p>
          <a:p>
            <a:endParaRPr lang="sv-SE">
              <a:solidFill>
                <a:srgbClr val="007B4F"/>
              </a:solidFill>
              <a:ea typeface="Calibri" panose="020F0502020204030204"/>
              <a:cs typeface="Calibri" panose="020F0502020204030204"/>
            </a:endParaRPr>
          </a:p>
        </p:txBody>
      </p:sp>
      <p:pic>
        <p:nvPicPr>
          <p:cNvPr id="3" name="Bildobjekt 2">
            <a:extLst>
              <a:ext uri="{FF2B5EF4-FFF2-40B4-BE49-F238E27FC236}">
                <a16:creationId xmlns:a16="http://schemas.microsoft.com/office/drawing/2014/main" id="{587FC51F-85A3-8A67-1228-96057CE7E9A6}"/>
              </a:ext>
            </a:extLst>
          </p:cNvPr>
          <p:cNvPicPr>
            <a:picLocks noChangeAspect="1"/>
          </p:cNvPicPr>
          <p:nvPr/>
        </p:nvPicPr>
        <p:blipFill>
          <a:blip r:embed="rId3"/>
          <a:stretch>
            <a:fillRect/>
          </a:stretch>
        </p:blipFill>
        <p:spPr>
          <a:xfrm>
            <a:off x="5567880" y="4161095"/>
            <a:ext cx="6228537" cy="2450121"/>
          </a:xfrm>
          <a:prstGeom prst="rect">
            <a:avLst/>
          </a:prstGeom>
          <a:effectLst>
            <a:outerShdw blurRad="50800" dist="38100" dir="5400000" algn="t" rotWithShape="0">
              <a:prstClr val="black">
                <a:alpha val="40000"/>
              </a:prstClr>
            </a:outerShdw>
          </a:effectLst>
        </p:spPr>
      </p:pic>
      <p:sp>
        <p:nvSpPr>
          <p:cNvPr id="5" name="textruta 4">
            <a:extLst>
              <a:ext uri="{FF2B5EF4-FFF2-40B4-BE49-F238E27FC236}">
                <a16:creationId xmlns:a16="http://schemas.microsoft.com/office/drawing/2014/main" id="{0DD2D9C1-358A-D4AB-8939-33DDD977ED74}"/>
              </a:ext>
            </a:extLst>
          </p:cNvPr>
          <p:cNvSpPr txBox="1"/>
          <p:nvPr/>
        </p:nvSpPr>
        <p:spPr>
          <a:xfrm>
            <a:off x="883028" y="1920471"/>
            <a:ext cx="7577751" cy="1754326"/>
          </a:xfrm>
          <a:prstGeom prst="rect">
            <a:avLst/>
          </a:prstGeom>
          <a:noFill/>
        </p:spPr>
        <p:txBody>
          <a:bodyPr wrap="square" rtlCol="0">
            <a:spAutoFit/>
          </a:bodyPr>
          <a:lstStyle/>
          <a:p>
            <a:pPr marL="285750" indent="-285750">
              <a:buBlip>
                <a:blip r:embed="rId4"/>
              </a:buBlip>
            </a:pPr>
            <a:r>
              <a:rPr lang="sv-SE">
                <a:solidFill>
                  <a:srgbClr val="040404"/>
                </a:solidFill>
              </a:rPr>
              <a:t>Avtalsobjektet är ett geografiskt begränsat område, ex. en avverkningstrakt, en flishög på industri eller ett fartygslast</a:t>
            </a:r>
          </a:p>
          <a:p>
            <a:pPr marL="285750" indent="-285750">
              <a:buBlip>
                <a:blip r:embed="rId4"/>
              </a:buBlip>
            </a:pPr>
            <a:endParaRPr lang="sv-SE">
              <a:solidFill>
                <a:srgbClr val="040404"/>
              </a:solidFill>
            </a:endParaRPr>
          </a:p>
          <a:p>
            <a:pPr marL="285750" indent="-285750">
              <a:buBlip>
                <a:blip r:embed="rId4"/>
              </a:buBlip>
            </a:pPr>
            <a:r>
              <a:rPr lang="sv-SE">
                <a:solidFill>
                  <a:srgbClr val="040404"/>
                </a:solidFill>
              </a:rPr>
              <a:t>Identiteten på avtalsobjektet är den sammanhållande identiteten för efterföljande råvaru- och tjänsteaffärer och är en viktig informationsbärare genom hela affären.</a:t>
            </a:r>
          </a:p>
        </p:txBody>
      </p:sp>
      <p:sp>
        <p:nvSpPr>
          <p:cNvPr id="6" name="textruta 5">
            <a:extLst>
              <a:ext uri="{FF2B5EF4-FFF2-40B4-BE49-F238E27FC236}">
                <a16:creationId xmlns:a16="http://schemas.microsoft.com/office/drawing/2014/main" id="{6D581ED4-89F5-4D48-6FEF-2E99126485FC}"/>
              </a:ext>
            </a:extLst>
          </p:cNvPr>
          <p:cNvSpPr txBox="1"/>
          <p:nvPr/>
        </p:nvSpPr>
        <p:spPr>
          <a:xfrm>
            <a:off x="606582" y="4795334"/>
            <a:ext cx="4825498" cy="1815882"/>
          </a:xfrm>
          <a:prstGeom prst="rect">
            <a:avLst/>
          </a:prstGeom>
          <a:noFill/>
        </p:spPr>
        <p:txBody>
          <a:bodyPr wrap="square" rtlCol="0">
            <a:spAutoFit/>
          </a:bodyPr>
          <a:lstStyle/>
          <a:p>
            <a:r>
              <a:rPr lang="sv-SE" sz="2000" b="1" cap="all" spc="-40">
                <a:solidFill>
                  <a:srgbClr val="00B050"/>
                </a:solidFill>
                <a:latin typeface="Aptos Narrow" panose="020B0004020202020204" pitchFamily="34" charset="0"/>
                <a:ea typeface="Open Sans" panose="020B0606030504020204" pitchFamily="34" charset="0"/>
                <a:cs typeface="Open Sans" panose="020B0606030504020204" pitchFamily="34" charset="0"/>
              </a:rPr>
              <a:t>Avlägg</a:t>
            </a:r>
            <a:endParaRPr lang="sv-SE">
              <a:solidFill>
                <a:srgbClr val="007B4F"/>
              </a:solidFill>
            </a:endParaRPr>
          </a:p>
          <a:p>
            <a:r>
              <a:rPr lang="sv-SE" sz="1400">
                <a:solidFill>
                  <a:srgbClr val="040404"/>
                </a:solidFill>
              </a:rPr>
              <a:t>Till avtalsobjektet kopplas ett eller flera avlägg som talar om på vilka koordinater råvaran är placerad. </a:t>
            </a:r>
          </a:p>
          <a:p>
            <a:r>
              <a:rPr lang="sv-SE" sz="1400">
                <a:solidFill>
                  <a:srgbClr val="040404"/>
                </a:solidFill>
              </a:rPr>
              <a:t>Kopplat till avlägget är det möjligt at ange transportuppgifter. </a:t>
            </a:r>
          </a:p>
          <a:p>
            <a:endParaRPr lang="sv-SE">
              <a:solidFill>
                <a:srgbClr val="007B4F"/>
              </a:solidFill>
            </a:endParaRPr>
          </a:p>
          <a:p>
            <a:endParaRPr lang="sv-SE">
              <a:solidFill>
                <a:srgbClr val="007B4F"/>
              </a:solidFill>
            </a:endParaRPr>
          </a:p>
        </p:txBody>
      </p:sp>
      <p:sp>
        <p:nvSpPr>
          <p:cNvPr id="7" name="textruta 6">
            <a:extLst>
              <a:ext uri="{FF2B5EF4-FFF2-40B4-BE49-F238E27FC236}">
                <a16:creationId xmlns:a16="http://schemas.microsoft.com/office/drawing/2014/main" id="{29AB5D80-185B-3C8A-325C-D9C4A322DB8F}"/>
              </a:ext>
            </a:extLst>
          </p:cNvPr>
          <p:cNvSpPr txBox="1"/>
          <p:nvPr/>
        </p:nvSpPr>
        <p:spPr>
          <a:xfrm>
            <a:off x="2218099" y="1486459"/>
            <a:ext cx="10610330" cy="646331"/>
          </a:xfrm>
          <a:prstGeom prst="rect">
            <a:avLst/>
          </a:prstGeom>
          <a:noFill/>
        </p:spPr>
        <p:txBody>
          <a:bodyPr wrap="square" lIns="91440" tIns="45720" rIns="91440" bIns="45720" anchor="t">
            <a:spAutoFit/>
          </a:bodyPr>
          <a:lstStyle/>
          <a:p>
            <a:endParaRPr lang="sv-SE">
              <a:solidFill>
                <a:srgbClr val="007B4F"/>
              </a:solidFill>
              <a:ea typeface="Calibri" panose="020F0502020204030204"/>
              <a:cs typeface="Calibri" panose="020F0502020204030204"/>
            </a:endParaRPr>
          </a:p>
          <a:p>
            <a:endParaRPr lang="sv-SE">
              <a:solidFill>
                <a:srgbClr val="007B4F"/>
              </a:solidFill>
              <a:ea typeface="Calibri" panose="020F0502020204030204"/>
              <a:cs typeface="Calibri" panose="020F0502020204030204"/>
            </a:endParaRPr>
          </a:p>
        </p:txBody>
      </p:sp>
    </p:spTree>
    <p:extLst>
      <p:ext uri="{BB962C8B-B14F-4D97-AF65-F5344CB8AC3E}">
        <p14:creationId xmlns:p14="http://schemas.microsoft.com/office/powerpoint/2010/main" val="203360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1022C9A-2382-8539-4893-D562E631BF26}"/>
              </a:ext>
            </a:extLst>
          </p:cNvPr>
          <p:cNvSpPr>
            <a:spLocks noGrp="1"/>
          </p:cNvSpPr>
          <p:nvPr>
            <p:ph type="title"/>
          </p:nvPr>
        </p:nvSpPr>
        <p:spPr>
          <a:xfrm>
            <a:off x="687558" y="709701"/>
            <a:ext cx="10515600" cy="510725"/>
          </a:xfrm>
        </p:spPr>
        <p:txBody>
          <a:bodyPr>
            <a:normAutofit fontScale="90000"/>
          </a:bodyPr>
          <a:lstStyle/>
          <a:p>
            <a:r>
              <a:rPr lang="sv-SE" sz="3000">
                <a:solidFill>
                  <a:schemeClr val="accent1"/>
                </a:solidFill>
                <a:latin typeface="Open Sans"/>
                <a:ea typeface="Open Sans"/>
                <a:cs typeface="Open Sans"/>
              </a:rPr>
              <a:t>Köparekontrakt</a:t>
            </a:r>
            <a:r>
              <a:rPr lang="sv-SE" sz="2000">
                <a:solidFill>
                  <a:srgbClr val="3B9637"/>
                </a:solidFill>
                <a:latin typeface="Open Sans"/>
                <a:ea typeface="Open Sans"/>
                <a:cs typeface="Open Sans"/>
              </a:rPr>
              <a:t> </a:t>
            </a:r>
          </a:p>
        </p:txBody>
      </p:sp>
      <p:sp>
        <p:nvSpPr>
          <p:cNvPr id="8" name="textruta 7">
            <a:extLst>
              <a:ext uri="{FF2B5EF4-FFF2-40B4-BE49-F238E27FC236}">
                <a16:creationId xmlns:a16="http://schemas.microsoft.com/office/drawing/2014/main" id="{27559BA5-6D53-A5A3-3146-4DB585409FBE}"/>
              </a:ext>
            </a:extLst>
          </p:cNvPr>
          <p:cNvSpPr txBox="1"/>
          <p:nvPr/>
        </p:nvSpPr>
        <p:spPr>
          <a:xfrm>
            <a:off x="400570" y="1190642"/>
            <a:ext cx="10610330" cy="646331"/>
          </a:xfrm>
          <a:prstGeom prst="rect">
            <a:avLst/>
          </a:prstGeom>
          <a:noFill/>
        </p:spPr>
        <p:txBody>
          <a:bodyPr wrap="square" lIns="91440" tIns="45720" rIns="91440" bIns="45720" anchor="t">
            <a:spAutoFit/>
          </a:bodyPr>
          <a:lstStyle/>
          <a:p>
            <a:endParaRPr lang="sv-SE">
              <a:solidFill>
                <a:srgbClr val="007B4F"/>
              </a:solidFill>
              <a:ea typeface="Calibri" panose="020F0502020204030204"/>
              <a:cs typeface="Calibri" panose="020F0502020204030204"/>
            </a:endParaRPr>
          </a:p>
          <a:p>
            <a:endParaRPr lang="sv-SE">
              <a:solidFill>
                <a:srgbClr val="007B4F"/>
              </a:solidFill>
              <a:ea typeface="Calibri" panose="020F0502020204030204"/>
              <a:cs typeface="Calibri" panose="020F0502020204030204"/>
            </a:endParaRPr>
          </a:p>
        </p:txBody>
      </p:sp>
      <p:pic>
        <p:nvPicPr>
          <p:cNvPr id="3" name="Bildobjekt 2">
            <a:extLst>
              <a:ext uri="{FF2B5EF4-FFF2-40B4-BE49-F238E27FC236}">
                <a16:creationId xmlns:a16="http://schemas.microsoft.com/office/drawing/2014/main" id="{0664A805-7168-5376-7429-0BD9E849E6EF}"/>
              </a:ext>
            </a:extLst>
          </p:cNvPr>
          <p:cNvPicPr>
            <a:picLocks noChangeAspect="1"/>
          </p:cNvPicPr>
          <p:nvPr/>
        </p:nvPicPr>
        <p:blipFill>
          <a:blip r:embed="rId3"/>
          <a:stretch>
            <a:fillRect/>
          </a:stretch>
        </p:blipFill>
        <p:spPr>
          <a:xfrm>
            <a:off x="6409834" y="4370467"/>
            <a:ext cx="5423045" cy="2144127"/>
          </a:xfrm>
          <a:prstGeom prst="rect">
            <a:avLst/>
          </a:prstGeom>
          <a:effectLst>
            <a:outerShdw blurRad="50800" dist="38100" dir="5400000" algn="t" rotWithShape="0">
              <a:prstClr val="black">
                <a:alpha val="40000"/>
              </a:prstClr>
            </a:outerShdw>
          </a:effectLst>
        </p:spPr>
      </p:pic>
      <p:sp>
        <p:nvSpPr>
          <p:cNvPr id="5" name="textruta 4">
            <a:extLst>
              <a:ext uri="{FF2B5EF4-FFF2-40B4-BE49-F238E27FC236}">
                <a16:creationId xmlns:a16="http://schemas.microsoft.com/office/drawing/2014/main" id="{E76D2BC8-38D6-4B8E-73F3-E921F17D46B1}"/>
              </a:ext>
            </a:extLst>
          </p:cNvPr>
          <p:cNvSpPr txBox="1"/>
          <p:nvPr/>
        </p:nvSpPr>
        <p:spPr>
          <a:xfrm>
            <a:off x="687558" y="1733617"/>
            <a:ext cx="10610330" cy="2123658"/>
          </a:xfrm>
          <a:prstGeom prst="rect">
            <a:avLst/>
          </a:prstGeom>
          <a:noFill/>
        </p:spPr>
        <p:txBody>
          <a:bodyPr wrap="square" lIns="91440" tIns="45720" rIns="91440" bIns="45720" anchor="t">
            <a:spAutoFit/>
          </a:bodyPr>
          <a:lstStyle/>
          <a:p>
            <a:pPr marL="285750" indent="-285750">
              <a:buBlip>
                <a:blip r:embed="rId4"/>
              </a:buBlip>
            </a:pPr>
            <a:r>
              <a:rPr lang="sv-SE" sz="1600">
                <a:solidFill>
                  <a:srgbClr val="040404"/>
                </a:solidFill>
                <a:ea typeface="Calibri" panose="020F0502020204030204"/>
                <a:cs typeface="Calibri" panose="020F0502020204030204"/>
              </a:rPr>
              <a:t>Beskriver en affär mellan en köpare och säljare i led 2 och framåt. Denna typ av kontrakt användas för samtliga affärer av råvara som sker efter första affärsled. </a:t>
            </a:r>
          </a:p>
          <a:p>
            <a:pPr marL="285750" indent="-285750">
              <a:buBlip>
                <a:blip r:embed="rId4"/>
              </a:buBlip>
            </a:pPr>
            <a:endParaRPr lang="sv-SE" sz="1600">
              <a:solidFill>
                <a:srgbClr val="040404"/>
              </a:solidFill>
              <a:ea typeface="Calibri" panose="020F0502020204030204"/>
              <a:cs typeface="Calibri" panose="020F0502020204030204"/>
            </a:endParaRPr>
          </a:p>
          <a:p>
            <a:pPr marL="285750" indent="-285750">
              <a:buBlip>
                <a:blip r:embed="rId4"/>
              </a:buBlip>
            </a:pPr>
            <a:r>
              <a:rPr lang="sv-SE" sz="1600">
                <a:solidFill>
                  <a:srgbClr val="040404"/>
                </a:solidFill>
                <a:ea typeface="Calibri" panose="020F0502020204030204"/>
                <a:cs typeface="Calibri" panose="020F0502020204030204"/>
              </a:rPr>
              <a:t>Både </a:t>
            </a:r>
            <a:r>
              <a:rPr lang="sv-SE" sz="1600">
                <a:solidFill>
                  <a:srgbClr val="040404"/>
                </a:solidFill>
                <a:cs typeface="Calibri" panose="020F0502020204030204"/>
              </a:rPr>
              <a:t>köpare och säljare måste vara organisationer</a:t>
            </a:r>
            <a:endParaRPr lang="sv-SE" sz="1600">
              <a:solidFill>
                <a:srgbClr val="040404"/>
              </a:solidFill>
              <a:ea typeface="Noto Serif"/>
              <a:cs typeface="Calibri" panose="020F0502020204030204"/>
            </a:endParaRPr>
          </a:p>
          <a:p>
            <a:pPr marL="285750" indent="-285750">
              <a:buBlip>
                <a:blip r:embed="rId4"/>
              </a:buBlip>
            </a:pPr>
            <a:endParaRPr lang="sv-SE" sz="1600">
              <a:solidFill>
                <a:srgbClr val="040404"/>
              </a:solidFill>
              <a:cs typeface="Calibri" panose="020F0502020204030204"/>
            </a:endParaRPr>
          </a:p>
          <a:p>
            <a:pPr marL="285750" indent="-285750">
              <a:buBlip>
                <a:blip r:embed="rId4"/>
              </a:buBlip>
            </a:pPr>
            <a:r>
              <a:rPr lang="sv-SE" sz="1600">
                <a:solidFill>
                  <a:srgbClr val="040404"/>
                </a:solidFill>
                <a:cs typeface="Calibri" panose="020F0502020204030204"/>
              </a:rPr>
              <a:t>Innehåller information om avtalat sortiment </a:t>
            </a:r>
            <a:endParaRPr lang="sv-SE" sz="1600">
              <a:solidFill>
                <a:srgbClr val="040404"/>
              </a:solidFill>
              <a:ea typeface="Noto Serif"/>
              <a:cs typeface="Calibri" panose="020F0502020204030204"/>
            </a:endParaRPr>
          </a:p>
          <a:p>
            <a:pPr marL="285750" indent="-285750">
              <a:buBlip>
                <a:blip r:embed="rId4"/>
              </a:buBlip>
            </a:pPr>
            <a:endParaRPr lang="sv-SE">
              <a:solidFill>
                <a:srgbClr val="040404"/>
              </a:solidFill>
              <a:cs typeface="Calibri" panose="020F0502020204030204"/>
            </a:endParaRPr>
          </a:p>
          <a:p>
            <a:pPr marL="285750" indent="-285750">
              <a:buBlip>
                <a:blip r:embed="rId4"/>
              </a:buBlip>
            </a:pPr>
            <a:endParaRPr lang="sv-SE">
              <a:solidFill>
                <a:srgbClr val="007B4F"/>
              </a:solidFill>
              <a:ea typeface="Calibri" panose="020F0502020204030204"/>
              <a:cs typeface="Calibri" panose="020F0502020204030204"/>
            </a:endParaRPr>
          </a:p>
        </p:txBody>
      </p:sp>
      <p:pic>
        <p:nvPicPr>
          <p:cNvPr id="7" name="Bildobjekt 6">
            <a:extLst>
              <a:ext uri="{FF2B5EF4-FFF2-40B4-BE49-F238E27FC236}">
                <a16:creationId xmlns:a16="http://schemas.microsoft.com/office/drawing/2014/main" id="{3BDA1AA9-3A22-4547-2FFD-C23E81BA1B74}"/>
              </a:ext>
            </a:extLst>
          </p:cNvPr>
          <p:cNvPicPr>
            <a:picLocks noChangeAspect="1"/>
          </p:cNvPicPr>
          <p:nvPr/>
        </p:nvPicPr>
        <p:blipFill>
          <a:blip r:embed="rId5"/>
          <a:stretch>
            <a:fillRect/>
          </a:stretch>
        </p:blipFill>
        <p:spPr>
          <a:xfrm>
            <a:off x="9049563" y="4932417"/>
            <a:ext cx="909230" cy="210942"/>
          </a:xfrm>
          <a:prstGeom prst="rect">
            <a:avLst/>
          </a:prstGeom>
        </p:spPr>
      </p:pic>
      <p:sp>
        <p:nvSpPr>
          <p:cNvPr id="9" name="textruta 8">
            <a:extLst>
              <a:ext uri="{FF2B5EF4-FFF2-40B4-BE49-F238E27FC236}">
                <a16:creationId xmlns:a16="http://schemas.microsoft.com/office/drawing/2014/main" id="{BDDEB628-A6D2-E92D-4795-14CE1EB02A6C}"/>
              </a:ext>
            </a:extLst>
          </p:cNvPr>
          <p:cNvSpPr txBox="1"/>
          <p:nvPr/>
        </p:nvSpPr>
        <p:spPr>
          <a:xfrm>
            <a:off x="2062948" y="4657700"/>
            <a:ext cx="3892990" cy="1569660"/>
          </a:xfrm>
          <a:prstGeom prst="rect">
            <a:avLst/>
          </a:prstGeom>
          <a:noFill/>
        </p:spPr>
        <p:txBody>
          <a:bodyPr wrap="square" lIns="91440" tIns="45720" rIns="91440" bIns="45720" rtlCol="0" anchor="t">
            <a:spAutoFit/>
          </a:bodyPr>
          <a:lstStyle/>
          <a:p>
            <a:pPr marL="285750" indent="-285750">
              <a:buBlip>
                <a:blip r:embed="rId4"/>
              </a:buBlip>
            </a:pPr>
            <a:r>
              <a:rPr lang="sv-SE" sz="1200">
                <a:solidFill>
                  <a:srgbClr val="040404"/>
                </a:solidFill>
              </a:rPr>
              <a:t>En kontraktskedja beskriver vilka köparekontrakt som ingår i ett affärsflöde.</a:t>
            </a:r>
            <a:br>
              <a:rPr lang="sv-SE" sz="1200"/>
            </a:br>
            <a:endParaRPr lang="sv-SE" sz="1200">
              <a:solidFill>
                <a:srgbClr val="040404"/>
              </a:solidFill>
            </a:endParaRPr>
          </a:p>
          <a:p>
            <a:pPr marL="285750" indent="-285750">
              <a:buBlip>
                <a:blip r:embed="rId4"/>
              </a:buBlip>
            </a:pPr>
            <a:r>
              <a:rPr lang="sv-SE" sz="1200">
                <a:solidFill>
                  <a:srgbClr val="040404"/>
                </a:solidFill>
              </a:rPr>
              <a:t>Måste skapas när flödet består av minst ett köparekontrakt.</a:t>
            </a:r>
            <a:br>
              <a:rPr lang="sv-SE" sz="1200"/>
            </a:br>
            <a:endParaRPr lang="sv-SE" sz="1200">
              <a:solidFill>
                <a:srgbClr val="040404"/>
              </a:solidFill>
            </a:endParaRPr>
          </a:p>
          <a:p>
            <a:pPr marL="285750" indent="-285750">
              <a:buBlip>
                <a:blip r:embed="rId4"/>
              </a:buBlip>
            </a:pPr>
            <a:r>
              <a:rPr lang="sv-SE" sz="1200">
                <a:solidFill>
                  <a:srgbClr val="040404"/>
                </a:solidFill>
              </a:rPr>
              <a:t>Kan återanvändas och tillämpas på olika avtalsobjekt och flera sortiment</a:t>
            </a:r>
            <a:endParaRPr lang="sv-SE" sz="1200">
              <a:solidFill>
                <a:srgbClr val="040404"/>
              </a:solidFill>
              <a:ea typeface="Noto Serif"/>
              <a:cs typeface="Noto Serif"/>
            </a:endParaRPr>
          </a:p>
        </p:txBody>
      </p:sp>
      <p:pic>
        <p:nvPicPr>
          <p:cNvPr id="12" name="Bildobjekt 11" descr="En bild som visar symbol, Grafik, logotyp, Teckensnitt&#10;&#10;Automatiskt genererad beskrivning">
            <a:extLst>
              <a:ext uri="{FF2B5EF4-FFF2-40B4-BE49-F238E27FC236}">
                <a16:creationId xmlns:a16="http://schemas.microsoft.com/office/drawing/2014/main" id="{F4927F4F-1E8D-A5D8-706D-EE8E4FE6F02F}"/>
              </a:ext>
            </a:extLst>
          </p:cNvPr>
          <p:cNvPicPr>
            <a:picLocks noChangeAspect="1"/>
          </p:cNvPicPr>
          <p:nvPr/>
        </p:nvPicPr>
        <p:blipFill>
          <a:blip r:embed="rId6"/>
          <a:stretch>
            <a:fillRect/>
          </a:stretch>
        </p:blipFill>
        <p:spPr>
          <a:xfrm>
            <a:off x="687558" y="4859990"/>
            <a:ext cx="1375390" cy="1032946"/>
          </a:xfrm>
          <a:prstGeom prst="rect">
            <a:avLst/>
          </a:prstGeom>
        </p:spPr>
      </p:pic>
      <p:sp>
        <p:nvSpPr>
          <p:cNvPr id="13" name="textruta 12">
            <a:extLst>
              <a:ext uri="{FF2B5EF4-FFF2-40B4-BE49-F238E27FC236}">
                <a16:creationId xmlns:a16="http://schemas.microsoft.com/office/drawing/2014/main" id="{7481CA6E-DBC8-3A86-FA79-3535CCC22040}"/>
              </a:ext>
            </a:extLst>
          </p:cNvPr>
          <p:cNvSpPr txBox="1"/>
          <p:nvPr/>
        </p:nvSpPr>
        <p:spPr>
          <a:xfrm>
            <a:off x="687558" y="4136832"/>
            <a:ext cx="2058577" cy="369332"/>
          </a:xfrm>
          <a:prstGeom prst="rect">
            <a:avLst/>
          </a:prstGeom>
          <a:noFill/>
        </p:spPr>
        <p:txBody>
          <a:bodyPr wrap="none" rtlCol="0">
            <a:spAutoFit/>
          </a:bodyPr>
          <a:lstStyle/>
          <a:p>
            <a:r>
              <a:rPr lang="sv-SE" b="1">
                <a:solidFill>
                  <a:srgbClr val="007B4F"/>
                </a:solidFill>
              </a:rPr>
              <a:t>Kontraktskedja</a:t>
            </a:r>
            <a:r>
              <a:rPr lang="sv-SE">
                <a:solidFill>
                  <a:srgbClr val="007B4F"/>
                </a:solidFill>
              </a:rPr>
              <a:t> </a:t>
            </a:r>
          </a:p>
        </p:txBody>
      </p:sp>
    </p:spTree>
    <p:extLst>
      <p:ext uri="{BB962C8B-B14F-4D97-AF65-F5344CB8AC3E}">
        <p14:creationId xmlns:p14="http://schemas.microsoft.com/office/powerpoint/2010/main" val="1654174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1022C9A-2382-8539-4893-D562E631BF26}"/>
              </a:ext>
            </a:extLst>
          </p:cNvPr>
          <p:cNvSpPr>
            <a:spLocks noGrp="1"/>
          </p:cNvSpPr>
          <p:nvPr>
            <p:ph type="title"/>
          </p:nvPr>
        </p:nvSpPr>
        <p:spPr>
          <a:xfrm>
            <a:off x="610400" y="676719"/>
            <a:ext cx="10515600" cy="510725"/>
          </a:xfrm>
        </p:spPr>
        <p:txBody>
          <a:bodyPr>
            <a:normAutofit/>
          </a:bodyPr>
          <a:lstStyle/>
          <a:p>
            <a:r>
              <a:rPr lang="sv-SE" sz="2700">
                <a:solidFill>
                  <a:schemeClr val="accent1"/>
                </a:solidFill>
              </a:rPr>
              <a:t>Redovisningshänvisning</a:t>
            </a:r>
            <a:r>
              <a:rPr lang="sv-SE" sz="2000">
                <a:solidFill>
                  <a:srgbClr val="3B9637"/>
                </a:solidFill>
                <a:latin typeface="Open Sans"/>
                <a:ea typeface="Open Sans"/>
                <a:cs typeface="Open Sans"/>
              </a:rPr>
              <a:t>  </a:t>
            </a:r>
          </a:p>
        </p:txBody>
      </p:sp>
      <p:sp>
        <p:nvSpPr>
          <p:cNvPr id="6" name="Platshållare för innehåll 2">
            <a:extLst>
              <a:ext uri="{FF2B5EF4-FFF2-40B4-BE49-F238E27FC236}">
                <a16:creationId xmlns:a16="http://schemas.microsoft.com/office/drawing/2014/main" id="{96CDF6A2-C9DF-5772-F486-90AA5EC90D24}"/>
              </a:ext>
            </a:extLst>
          </p:cNvPr>
          <p:cNvSpPr>
            <a:spLocks noGrp="1"/>
          </p:cNvSpPr>
          <p:nvPr>
            <p:ph idx="1"/>
          </p:nvPr>
        </p:nvSpPr>
        <p:spPr>
          <a:xfrm>
            <a:off x="610400" y="1646814"/>
            <a:ext cx="6514012" cy="4351338"/>
          </a:xfrm>
        </p:spPr>
        <p:txBody>
          <a:bodyPr vert="horz" lIns="91440" tIns="45720" rIns="91440" bIns="45720" rtlCol="0" anchor="t">
            <a:noAutofit/>
          </a:bodyPr>
          <a:lstStyle/>
          <a:p>
            <a:pPr indent="-175895"/>
            <a:r>
              <a:rPr lang="sv-SE" dirty="0">
                <a:latin typeface="Noto Serif"/>
                <a:ea typeface="Noto Serif"/>
                <a:cs typeface="Noto Serif"/>
              </a:rPr>
              <a:t>Kan ses som styrdata med vilket man beskriver ett unikt affärsflöde och användas vid destinering för att koppla samman förstaledskontrakt, kontraktskedjor och mottagningsplats </a:t>
            </a:r>
          </a:p>
          <a:p>
            <a:pPr indent="-175895"/>
            <a:r>
              <a:rPr lang="sv-SE" dirty="0">
                <a:latin typeface="Noto Serif"/>
                <a:ea typeface="Noto Serif"/>
                <a:cs typeface="Noto Serif"/>
              </a:rPr>
              <a:t>Talar om vilket </a:t>
            </a:r>
            <a:r>
              <a:rPr lang="sv-SE" u="sng" dirty="0">
                <a:latin typeface="Noto Serif"/>
                <a:ea typeface="Noto Serif"/>
                <a:cs typeface="Noto Serif"/>
              </a:rPr>
              <a:t>handelssortiment</a:t>
            </a:r>
            <a:r>
              <a:rPr lang="sv-SE" dirty="0">
                <a:latin typeface="Noto Serif"/>
                <a:ea typeface="Noto Serif"/>
                <a:cs typeface="Noto Serif"/>
              </a:rPr>
              <a:t> man ska handla med, </a:t>
            </a:r>
            <a:r>
              <a:rPr lang="sv-SE" u="sng" dirty="0">
                <a:latin typeface="Noto Serif"/>
                <a:ea typeface="Noto Serif"/>
                <a:cs typeface="Noto Serif"/>
              </a:rPr>
              <a:t>mellan vilka aktörer </a:t>
            </a:r>
            <a:r>
              <a:rPr lang="sv-SE" dirty="0">
                <a:latin typeface="Noto Serif"/>
                <a:ea typeface="Noto Serif"/>
                <a:cs typeface="Noto Serif"/>
              </a:rPr>
              <a:t>råvaran ska gå, </a:t>
            </a:r>
            <a:r>
              <a:rPr lang="sv-SE" u="sng" dirty="0">
                <a:latin typeface="Noto Serif"/>
                <a:ea typeface="Noto Serif"/>
                <a:cs typeface="Noto Serif"/>
              </a:rPr>
              <a:t>vem som ska ta emot </a:t>
            </a:r>
            <a:r>
              <a:rPr lang="sv-SE" dirty="0">
                <a:latin typeface="Noto Serif"/>
                <a:ea typeface="Noto Serif"/>
                <a:cs typeface="Noto Serif"/>
              </a:rPr>
              <a:t>råvaran på </a:t>
            </a:r>
            <a:r>
              <a:rPr lang="sv-SE" u="sng" dirty="0">
                <a:latin typeface="Noto Serif"/>
                <a:ea typeface="Noto Serif"/>
                <a:cs typeface="Noto Serif"/>
              </a:rPr>
              <a:t>vilken mottagningsplats</a:t>
            </a:r>
            <a:r>
              <a:rPr lang="sv-SE" dirty="0">
                <a:latin typeface="Noto Serif"/>
                <a:ea typeface="Noto Serif"/>
                <a:cs typeface="Noto Serif"/>
              </a:rPr>
              <a:t>, samt </a:t>
            </a:r>
            <a:r>
              <a:rPr lang="sv-SE" u="sng" dirty="0">
                <a:latin typeface="Noto Serif"/>
                <a:ea typeface="Noto Serif"/>
                <a:cs typeface="Noto Serif"/>
              </a:rPr>
              <a:t>vem som är befraktare</a:t>
            </a:r>
          </a:p>
          <a:p>
            <a:pPr indent="-175895"/>
            <a:r>
              <a:rPr lang="sv-SE" dirty="0">
                <a:latin typeface="Noto Serif"/>
                <a:ea typeface="Noto Serif"/>
                <a:cs typeface="Noto Serif"/>
              </a:rPr>
              <a:t>Är stabil över tid på så sätt att den kan ha öppet slutdatum och kontraktskedjor kan bytas </a:t>
            </a:r>
          </a:p>
          <a:p>
            <a:pPr lvl="1" indent="-175895"/>
            <a:r>
              <a:rPr lang="sv-SE" dirty="0">
                <a:latin typeface="Noto Serif"/>
                <a:ea typeface="Noto Serif"/>
                <a:cs typeface="Noto Serif"/>
              </a:rPr>
              <a:t>Eventuell EB-nyckel läggs till i redovisningshänvisningen </a:t>
            </a:r>
          </a:p>
        </p:txBody>
      </p:sp>
      <p:sp>
        <p:nvSpPr>
          <p:cNvPr id="8" name="textruta 7">
            <a:extLst>
              <a:ext uri="{FF2B5EF4-FFF2-40B4-BE49-F238E27FC236}">
                <a16:creationId xmlns:a16="http://schemas.microsoft.com/office/drawing/2014/main" id="{27559BA5-6D53-A5A3-3146-4DB585409FBE}"/>
              </a:ext>
            </a:extLst>
          </p:cNvPr>
          <p:cNvSpPr txBox="1"/>
          <p:nvPr/>
        </p:nvSpPr>
        <p:spPr>
          <a:xfrm>
            <a:off x="400570" y="1100108"/>
            <a:ext cx="10610330" cy="646331"/>
          </a:xfrm>
          <a:prstGeom prst="rect">
            <a:avLst/>
          </a:prstGeom>
          <a:noFill/>
        </p:spPr>
        <p:txBody>
          <a:bodyPr wrap="square" lIns="91440" tIns="45720" rIns="91440" bIns="45720" anchor="t">
            <a:spAutoFit/>
          </a:bodyPr>
          <a:lstStyle/>
          <a:p>
            <a:endParaRPr lang="sv-SE">
              <a:solidFill>
                <a:srgbClr val="007B4F"/>
              </a:solidFill>
              <a:ea typeface="Calibri" panose="020F0502020204030204"/>
              <a:cs typeface="Calibri" panose="020F0502020204030204"/>
            </a:endParaRPr>
          </a:p>
          <a:p>
            <a:endParaRPr lang="sv-SE">
              <a:solidFill>
                <a:srgbClr val="007B4F"/>
              </a:solidFill>
              <a:ea typeface="Calibri" panose="020F0502020204030204"/>
              <a:cs typeface="Calibri" panose="020F0502020204030204"/>
            </a:endParaRPr>
          </a:p>
        </p:txBody>
      </p:sp>
      <p:sp>
        <p:nvSpPr>
          <p:cNvPr id="3" name="textruta 2">
            <a:extLst>
              <a:ext uri="{FF2B5EF4-FFF2-40B4-BE49-F238E27FC236}">
                <a16:creationId xmlns:a16="http://schemas.microsoft.com/office/drawing/2014/main" id="{FA4BAAF6-4D2E-F9EC-9FA6-38CCF417659A}"/>
              </a:ext>
            </a:extLst>
          </p:cNvPr>
          <p:cNvSpPr txBox="1"/>
          <p:nvPr/>
        </p:nvSpPr>
        <p:spPr>
          <a:xfrm>
            <a:off x="9512014" y="4356577"/>
            <a:ext cx="6097978" cy="369332"/>
          </a:xfrm>
          <a:prstGeom prst="rect">
            <a:avLst/>
          </a:prstGeom>
          <a:noFill/>
        </p:spPr>
        <p:txBody>
          <a:bodyPr wrap="square">
            <a:spAutoFit/>
          </a:bodyPr>
          <a:lstStyle/>
          <a:p>
            <a:r>
              <a:rPr lang="sv-SE" sz="1800" dirty="0">
                <a:solidFill>
                  <a:srgbClr val="3B9637"/>
                </a:solidFill>
                <a:latin typeface="Open Sans"/>
                <a:ea typeface="Open Sans"/>
                <a:cs typeface="Open Sans"/>
              </a:rPr>
              <a:t>Destinering </a:t>
            </a:r>
            <a:endParaRPr lang="sv-SE" dirty="0"/>
          </a:p>
        </p:txBody>
      </p:sp>
      <p:pic>
        <p:nvPicPr>
          <p:cNvPr id="5" name="Bildobjekt 4">
            <a:extLst>
              <a:ext uri="{FF2B5EF4-FFF2-40B4-BE49-F238E27FC236}">
                <a16:creationId xmlns:a16="http://schemas.microsoft.com/office/drawing/2014/main" id="{1F507020-4A88-6B82-2703-D211A1B7BA4E}"/>
              </a:ext>
            </a:extLst>
          </p:cNvPr>
          <p:cNvPicPr>
            <a:picLocks noChangeAspect="1"/>
          </p:cNvPicPr>
          <p:nvPr/>
        </p:nvPicPr>
        <p:blipFill>
          <a:blip r:embed="rId4"/>
          <a:stretch>
            <a:fillRect/>
          </a:stretch>
        </p:blipFill>
        <p:spPr>
          <a:xfrm>
            <a:off x="6664233" y="1591445"/>
            <a:ext cx="5174448" cy="1696943"/>
          </a:xfrm>
          <a:prstGeom prst="rect">
            <a:avLst/>
          </a:prstGeom>
        </p:spPr>
      </p:pic>
      <p:pic>
        <p:nvPicPr>
          <p:cNvPr id="9" name="Bildobjekt 8">
            <a:extLst>
              <a:ext uri="{FF2B5EF4-FFF2-40B4-BE49-F238E27FC236}">
                <a16:creationId xmlns:a16="http://schemas.microsoft.com/office/drawing/2014/main" id="{8AB9A5DE-A001-FC60-EE5D-BA3D53808F65}"/>
              </a:ext>
            </a:extLst>
          </p:cNvPr>
          <p:cNvPicPr>
            <a:picLocks noChangeAspect="1"/>
          </p:cNvPicPr>
          <p:nvPr/>
        </p:nvPicPr>
        <p:blipFill>
          <a:blip r:embed="rId5"/>
          <a:stretch>
            <a:fillRect/>
          </a:stretch>
        </p:blipFill>
        <p:spPr>
          <a:xfrm>
            <a:off x="8660500" y="4725909"/>
            <a:ext cx="3178181" cy="18940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949485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8125F0-C76C-A950-69A0-8FBB5F35A45C}"/>
              </a:ext>
            </a:extLst>
          </p:cNvPr>
          <p:cNvSpPr>
            <a:spLocks noGrp="1"/>
          </p:cNvSpPr>
          <p:nvPr>
            <p:ph type="title"/>
          </p:nvPr>
        </p:nvSpPr>
        <p:spPr>
          <a:xfrm>
            <a:off x="711451" y="681037"/>
            <a:ext cx="10515600" cy="895285"/>
          </a:xfrm>
        </p:spPr>
        <p:txBody>
          <a:bodyPr/>
          <a:lstStyle/>
          <a:p>
            <a:r>
              <a:rPr lang="sv-SE">
                <a:solidFill>
                  <a:schemeClr val="accent1"/>
                </a:solidFill>
              </a:rPr>
              <a:t>EB-nyckel</a:t>
            </a:r>
          </a:p>
        </p:txBody>
      </p:sp>
      <p:sp>
        <p:nvSpPr>
          <p:cNvPr id="3" name="Platshållare för innehåll 2">
            <a:extLst>
              <a:ext uri="{FF2B5EF4-FFF2-40B4-BE49-F238E27FC236}">
                <a16:creationId xmlns:a16="http://schemas.microsoft.com/office/drawing/2014/main" id="{5E42B342-5BAD-F6D5-1E3D-A2B497D5B72D}"/>
              </a:ext>
            </a:extLst>
          </p:cNvPr>
          <p:cNvSpPr>
            <a:spLocks noGrp="1"/>
          </p:cNvSpPr>
          <p:nvPr>
            <p:ph idx="1"/>
          </p:nvPr>
        </p:nvSpPr>
        <p:spPr>
          <a:xfrm>
            <a:off x="476250" y="1492250"/>
            <a:ext cx="10515600" cy="5232400"/>
          </a:xfrm>
        </p:spPr>
        <p:txBody>
          <a:bodyPr/>
          <a:lstStyle/>
          <a:p>
            <a:r>
              <a:rPr lang="sv-SE" b="0" i="0">
                <a:solidFill>
                  <a:srgbClr val="000000"/>
                </a:solidFill>
                <a:effectLst/>
                <a:latin typeface="Open Sans" panose="020B0606030504020204" pitchFamily="34" charset="0"/>
              </a:rPr>
              <a:t>Köparen och säljaren avtalar om vem som ska vara EB-nyckelägare, vilka värden som ska läggas in i nyckeln och vilka rutiner som ska gälla för uppdatering av dessa värden.</a:t>
            </a:r>
          </a:p>
          <a:p>
            <a:pPr lvl="1"/>
            <a:r>
              <a:rPr lang="sv-SE">
                <a:solidFill>
                  <a:srgbClr val="000000"/>
                </a:solidFill>
                <a:latin typeface="Open Sans" panose="020B0606030504020204" pitchFamily="34" charset="0"/>
              </a:rPr>
              <a:t>Alla värden utom </a:t>
            </a:r>
            <a:r>
              <a:rPr lang="sv-SE" err="1">
                <a:solidFill>
                  <a:srgbClr val="000000"/>
                </a:solidFill>
                <a:latin typeface="Open Sans" panose="020B0606030504020204" pitchFamily="34" charset="0"/>
              </a:rPr>
              <a:t>vedvikt</a:t>
            </a:r>
            <a:r>
              <a:rPr lang="sv-SE">
                <a:solidFill>
                  <a:srgbClr val="000000"/>
                </a:solidFill>
                <a:latin typeface="Open Sans" panose="020B0606030504020204" pitchFamily="34" charset="0"/>
              </a:rPr>
              <a:t> kan läggas in i en EB-nyckel</a:t>
            </a:r>
          </a:p>
          <a:p>
            <a:pPr lvl="1"/>
            <a:r>
              <a:rPr lang="sv-SE">
                <a:solidFill>
                  <a:srgbClr val="000000"/>
                </a:solidFill>
                <a:latin typeface="Open Sans" panose="020B0606030504020204" pitchFamily="34" charset="0"/>
              </a:rPr>
              <a:t>Går att ge medgivande till EB-nyckel</a:t>
            </a:r>
          </a:p>
          <a:p>
            <a:pPr lvl="1"/>
            <a:r>
              <a:rPr lang="sv-SE">
                <a:solidFill>
                  <a:srgbClr val="000000"/>
                </a:solidFill>
                <a:latin typeface="Open Sans" panose="020B0606030504020204" pitchFamily="34" charset="0"/>
              </a:rPr>
              <a:t>Möjlighet att både vara öppen för alla handelssortiment – eller att ange specifikt sortiment</a:t>
            </a:r>
          </a:p>
          <a:p>
            <a:r>
              <a:rPr lang="sv-SE">
                <a:solidFill>
                  <a:srgbClr val="000000"/>
                </a:solidFill>
                <a:latin typeface="Open Sans" panose="020B0606030504020204" pitchFamily="34" charset="0"/>
              </a:rPr>
              <a:t>Anges i redovisningshänvisningen</a:t>
            </a:r>
          </a:p>
          <a:p>
            <a:pPr lvl="1"/>
            <a:r>
              <a:rPr lang="sv-SE" sz="1200" b="0" i="0">
                <a:solidFill>
                  <a:srgbClr val="000000"/>
                </a:solidFill>
                <a:effectLst/>
                <a:latin typeface="Open Sans" panose="020B0606030504020204" pitchFamily="34" charset="0"/>
              </a:rPr>
              <a:t>När du lägger till en EB-nyckel i en redovisningshänvisning kontrolleras det att EB-nyckeln är giltig för sortimentet som finns angivet i redovisningshänvisningen. EB-nyckeln är giltig om den innehåller samma sortiment som redovisningshänvisningen, eller om den är öppen för alla sortiment</a:t>
            </a:r>
          </a:p>
          <a:p>
            <a:r>
              <a:rPr lang="sv-SE" sz="1400">
                <a:solidFill>
                  <a:srgbClr val="000000"/>
                </a:solidFill>
                <a:latin typeface="Open Sans" panose="020B0606030504020204" pitchFamily="34" charset="0"/>
              </a:rPr>
              <a:t>Hantering av felaktig EB-nyckel – Uppdatera raderna och hör av dig till supporten</a:t>
            </a:r>
          </a:p>
          <a:p>
            <a:pPr lvl="1"/>
            <a:endParaRPr lang="sv-SE" sz="1200">
              <a:solidFill>
                <a:srgbClr val="000000"/>
              </a:solidFill>
              <a:latin typeface="Open Sans" panose="020B0606030504020204" pitchFamily="34" charset="0"/>
            </a:endParaRPr>
          </a:p>
        </p:txBody>
      </p:sp>
    </p:spTree>
    <p:extLst>
      <p:ext uri="{BB962C8B-B14F-4D97-AF65-F5344CB8AC3E}">
        <p14:creationId xmlns:p14="http://schemas.microsoft.com/office/powerpoint/2010/main" val="997590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D0FBAE-1C69-859D-3128-EA2794A58F0C}"/>
              </a:ext>
            </a:extLst>
          </p:cNvPr>
          <p:cNvSpPr>
            <a:spLocks noGrp="1"/>
          </p:cNvSpPr>
          <p:nvPr>
            <p:ph type="title"/>
          </p:nvPr>
        </p:nvSpPr>
        <p:spPr>
          <a:xfrm>
            <a:off x="473798" y="602011"/>
            <a:ext cx="10515600" cy="895285"/>
          </a:xfrm>
        </p:spPr>
        <p:txBody>
          <a:bodyPr>
            <a:normAutofit/>
          </a:bodyPr>
          <a:lstStyle/>
          <a:p>
            <a:r>
              <a:rPr lang="sv-SE" sz="2700">
                <a:solidFill>
                  <a:schemeClr val="accent1"/>
                </a:solidFill>
              </a:rPr>
              <a:t>Köp från Bolag </a:t>
            </a:r>
            <a:endParaRPr lang="sv-SE"/>
          </a:p>
        </p:txBody>
      </p:sp>
      <p:sp>
        <p:nvSpPr>
          <p:cNvPr id="3" name="Platshållare för innehåll 2">
            <a:extLst>
              <a:ext uri="{FF2B5EF4-FFF2-40B4-BE49-F238E27FC236}">
                <a16:creationId xmlns:a16="http://schemas.microsoft.com/office/drawing/2014/main" id="{9FEDC3F1-5D06-469C-F6CC-C093324A1EA3}"/>
              </a:ext>
            </a:extLst>
          </p:cNvPr>
          <p:cNvSpPr>
            <a:spLocks noGrp="1"/>
          </p:cNvSpPr>
          <p:nvPr>
            <p:ph idx="1"/>
          </p:nvPr>
        </p:nvSpPr>
        <p:spPr/>
        <p:txBody>
          <a:bodyPr vert="horz" lIns="91440" tIns="45720" rIns="91440" bIns="45720" rtlCol="0" anchor="t">
            <a:noAutofit/>
          </a:bodyPr>
          <a:lstStyle/>
          <a:p>
            <a:pPr indent="-175895"/>
            <a:r>
              <a:rPr lang="sv-SE">
                <a:latin typeface="Noto Serif"/>
                <a:ea typeface="Noto Serif"/>
                <a:cs typeface="Noto Serif"/>
              </a:rPr>
              <a:t>Förutsättningar i form av Aktör, platser samt mätningsflöde för respektive sortiment</a:t>
            </a:r>
          </a:p>
          <a:p>
            <a:pPr indent="-175895"/>
            <a:r>
              <a:rPr lang="sv-SE">
                <a:latin typeface="Noto Serif"/>
                <a:ea typeface="Noto Serif"/>
                <a:cs typeface="Noto Serif"/>
              </a:rPr>
              <a:t>Ett förstaledskontrakt eller ett köparekontrakt mellan er som mottagare samt leverantören med rätt sortiment</a:t>
            </a:r>
          </a:p>
          <a:p>
            <a:pPr indent="-175895"/>
            <a:r>
              <a:rPr lang="sv-SE">
                <a:latin typeface="Noto Serif"/>
                <a:ea typeface="Noto Serif"/>
                <a:cs typeface="Noto Serif"/>
              </a:rPr>
              <a:t>Redovisningshänvisning med rätt förutsättningar för affären</a:t>
            </a:r>
          </a:p>
          <a:p>
            <a:pPr indent="-175895"/>
            <a:r>
              <a:rPr lang="sv-SE">
                <a:latin typeface="Noto Serif"/>
                <a:ea typeface="Noto Serif"/>
                <a:cs typeface="Noto Serif"/>
              </a:rPr>
              <a:t>Dialog med affärspartners om vad ni behöver administrera</a:t>
            </a:r>
          </a:p>
          <a:p>
            <a:pPr indent="-175895"/>
            <a:endParaRPr lang="sv-SE"/>
          </a:p>
        </p:txBody>
      </p:sp>
    </p:spTree>
    <p:extLst>
      <p:ext uri="{BB962C8B-B14F-4D97-AF65-F5344CB8AC3E}">
        <p14:creationId xmlns:p14="http://schemas.microsoft.com/office/powerpoint/2010/main" val="696032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6033D5-46FB-C127-E488-993BB69EF1A2}"/>
              </a:ext>
            </a:extLst>
          </p:cNvPr>
          <p:cNvSpPr>
            <a:spLocks noGrp="1"/>
          </p:cNvSpPr>
          <p:nvPr>
            <p:ph type="title"/>
          </p:nvPr>
        </p:nvSpPr>
        <p:spPr>
          <a:xfrm>
            <a:off x="566596" y="681037"/>
            <a:ext cx="10515600" cy="895285"/>
          </a:xfrm>
        </p:spPr>
        <p:txBody>
          <a:bodyPr vert="horz" lIns="91440" tIns="45720" rIns="91440" bIns="45720" rtlCol="0" anchor="t">
            <a:normAutofit fontScale="90000"/>
          </a:bodyPr>
          <a:lstStyle/>
          <a:p>
            <a:r>
              <a:rPr lang="sv-SE" sz="2700">
                <a:solidFill>
                  <a:schemeClr val="accent1"/>
                </a:solidFill>
              </a:rPr>
              <a:t>Köp från Privat skogsägare </a:t>
            </a:r>
            <a:br>
              <a:rPr lang="sv-SE" sz="2700">
                <a:solidFill>
                  <a:schemeClr val="accent1"/>
                </a:solidFill>
              </a:rPr>
            </a:br>
            <a:endParaRPr lang="sv-SE" sz="2700">
              <a:solidFill>
                <a:schemeClr val="accent1"/>
              </a:solidFill>
            </a:endParaRPr>
          </a:p>
        </p:txBody>
      </p:sp>
      <p:sp>
        <p:nvSpPr>
          <p:cNvPr id="3" name="Platshållare för innehåll 2">
            <a:extLst>
              <a:ext uri="{FF2B5EF4-FFF2-40B4-BE49-F238E27FC236}">
                <a16:creationId xmlns:a16="http://schemas.microsoft.com/office/drawing/2014/main" id="{22E83FB4-3848-C908-0649-86C4BB837B25}"/>
              </a:ext>
            </a:extLst>
          </p:cNvPr>
          <p:cNvSpPr>
            <a:spLocks noGrp="1"/>
          </p:cNvSpPr>
          <p:nvPr>
            <p:ph idx="1"/>
          </p:nvPr>
        </p:nvSpPr>
        <p:spPr/>
        <p:txBody>
          <a:bodyPr vert="horz" lIns="91440" tIns="45720" rIns="91440" bIns="45720" rtlCol="0" anchor="t">
            <a:noAutofit/>
          </a:bodyPr>
          <a:lstStyle/>
          <a:p>
            <a:pPr indent="-175895"/>
            <a:r>
              <a:rPr lang="sv-SE">
                <a:latin typeface="Noto Serif"/>
                <a:ea typeface="Noto Serif"/>
                <a:cs typeface="Noto Serif"/>
              </a:rPr>
              <a:t>Förutsättningar i form av Aktör, platser samt mätningsflöde för respektive sortiment</a:t>
            </a:r>
          </a:p>
          <a:p>
            <a:pPr indent="-175895"/>
            <a:r>
              <a:rPr lang="sv-SE">
                <a:latin typeface="Noto Serif"/>
                <a:ea typeface="Noto Serif"/>
                <a:cs typeface="Noto Serif"/>
              </a:rPr>
              <a:t>Leverantörsrelation mot den privata skogsägaren</a:t>
            </a:r>
          </a:p>
          <a:p>
            <a:pPr indent="-175895"/>
            <a:r>
              <a:rPr lang="sv-SE">
                <a:latin typeface="Noto Serif"/>
                <a:ea typeface="Noto Serif"/>
                <a:cs typeface="Noto Serif"/>
              </a:rPr>
              <a:t>Förstaledskontrakt med den privata skogsägaren som säljare och rätt organisation som första köpare, samt ett avtalsobjekt på förstaledskontraktet</a:t>
            </a:r>
            <a:endParaRPr lang="sv-SE"/>
          </a:p>
          <a:p>
            <a:pPr indent="-175895"/>
            <a:r>
              <a:rPr lang="sv-SE">
                <a:latin typeface="Noto Serif"/>
                <a:ea typeface="Noto Serif"/>
                <a:cs typeface="Noto Serif"/>
              </a:rPr>
              <a:t>Redovisningshänvisning per sortiment mot mottagningsplatsen</a:t>
            </a:r>
            <a:endParaRPr lang="sv-SE"/>
          </a:p>
          <a:p>
            <a:pPr indent="-175895"/>
            <a:r>
              <a:rPr lang="sv-SE">
                <a:latin typeface="Noto Serif"/>
                <a:ea typeface="Noto Serif"/>
                <a:cs typeface="Noto Serif"/>
              </a:rPr>
              <a:t>Eventuell köparekontrakt och kontraktskedja om det blir mer än 1 led </a:t>
            </a:r>
            <a:endParaRPr lang="sv-SE"/>
          </a:p>
          <a:p>
            <a:pPr marL="5080" indent="0">
              <a:buNone/>
            </a:pPr>
            <a:endParaRPr lang="sv-SE"/>
          </a:p>
          <a:p>
            <a:pPr indent="-175895"/>
            <a:endParaRPr lang="sv-SE"/>
          </a:p>
          <a:p>
            <a:pPr indent="-175895"/>
            <a:endParaRPr lang="sv-SE"/>
          </a:p>
        </p:txBody>
      </p:sp>
    </p:spTree>
    <p:extLst>
      <p:ext uri="{BB962C8B-B14F-4D97-AF65-F5344CB8AC3E}">
        <p14:creationId xmlns:p14="http://schemas.microsoft.com/office/powerpoint/2010/main" val="136640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7182A9-2DE1-65D4-3E1A-EA898586F2DB}"/>
              </a:ext>
            </a:extLst>
          </p:cNvPr>
          <p:cNvSpPr>
            <a:spLocks noGrp="1"/>
          </p:cNvSpPr>
          <p:nvPr>
            <p:ph type="title"/>
          </p:nvPr>
        </p:nvSpPr>
        <p:spPr>
          <a:xfrm>
            <a:off x="634557" y="681037"/>
            <a:ext cx="10515600" cy="895285"/>
          </a:xfrm>
        </p:spPr>
        <p:txBody>
          <a:bodyPr/>
          <a:lstStyle/>
          <a:p>
            <a:r>
              <a:rPr lang="sv-SE" sz="2700">
                <a:solidFill>
                  <a:schemeClr val="accent1"/>
                </a:solidFill>
              </a:rPr>
              <a:t>Målbild</a:t>
            </a:r>
            <a:r>
              <a:rPr lang="sv-SE">
                <a:solidFill>
                  <a:srgbClr val="00B050"/>
                </a:solidFill>
                <a:latin typeface="Open Sans"/>
                <a:ea typeface="Open Sans"/>
                <a:cs typeface="Open Sans"/>
              </a:rPr>
              <a:t> </a:t>
            </a:r>
            <a:r>
              <a:rPr lang="sv-SE" sz="2700">
                <a:solidFill>
                  <a:schemeClr val="accent1"/>
                </a:solidFill>
              </a:rPr>
              <a:t>för mötet</a:t>
            </a:r>
          </a:p>
        </p:txBody>
      </p:sp>
      <p:sp>
        <p:nvSpPr>
          <p:cNvPr id="3" name="Platshållare för innehåll 2">
            <a:extLst>
              <a:ext uri="{FF2B5EF4-FFF2-40B4-BE49-F238E27FC236}">
                <a16:creationId xmlns:a16="http://schemas.microsoft.com/office/drawing/2014/main" id="{54457A1B-3212-05D2-F9FC-845079CAB39F}"/>
              </a:ext>
            </a:extLst>
          </p:cNvPr>
          <p:cNvSpPr>
            <a:spLocks noGrp="1"/>
          </p:cNvSpPr>
          <p:nvPr>
            <p:ph idx="1"/>
          </p:nvPr>
        </p:nvSpPr>
        <p:spPr/>
        <p:txBody>
          <a:bodyPr vert="horz" lIns="91440" tIns="45720" rIns="91440" bIns="45720" rtlCol="0" anchor="t">
            <a:noAutofit/>
          </a:bodyPr>
          <a:lstStyle/>
          <a:p>
            <a:pPr indent="-175895"/>
            <a:r>
              <a:rPr lang="sv-SE">
                <a:latin typeface="Noto Serif"/>
                <a:ea typeface="Noto Serif"/>
                <a:cs typeface="Noto Serif"/>
              </a:rPr>
              <a:t>Göra det tydligt hur man sätter upp affärer i VIOL 3 affärssystemet och vilka förutsättningar som behöver finnas på plats.</a:t>
            </a:r>
          </a:p>
          <a:p>
            <a:pPr indent="-175895"/>
            <a:r>
              <a:rPr lang="sv-SE">
                <a:latin typeface="Noto Serif"/>
                <a:ea typeface="Noto Serif"/>
                <a:cs typeface="Noto Serif"/>
              </a:rPr>
              <a:t>Vi uppmanar er att ställa frågor i chatten. Ju mer frågor som ställs ju mer synsätt och bättre utbildning blir det. Vi garanterar inte att kunna svara på alla frågor direkt, men de som vi inte kan svara på återkopplar vi på efteråt. </a:t>
            </a:r>
          </a:p>
          <a:p>
            <a:pPr indent="-175895"/>
            <a:r>
              <a:rPr lang="sv-SE">
                <a:latin typeface="Noto Serif"/>
                <a:ea typeface="Noto Serif"/>
                <a:cs typeface="Noto Serif"/>
              </a:rPr>
              <a:t>Uppstår det frågor efter mötet uppmanar vi er att skapa ett ärende till supporten via mina ärenden. Ställ hellre en fråga för mycket än för lite.  </a:t>
            </a:r>
          </a:p>
        </p:txBody>
      </p:sp>
    </p:spTree>
    <p:extLst>
      <p:ext uri="{BB962C8B-B14F-4D97-AF65-F5344CB8AC3E}">
        <p14:creationId xmlns:p14="http://schemas.microsoft.com/office/powerpoint/2010/main" val="161638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036582B6-D409-4752-BAA1-73ADD5DAC1B7}"/>
              </a:ext>
            </a:extLst>
          </p:cNvPr>
          <p:cNvSpPr/>
          <p:nvPr/>
        </p:nvSpPr>
        <p:spPr>
          <a:xfrm>
            <a:off x="3829709" y="4312812"/>
            <a:ext cx="624307"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FLK</a:t>
            </a:r>
          </a:p>
        </p:txBody>
      </p:sp>
      <p:cxnSp>
        <p:nvCxnSpPr>
          <p:cNvPr id="21" name="Rak koppling 20">
            <a:extLst>
              <a:ext uri="{FF2B5EF4-FFF2-40B4-BE49-F238E27FC236}">
                <a16:creationId xmlns:a16="http://schemas.microsoft.com/office/drawing/2014/main" id="{6A639B07-9C72-47F9-8778-3941DEB5187D}"/>
              </a:ext>
            </a:extLst>
          </p:cNvPr>
          <p:cNvCxnSpPr>
            <a:cxnSpLocks/>
            <a:stCxn id="9" idx="3"/>
            <a:endCxn id="17" idx="1"/>
          </p:cNvCxnSpPr>
          <p:nvPr/>
        </p:nvCxnSpPr>
        <p:spPr>
          <a:xfrm flipV="1">
            <a:off x="2026431" y="4536861"/>
            <a:ext cx="1803278" cy="10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18812A4E-2DA0-4397-ACED-5AE917C983B4}"/>
              </a:ext>
            </a:extLst>
          </p:cNvPr>
          <p:cNvCxnSpPr>
            <a:cxnSpLocks/>
            <a:stCxn id="17" idx="3"/>
          </p:cNvCxnSpPr>
          <p:nvPr/>
        </p:nvCxnSpPr>
        <p:spPr>
          <a:xfrm flipV="1">
            <a:off x="4454016" y="4535974"/>
            <a:ext cx="1313736" cy="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FDE29548-D5DF-4F76-92DD-91EA93A2A87D}"/>
              </a:ext>
            </a:extLst>
          </p:cNvPr>
          <p:cNvCxnSpPr>
            <a:cxnSpLocks/>
            <a:stCxn id="16" idx="3"/>
          </p:cNvCxnSpPr>
          <p:nvPr/>
        </p:nvCxnSpPr>
        <p:spPr>
          <a:xfrm>
            <a:off x="6466491" y="4530137"/>
            <a:ext cx="2812159"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ruta 43">
            <a:extLst>
              <a:ext uri="{FF2B5EF4-FFF2-40B4-BE49-F238E27FC236}">
                <a16:creationId xmlns:a16="http://schemas.microsoft.com/office/drawing/2014/main" id="{E3D11B98-B208-4508-BF52-A37F146DCA58}"/>
              </a:ext>
            </a:extLst>
          </p:cNvPr>
          <p:cNvSpPr txBox="1"/>
          <p:nvPr/>
        </p:nvSpPr>
        <p:spPr>
          <a:xfrm>
            <a:off x="10552796" y="4108792"/>
            <a:ext cx="15303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Mätplats: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89643MA - Alingsås</a:t>
            </a:r>
            <a:br>
              <a:rPr lang="sv-SE" sz="1200" b="0" i="0" u="none" strike="noStrike" kern="1200" cap="none" spc="0" normalizeH="0" baseline="0" noProof="0">
                <a:ln>
                  <a:noFill/>
                </a:ln>
                <a:effectLst/>
                <a:uLnTx/>
                <a:uFillTx/>
                <a:latin typeface="Calibri" panose="020F0502020204030204"/>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Mottagningsplats:</a:t>
            </a:r>
            <a:endParaRPr lang="sv-SE" sz="12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89643 - Alingsås</a:t>
            </a:r>
            <a:br>
              <a:rPr lang="sv-SE" sz="1200" b="0" i="0" u="none" strike="noStrike" kern="1200" cap="none" spc="0" normalizeH="0" baseline="0" noProof="0">
                <a:ln>
                  <a:noFill/>
                </a:ln>
                <a:effectLst/>
                <a:uLnTx/>
                <a:uFillTx/>
                <a:latin typeface="Calibri" panose="020F0502020204030204"/>
              </a:rPr>
            </a:br>
            <a:r>
              <a:rPr lang="sv-SE" b="1" i="0">
                <a:solidFill>
                  <a:srgbClr val="201F1E"/>
                </a:solidFill>
                <a:effectLst/>
                <a:latin typeface="Segoe UI"/>
                <a:cs typeface="Segoe UI"/>
              </a:rPr>
              <a:t> </a:t>
            </a:r>
            <a:endParaRPr lang="sv-SE">
              <a:latin typeface="Segoe UI"/>
              <a:cs typeface="Segoe UI"/>
            </a:endParaRPr>
          </a:p>
        </p:txBody>
      </p:sp>
      <p:pic>
        <p:nvPicPr>
          <p:cNvPr id="9" name="Bildobjekt 8" descr="En bild som visar Grafik, clipart, grön, design&#10;&#10;AI-genererat innehåll kan vara felaktigt.">
            <a:extLst>
              <a:ext uri="{FF2B5EF4-FFF2-40B4-BE49-F238E27FC236}">
                <a16:creationId xmlns:a16="http://schemas.microsoft.com/office/drawing/2014/main" id="{8277409A-1411-42B1-9B13-9EFDB29D4410}"/>
              </a:ext>
            </a:extLst>
          </p:cNvPr>
          <p:cNvPicPr>
            <a:picLocks noChangeAspect="1"/>
          </p:cNvPicPr>
          <p:nvPr/>
        </p:nvPicPr>
        <p:blipFill>
          <a:blip r:embed="rId3"/>
          <a:stretch>
            <a:fillRect/>
          </a:stretch>
        </p:blipFill>
        <p:spPr>
          <a:xfrm>
            <a:off x="928877" y="3975337"/>
            <a:ext cx="1097554" cy="1143286"/>
          </a:xfrm>
          <a:prstGeom prst="rect">
            <a:avLst/>
          </a:prstGeom>
        </p:spPr>
      </p:pic>
      <p:sp>
        <p:nvSpPr>
          <p:cNvPr id="74" name="Rubrik 1">
            <a:extLst>
              <a:ext uri="{FF2B5EF4-FFF2-40B4-BE49-F238E27FC236}">
                <a16:creationId xmlns:a16="http://schemas.microsoft.com/office/drawing/2014/main" id="{3B66C295-17E7-4595-8604-1E309D607786}"/>
              </a:ext>
            </a:extLst>
          </p:cNvPr>
          <p:cNvSpPr>
            <a:spLocks noGrp="1"/>
          </p:cNvSpPr>
          <p:nvPr>
            <p:ph type="title"/>
          </p:nvPr>
        </p:nvSpPr>
        <p:spPr>
          <a:xfrm>
            <a:off x="451266" y="537318"/>
            <a:ext cx="11519554" cy="1133475"/>
          </a:xfrm>
        </p:spPr>
        <p:txBody>
          <a:bodyPr anchor="t">
            <a:normAutofit/>
          </a:bodyPr>
          <a:lstStyle/>
          <a:p>
            <a:r>
              <a:rPr lang="sv-SE" sz="3100" spc="-40">
                <a:latin typeface="Open Sans Light"/>
              </a:rPr>
              <a:t>Scenario 1. Köp från annat bolag som industrin hanterar utan specifik </a:t>
            </a:r>
            <a:r>
              <a:rPr lang="sv-SE" sz="3100" spc="-40" err="1">
                <a:latin typeface="Open Sans Light"/>
              </a:rPr>
              <a:t>hämtplats</a:t>
            </a:r>
            <a:r>
              <a:rPr lang="sv-SE" sz="3100" spc="-40">
                <a:latin typeface="Open Sans Light"/>
              </a:rPr>
              <a:t> – 1 leds affär utan transport</a:t>
            </a:r>
            <a:endParaRPr lang="sv-SE" sz="3100" spc="-40">
              <a:latin typeface="Open Sans Light"/>
              <a:ea typeface="Open Sans Light"/>
              <a:cs typeface="Open Sans Light"/>
            </a:endParaRPr>
          </a:p>
        </p:txBody>
      </p:sp>
      <p:pic>
        <p:nvPicPr>
          <p:cNvPr id="52" name="Bildobjekt 51" descr="En bild som visar logotyp, symbol, Grafik, Teckensnitt&#10;&#10;AI-genererat innehåll kan vara felaktigt.">
            <a:extLst>
              <a:ext uri="{FF2B5EF4-FFF2-40B4-BE49-F238E27FC236}">
                <a16:creationId xmlns:a16="http://schemas.microsoft.com/office/drawing/2014/main" id="{F7820452-9640-4415-A48A-61CC27619CF1}"/>
              </a:ext>
            </a:extLst>
          </p:cNvPr>
          <p:cNvPicPr>
            <a:picLocks noChangeAspect="1"/>
          </p:cNvPicPr>
          <p:nvPr/>
        </p:nvPicPr>
        <p:blipFill>
          <a:blip r:embed="rId4"/>
          <a:stretch>
            <a:fillRect/>
          </a:stretch>
        </p:blipFill>
        <p:spPr>
          <a:xfrm>
            <a:off x="9443364" y="3866866"/>
            <a:ext cx="1100407" cy="1147840"/>
          </a:xfrm>
          <a:prstGeom prst="rect">
            <a:avLst/>
          </a:prstGeom>
        </p:spPr>
      </p:pic>
      <p:sp>
        <p:nvSpPr>
          <p:cNvPr id="57" name="textruta 56">
            <a:extLst>
              <a:ext uri="{FF2B5EF4-FFF2-40B4-BE49-F238E27FC236}">
                <a16:creationId xmlns:a16="http://schemas.microsoft.com/office/drawing/2014/main" id="{ABDE609F-0131-47A8-A3D4-64640095D0D4}"/>
              </a:ext>
            </a:extLst>
          </p:cNvPr>
          <p:cNvSpPr txBox="1"/>
          <p:nvPr/>
        </p:nvSpPr>
        <p:spPr>
          <a:xfrm>
            <a:off x="199388" y="5098384"/>
            <a:ext cx="3942475"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sng" strike="noStrike" kern="1200" cap="none" spc="0" normalizeH="0" baseline="0" noProof="0">
                <a:ln>
                  <a:noFill/>
                </a:ln>
                <a:solidFill>
                  <a:srgbClr val="000000"/>
                </a:solidFill>
                <a:effectLst/>
                <a:uLnTx/>
                <a:uFillTx/>
                <a:latin typeface="Calibri" panose="020F0502020204030204"/>
                <a:ea typeface="+mn-ea"/>
                <a:cs typeface="+mn-cs"/>
              </a:rPr>
              <a:t>Handelssortiment </a:t>
            </a: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Rektangel 61">
            <a:extLst>
              <a:ext uri="{FF2B5EF4-FFF2-40B4-BE49-F238E27FC236}">
                <a16:creationId xmlns:a16="http://schemas.microsoft.com/office/drawing/2014/main" id="{FC31DD81-0B29-4697-BA1D-FA8F0DFB4F07}"/>
              </a:ext>
            </a:extLst>
          </p:cNvPr>
          <p:cNvSpPr/>
          <p:nvPr/>
        </p:nvSpPr>
        <p:spPr>
          <a:xfrm>
            <a:off x="4394693" y="4798669"/>
            <a:ext cx="2236512" cy="46166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Köpare: Alingsås Energi och Nät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(10855-00000)</a:t>
            </a: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Rektangel 2">
            <a:extLst>
              <a:ext uri="{FF2B5EF4-FFF2-40B4-BE49-F238E27FC236}">
                <a16:creationId xmlns:a16="http://schemas.microsoft.com/office/drawing/2014/main" id="{757C33FF-3A13-C5CE-2D6F-00C82F26C699}"/>
              </a:ext>
            </a:extLst>
          </p:cNvPr>
          <p:cNvSpPr/>
          <p:nvPr/>
        </p:nvSpPr>
        <p:spPr>
          <a:xfrm>
            <a:off x="2820069" y="4779103"/>
            <a:ext cx="2031325"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Säljare: Borås Kommun	</a:t>
            </a:r>
            <a:endParaRPr lang="sv-SE" sz="12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(45888-00000)</a:t>
            </a:r>
            <a:endPar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ruta 3">
            <a:extLst>
              <a:ext uri="{FF2B5EF4-FFF2-40B4-BE49-F238E27FC236}">
                <a16:creationId xmlns:a16="http://schemas.microsoft.com/office/drawing/2014/main" id="{BC83CA30-75DA-5263-4009-DE3AD7EBA30A}"/>
              </a:ext>
            </a:extLst>
          </p:cNvPr>
          <p:cNvSpPr txBox="1"/>
          <p:nvPr/>
        </p:nvSpPr>
        <p:spPr>
          <a:xfrm>
            <a:off x="5484724" y="3357367"/>
            <a:ext cx="23970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Avtalsobjekt XXX </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err="1">
                <a:ln>
                  <a:noFill/>
                </a:ln>
                <a:solidFill>
                  <a:srgbClr val="000000"/>
                </a:solidFill>
                <a:effectLst/>
                <a:uLnTx/>
                <a:uFillTx/>
                <a:latin typeface="Calibri" panose="020F0502020204030204"/>
                <a:ea typeface="+mn-ea"/>
                <a:cs typeface="+mn-cs"/>
              </a:rPr>
              <a:t>Hämtplats</a:t>
            </a: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 Efter koordinater</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Avlägg: Efter koordinater</a:t>
            </a:r>
          </a:p>
        </p:txBody>
      </p:sp>
      <p:sp>
        <p:nvSpPr>
          <p:cNvPr id="13" name="textruta 12">
            <a:extLst>
              <a:ext uri="{FF2B5EF4-FFF2-40B4-BE49-F238E27FC236}">
                <a16:creationId xmlns:a16="http://schemas.microsoft.com/office/drawing/2014/main" id="{8CD65725-60B5-69F5-F2C3-B10DD7B742EC}"/>
              </a:ext>
            </a:extLst>
          </p:cNvPr>
          <p:cNvSpPr txBox="1"/>
          <p:nvPr/>
        </p:nvSpPr>
        <p:spPr>
          <a:xfrm>
            <a:off x="2653943" y="3100198"/>
            <a:ext cx="2397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Förstaledskontraktet avser inte startplats från industri</a:t>
            </a:r>
          </a:p>
        </p:txBody>
      </p:sp>
      <p:sp>
        <p:nvSpPr>
          <p:cNvPr id="14" name="textruta 13">
            <a:extLst>
              <a:ext uri="{FF2B5EF4-FFF2-40B4-BE49-F238E27FC236}">
                <a16:creationId xmlns:a16="http://schemas.microsoft.com/office/drawing/2014/main" id="{B3825993-B33E-CC83-A267-2899C153DA4F}"/>
              </a:ext>
            </a:extLst>
          </p:cNvPr>
          <p:cNvSpPr txBox="1"/>
          <p:nvPr/>
        </p:nvSpPr>
        <p:spPr>
          <a:xfrm>
            <a:off x="2649348" y="3568717"/>
            <a:ext cx="23970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Redovisningshänvisning: Alingsås första köpare och mottagare till mottagningsplats 89643. Sortiment XXX</a:t>
            </a:r>
          </a:p>
        </p:txBody>
      </p:sp>
      <p:sp>
        <p:nvSpPr>
          <p:cNvPr id="16" name="Rektangel 15">
            <a:extLst>
              <a:ext uri="{FF2B5EF4-FFF2-40B4-BE49-F238E27FC236}">
                <a16:creationId xmlns:a16="http://schemas.microsoft.com/office/drawing/2014/main" id="{65D2B267-2C06-3E0E-53DE-ECC967AEB8F7}"/>
              </a:ext>
            </a:extLst>
          </p:cNvPr>
          <p:cNvSpPr/>
          <p:nvPr/>
        </p:nvSpPr>
        <p:spPr>
          <a:xfrm>
            <a:off x="5776777" y="4306088"/>
            <a:ext cx="689714"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Calibri" panose="020F0502020204030204"/>
                <a:ea typeface="+mn-ea"/>
                <a:cs typeface="+mn-cs"/>
              </a:rPr>
              <a:t>AO</a:t>
            </a:r>
          </a:p>
        </p:txBody>
      </p:sp>
    </p:spTree>
    <p:extLst>
      <p:ext uri="{BB962C8B-B14F-4D97-AF65-F5344CB8AC3E}">
        <p14:creationId xmlns:p14="http://schemas.microsoft.com/office/powerpoint/2010/main" val="1540065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6E7E7-7ABC-55E3-167B-85356253EF5D}"/>
            </a:ext>
          </a:extLst>
        </p:cNvPr>
        <p:cNvGrpSpPr/>
        <p:nvPr/>
      </p:nvGrpSpPr>
      <p:grpSpPr>
        <a:xfrm>
          <a:off x="0" y="0"/>
          <a:ext cx="0" cy="0"/>
          <a:chOff x="0" y="0"/>
          <a:chExt cx="0" cy="0"/>
        </a:xfrm>
      </p:grpSpPr>
      <p:sp>
        <p:nvSpPr>
          <p:cNvPr id="17" name="Rektangel 16">
            <a:extLst>
              <a:ext uri="{FF2B5EF4-FFF2-40B4-BE49-F238E27FC236}">
                <a16:creationId xmlns:a16="http://schemas.microsoft.com/office/drawing/2014/main" id="{0B5F6FB7-B9D6-CBF3-18C9-89B17A8AAB13}"/>
              </a:ext>
            </a:extLst>
          </p:cNvPr>
          <p:cNvSpPr/>
          <p:nvPr/>
        </p:nvSpPr>
        <p:spPr>
          <a:xfrm>
            <a:off x="3829709" y="4312812"/>
            <a:ext cx="624307"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FLK</a:t>
            </a:r>
          </a:p>
        </p:txBody>
      </p:sp>
      <p:cxnSp>
        <p:nvCxnSpPr>
          <p:cNvPr id="21" name="Rak koppling 20">
            <a:extLst>
              <a:ext uri="{FF2B5EF4-FFF2-40B4-BE49-F238E27FC236}">
                <a16:creationId xmlns:a16="http://schemas.microsoft.com/office/drawing/2014/main" id="{05D3E4A5-C78B-D239-175A-8866B3F3E812}"/>
              </a:ext>
            </a:extLst>
          </p:cNvPr>
          <p:cNvCxnSpPr>
            <a:cxnSpLocks/>
            <a:stCxn id="9" idx="3"/>
            <a:endCxn id="17" idx="1"/>
          </p:cNvCxnSpPr>
          <p:nvPr/>
        </p:nvCxnSpPr>
        <p:spPr>
          <a:xfrm flipV="1">
            <a:off x="2026431" y="4536861"/>
            <a:ext cx="1803278" cy="10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596CA3E9-B040-A494-551F-FCCA64AAC049}"/>
              </a:ext>
            </a:extLst>
          </p:cNvPr>
          <p:cNvCxnSpPr>
            <a:cxnSpLocks/>
            <a:stCxn id="17" idx="3"/>
          </p:cNvCxnSpPr>
          <p:nvPr/>
        </p:nvCxnSpPr>
        <p:spPr>
          <a:xfrm flipV="1">
            <a:off x="4454016" y="4535974"/>
            <a:ext cx="1313736" cy="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084017A8-95E5-C7AB-F9A2-D070AA758F2B}"/>
              </a:ext>
            </a:extLst>
          </p:cNvPr>
          <p:cNvCxnSpPr>
            <a:cxnSpLocks/>
            <a:stCxn id="16" idx="3"/>
          </p:cNvCxnSpPr>
          <p:nvPr/>
        </p:nvCxnSpPr>
        <p:spPr>
          <a:xfrm>
            <a:off x="6466491" y="4530137"/>
            <a:ext cx="2812159"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ruta 43">
            <a:extLst>
              <a:ext uri="{FF2B5EF4-FFF2-40B4-BE49-F238E27FC236}">
                <a16:creationId xmlns:a16="http://schemas.microsoft.com/office/drawing/2014/main" id="{AD843FCC-0B29-A5E3-28BF-43E5BE8DDF9E}"/>
              </a:ext>
            </a:extLst>
          </p:cNvPr>
          <p:cNvSpPr txBox="1"/>
          <p:nvPr/>
        </p:nvSpPr>
        <p:spPr>
          <a:xfrm>
            <a:off x="10552796" y="4108792"/>
            <a:ext cx="1530347"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Mätplats: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89643MA - Alingsås</a:t>
            </a:r>
            <a:br>
              <a:rPr lang="sv-SE" sz="1200" b="0" i="0" u="none" strike="noStrike" kern="1200" cap="none" spc="0" normalizeH="0" baseline="0" noProof="0">
                <a:ln>
                  <a:noFill/>
                </a:ln>
                <a:effectLst/>
                <a:uLnTx/>
                <a:uFillTx/>
                <a:latin typeface="Calibri" panose="020F0502020204030204"/>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Mottagningsplats:</a:t>
            </a:r>
            <a:endParaRPr lang="sv-SE" sz="12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89643 - Alingsås</a:t>
            </a:r>
            <a:endParaRPr lang="sv-SE">
              <a:latin typeface="Segoe UI"/>
              <a:cs typeface="Segoe UI"/>
            </a:endParaRPr>
          </a:p>
        </p:txBody>
      </p:sp>
      <p:pic>
        <p:nvPicPr>
          <p:cNvPr id="9" name="Bildobjekt 8" descr="En bild som visar Grafik, clipart, grön, design&#10;&#10;AI-genererat innehåll kan vara felaktigt.">
            <a:extLst>
              <a:ext uri="{FF2B5EF4-FFF2-40B4-BE49-F238E27FC236}">
                <a16:creationId xmlns:a16="http://schemas.microsoft.com/office/drawing/2014/main" id="{28825408-2600-2306-DB35-D13633573A32}"/>
              </a:ext>
            </a:extLst>
          </p:cNvPr>
          <p:cNvPicPr>
            <a:picLocks noChangeAspect="1"/>
          </p:cNvPicPr>
          <p:nvPr/>
        </p:nvPicPr>
        <p:blipFill>
          <a:blip r:embed="rId3"/>
          <a:stretch>
            <a:fillRect/>
          </a:stretch>
        </p:blipFill>
        <p:spPr>
          <a:xfrm>
            <a:off x="928877" y="3975337"/>
            <a:ext cx="1097554" cy="1143286"/>
          </a:xfrm>
          <a:prstGeom prst="rect">
            <a:avLst/>
          </a:prstGeom>
        </p:spPr>
      </p:pic>
      <p:sp>
        <p:nvSpPr>
          <p:cNvPr id="74" name="Rubrik 1">
            <a:extLst>
              <a:ext uri="{FF2B5EF4-FFF2-40B4-BE49-F238E27FC236}">
                <a16:creationId xmlns:a16="http://schemas.microsoft.com/office/drawing/2014/main" id="{7C8958C2-A686-E116-64E9-66585138329E}"/>
              </a:ext>
            </a:extLst>
          </p:cNvPr>
          <p:cNvSpPr>
            <a:spLocks noGrp="1"/>
          </p:cNvSpPr>
          <p:nvPr>
            <p:ph type="title"/>
          </p:nvPr>
        </p:nvSpPr>
        <p:spPr>
          <a:xfrm>
            <a:off x="451266" y="537318"/>
            <a:ext cx="11519554" cy="1133475"/>
          </a:xfrm>
        </p:spPr>
        <p:txBody>
          <a:bodyPr anchor="t">
            <a:normAutofit/>
          </a:bodyPr>
          <a:lstStyle/>
          <a:p>
            <a:r>
              <a:rPr lang="sv-SE" sz="3100" spc="-40">
                <a:latin typeface="Open Sans Light"/>
              </a:rPr>
              <a:t>Scenario 2. Köp från annat bolag som industrin hanterar med </a:t>
            </a:r>
            <a:r>
              <a:rPr lang="sv-SE" sz="3100" spc="-40" err="1">
                <a:latin typeface="Open Sans Light"/>
              </a:rPr>
              <a:t>hämtplats</a:t>
            </a:r>
            <a:r>
              <a:rPr lang="sv-SE" sz="3100" spc="-40">
                <a:latin typeface="Open Sans Light"/>
              </a:rPr>
              <a:t> från annan industri  – 1 leds affär utan transport</a:t>
            </a:r>
            <a:endParaRPr lang="sv-SE" sz="3100" spc="-40">
              <a:latin typeface="Open Sans Light"/>
              <a:ea typeface="Open Sans Light"/>
              <a:cs typeface="Open Sans Light"/>
            </a:endParaRPr>
          </a:p>
        </p:txBody>
      </p:sp>
      <p:pic>
        <p:nvPicPr>
          <p:cNvPr id="52" name="Bildobjekt 51" descr="En bild som visar logotyp, symbol, Grafik, Teckensnitt&#10;&#10;AI-genererat innehåll kan vara felaktigt.">
            <a:extLst>
              <a:ext uri="{FF2B5EF4-FFF2-40B4-BE49-F238E27FC236}">
                <a16:creationId xmlns:a16="http://schemas.microsoft.com/office/drawing/2014/main" id="{0ECFD280-35E7-853A-A143-CB11598FECEE}"/>
              </a:ext>
            </a:extLst>
          </p:cNvPr>
          <p:cNvPicPr>
            <a:picLocks noChangeAspect="1"/>
          </p:cNvPicPr>
          <p:nvPr/>
        </p:nvPicPr>
        <p:blipFill>
          <a:blip r:embed="rId4"/>
          <a:stretch>
            <a:fillRect/>
          </a:stretch>
        </p:blipFill>
        <p:spPr>
          <a:xfrm>
            <a:off x="9443364" y="3866866"/>
            <a:ext cx="1100407" cy="1147840"/>
          </a:xfrm>
          <a:prstGeom prst="rect">
            <a:avLst/>
          </a:prstGeom>
        </p:spPr>
      </p:pic>
      <p:sp>
        <p:nvSpPr>
          <p:cNvPr id="57" name="textruta 56">
            <a:extLst>
              <a:ext uri="{FF2B5EF4-FFF2-40B4-BE49-F238E27FC236}">
                <a16:creationId xmlns:a16="http://schemas.microsoft.com/office/drawing/2014/main" id="{A70FD393-C480-102A-6729-0C356C155FD6}"/>
              </a:ext>
            </a:extLst>
          </p:cNvPr>
          <p:cNvSpPr txBox="1"/>
          <p:nvPr/>
        </p:nvSpPr>
        <p:spPr>
          <a:xfrm>
            <a:off x="199388" y="5098384"/>
            <a:ext cx="3942475"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sng" strike="noStrike" kern="1200" cap="none" spc="0" normalizeH="0" baseline="0" noProof="0">
                <a:ln>
                  <a:noFill/>
                </a:ln>
                <a:solidFill>
                  <a:srgbClr val="000000"/>
                </a:solidFill>
                <a:effectLst/>
                <a:uLnTx/>
                <a:uFillTx/>
                <a:latin typeface="Calibri" panose="020F0502020204030204"/>
                <a:ea typeface="+mn-ea"/>
                <a:cs typeface="+mn-cs"/>
              </a:rPr>
              <a:t>Handelssortiment </a:t>
            </a: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Rektangel 61">
            <a:extLst>
              <a:ext uri="{FF2B5EF4-FFF2-40B4-BE49-F238E27FC236}">
                <a16:creationId xmlns:a16="http://schemas.microsoft.com/office/drawing/2014/main" id="{B80FCE01-AC49-B81D-C0BA-6CD5335DF892}"/>
              </a:ext>
            </a:extLst>
          </p:cNvPr>
          <p:cNvSpPr/>
          <p:nvPr/>
        </p:nvSpPr>
        <p:spPr>
          <a:xfrm>
            <a:off x="4394693" y="4798669"/>
            <a:ext cx="2236512" cy="46166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Köpare: Alingsås Energi och Nät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(10855-00000)</a:t>
            </a: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Rektangel 2">
            <a:extLst>
              <a:ext uri="{FF2B5EF4-FFF2-40B4-BE49-F238E27FC236}">
                <a16:creationId xmlns:a16="http://schemas.microsoft.com/office/drawing/2014/main" id="{9F139883-71EB-5B09-E349-3E46148865B2}"/>
              </a:ext>
            </a:extLst>
          </p:cNvPr>
          <p:cNvSpPr/>
          <p:nvPr/>
        </p:nvSpPr>
        <p:spPr>
          <a:xfrm>
            <a:off x="2820069" y="4779103"/>
            <a:ext cx="2031325" cy="6463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Säljare: Sweden Timber Hjortkvarn	</a:t>
            </a:r>
            <a:endParaRPr lang="sv-SE" sz="12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(01600-00000)</a:t>
            </a:r>
            <a:endPar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ruta 3">
            <a:extLst>
              <a:ext uri="{FF2B5EF4-FFF2-40B4-BE49-F238E27FC236}">
                <a16:creationId xmlns:a16="http://schemas.microsoft.com/office/drawing/2014/main" id="{7811CDED-C0E9-C4C1-0608-7C04F8A4D191}"/>
              </a:ext>
            </a:extLst>
          </p:cNvPr>
          <p:cNvSpPr txBox="1"/>
          <p:nvPr/>
        </p:nvSpPr>
        <p:spPr>
          <a:xfrm>
            <a:off x="5484724" y="3357367"/>
            <a:ext cx="23970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Avtalsobjekt XXX </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Plats : 79137HA</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Avlägg: Bark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ruta 12">
            <a:extLst>
              <a:ext uri="{FF2B5EF4-FFF2-40B4-BE49-F238E27FC236}">
                <a16:creationId xmlns:a16="http://schemas.microsoft.com/office/drawing/2014/main" id="{2C90DC59-71BC-6183-16F4-37EE27621699}"/>
              </a:ext>
            </a:extLst>
          </p:cNvPr>
          <p:cNvSpPr txBox="1"/>
          <p:nvPr/>
        </p:nvSpPr>
        <p:spPr>
          <a:xfrm>
            <a:off x="2653943" y="3100198"/>
            <a:ext cx="2397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Förstaledskontraktet avser startplats från industri</a:t>
            </a:r>
          </a:p>
        </p:txBody>
      </p:sp>
      <p:sp>
        <p:nvSpPr>
          <p:cNvPr id="14" name="textruta 13">
            <a:extLst>
              <a:ext uri="{FF2B5EF4-FFF2-40B4-BE49-F238E27FC236}">
                <a16:creationId xmlns:a16="http://schemas.microsoft.com/office/drawing/2014/main" id="{D61B3FF0-3D3F-0BCD-E3DD-2D9B5A976195}"/>
              </a:ext>
            </a:extLst>
          </p:cNvPr>
          <p:cNvSpPr txBox="1"/>
          <p:nvPr/>
        </p:nvSpPr>
        <p:spPr>
          <a:xfrm>
            <a:off x="2649348" y="3568717"/>
            <a:ext cx="23970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Redovisningshänvisning: Alingsås första köpare och mottagare till mottagningsplats 89643. Sortiment XXX</a:t>
            </a:r>
          </a:p>
        </p:txBody>
      </p:sp>
      <p:sp>
        <p:nvSpPr>
          <p:cNvPr id="16" name="Rektangel 15">
            <a:extLst>
              <a:ext uri="{FF2B5EF4-FFF2-40B4-BE49-F238E27FC236}">
                <a16:creationId xmlns:a16="http://schemas.microsoft.com/office/drawing/2014/main" id="{F62DF818-1840-570F-A466-3C6E893B3077}"/>
              </a:ext>
            </a:extLst>
          </p:cNvPr>
          <p:cNvSpPr/>
          <p:nvPr/>
        </p:nvSpPr>
        <p:spPr>
          <a:xfrm>
            <a:off x="5776777" y="4306088"/>
            <a:ext cx="689714"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AO</a:t>
            </a:r>
          </a:p>
        </p:txBody>
      </p:sp>
    </p:spTree>
    <p:extLst>
      <p:ext uri="{BB962C8B-B14F-4D97-AF65-F5344CB8AC3E}">
        <p14:creationId xmlns:p14="http://schemas.microsoft.com/office/powerpoint/2010/main" val="3695996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AB4CF-8AFD-EE47-0F51-49902F2F1C51}"/>
            </a:ext>
          </a:extLst>
        </p:cNvPr>
        <p:cNvGrpSpPr/>
        <p:nvPr/>
      </p:nvGrpSpPr>
      <p:grpSpPr>
        <a:xfrm>
          <a:off x="0" y="0"/>
          <a:ext cx="0" cy="0"/>
          <a:chOff x="0" y="0"/>
          <a:chExt cx="0" cy="0"/>
        </a:xfrm>
      </p:grpSpPr>
      <p:sp>
        <p:nvSpPr>
          <p:cNvPr id="17" name="Rektangel 16">
            <a:extLst>
              <a:ext uri="{FF2B5EF4-FFF2-40B4-BE49-F238E27FC236}">
                <a16:creationId xmlns:a16="http://schemas.microsoft.com/office/drawing/2014/main" id="{BE014221-19CA-F029-59DC-7536D234D644}"/>
              </a:ext>
            </a:extLst>
          </p:cNvPr>
          <p:cNvSpPr/>
          <p:nvPr/>
        </p:nvSpPr>
        <p:spPr>
          <a:xfrm>
            <a:off x="2653275" y="4321821"/>
            <a:ext cx="624307"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FLK</a:t>
            </a:r>
          </a:p>
        </p:txBody>
      </p:sp>
      <p:cxnSp>
        <p:nvCxnSpPr>
          <p:cNvPr id="21" name="Rak koppling 20">
            <a:extLst>
              <a:ext uri="{FF2B5EF4-FFF2-40B4-BE49-F238E27FC236}">
                <a16:creationId xmlns:a16="http://schemas.microsoft.com/office/drawing/2014/main" id="{FAE2A65C-082E-595D-6C16-7E3723A4D2D4}"/>
              </a:ext>
            </a:extLst>
          </p:cNvPr>
          <p:cNvCxnSpPr>
            <a:cxnSpLocks/>
            <a:stCxn id="9" idx="3"/>
            <a:endCxn id="17" idx="1"/>
          </p:cNvCxnSpPr>
          <p:nvPr/>
        </p:nvCxnSpPr>
        <p:spPr>
          <a:xfrm flipV="1">
            <a:off x="2026431" y="4545870"/>
            <a:ext cx="626844" cy="1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3F3C722E-800A-E596-9A6C-8F6D2BB5E43A}"/>
              </a:ext>
            </a:extLst>
          </p:cNvPr>
          <p:cNvCxnSpPr>
            <a:cxnSpLocks/>
            <a:stCxn id="17" idx="3"/>
            <a:endCxn id="17" idx="3"/>
          </p:cNvCxnSpPr>
          <p:nvPr/>
        </p:nvCxnSpPr>
        <p:spPr>
          <a:xfrm>
            <a:off x="3277582" y="454587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72344C5A-04DF-B2E9-0CBD-607CDEA494D0}"/>
              </a:ext>
            </a:extLst>
          </p:cNvPr>
          <p:cNvCxnSpPr>
            <a:cxnSpLocks/>
            <a:stCxn id="16" idx="3"/>
            <a:endCxn id="2" idx="1"/>
          </p:cNvCxnSpPr>
          <p:nvPr/>
        </p:nvCxnSpPr>
        <p:spPr>
          <a:xfrm flipV="1">
            <a:off x="3968047" y="4523876"/>
            <a:ext cx="1630727" cy="21994"/>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ruta 43">
            <a:extLst>
              <a:ext uri="{FF2B5EF4-FFF2-40B4-BE49-F238E27FC236}">
                <a16:creationId xmlns:a16="http://schemas.microsoft.com/office/drawing/2014/main" id="{9AEAB6A6-E0D3-B7F2-6C82-9932ACC34076}"/>
              </a:ext>
            </a:extLst>
          </p:cNvPr>
          <p:cNvSpPr txBox="1"/>
          <p:nvPr/>
        </p:nvSpPr>
        <p:spPr>
          <a:xfrm>
            <a:off x="10552796" y="4108792"/>
            <a:ext cx="15303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Mätplats: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89643MA - Alingsås</a:t>
            </a:r>
            <a:br>
              <a:rPr lang="sv-SE" sz="1200" b="0" i="0" u="none" strike="noStrike" kern="1200" cap="none" spc="0" normalizeH="0" baseline="0" noProof="0">
                <a:ln>
                  <a:noFill/>
                </a:ln>
                <a:effectLst/>
                <a:uLnTx/>
                <a:uFillTx/>
                <a:latin typeface="Calibri" panose="020F0502020204030204"/>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Mottagningsplats:</a:t>
            </a:r>
            <a:endParaRPr lang="sv-SE" sz="12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89643 - Alingsås</a:t>
            </a:r>
            <a:br>
              <a:rPr lang="sv-SE" sz="1200" b="0" i="0" u="none" strike="noStrike" kern="1200" cap="none" spc="0" normalizeH="0" baseline="0" noProof="0">
                <a:ln>
                  <a:noFill/>
                </a:ln>
                <a:effectLst/>
                <a:uLnTx/>
                <a:uFillTx/>
                <a:latin typeface="Calibri" panose="020F0502020204030204"/>
              </a:rPr>
            </a:br>
            <a:r>
              <a:rPr lang="sv-SE" b="1" i="0">
                <a:solidFill>
                  <a:srgbClr val="201F1E"/>
                </a:solidFill>
                <a:effectLst/>
                <a:latin typeface="Segoe UI"/>
                <a:cs typeface="Segoe UI"/>
              </a:rPr>
              <a:t> </a:t>
            </a:r>
            <a:endParaRPr lang="sv-SE">
              <a:latin typeface="Segoe UI"/>
              <a:cs typeface="Segoe UI"/>
            </a:endParaRPr>
          </a:p>
        </p:txBody>
      </p:sp>
      <p:pic>
        <p:nvPicPr>
          <p:cNvPr id="9" name="Bildobjekt 8" descr="En bild som visar Grafik, clipart, grön, design&#10;&#10;AI-genererat innehåll kan vara felaktigt.">
            <a:extLst>
              <a:ext uri="{FF2B5EF4-FFF2-40B4-BE49-F238E27FC236}">
                <a16:creationId xmlns:a16="http://schemas.microsoft.com/office/drawing/2014/main" id="{DB7A1B6A-F06B-1880-CE2E-CE130252B101}"/>
              </a:ext>
            </a:extLst>
          </p:cNvPr>
          <p:cNvPicPr>
            <a:picLocks noChangeAspect="1"/>
          </p:cNvPicPr>
          <p:nvPr/>
        </p:nvPicPr>
        <p:blipFill>
          <a:blip r:embed="rId3"/>
          <a:stretch>
            <a:fillRect/>
          </a:stretch>
        </p:blipFill>
        <p:spPr>
          <a:xfrm>
            <a:off x="928877" y="3975337"/>
            <a:ext cx="1097554" cy="1143286"/>
          </a:xfrm>
          <a:prstGeom prst="rect">
            <a:avLst/>
          </a:prstGeom>
        </p:spPr>
      </p:pic>
      <p:sp>
        <p:nvSpPr>
          <p:cNvPr id="74" name="Rubrik 1">
            <a:extLst>
              <a:ext uri="{FF2B5EF4-FFF2-40B4-BE49-F238E27FC236}">
                <a16:creationId xmlns:a16="http://schemas.microsoft.com/office/drawing/2014/main" id="{A333464C-1BDF-75DF-071D-33B528D29871}"/>
              </a:ext>
            </a:extLst>
          </p:cNvPr>
          <p:cNvSpPr>
            <a:spLocks noGrp="1"/>
          </p:cNvSpPr>
          <p:nvPr>
            <p:ph type="title"/>
          </p:nvPr>
        </p:nvSpPr>
        <p:spPr>
          <a:xfrm>
            <a:off x="451266" y="537318"/>
            <a:ext cx="11519554" cy="1133475"/>
          </a:xfrm>
        </p:spPr>
        <p:txBody>
          <a:bodyPr anchor="t">
            <a:normAutofit/>
          </a:bodyPr>
          <a:lstStyle/>
          <a:p>
            <a:r>
              <a:rPr lang="sv-SE" sz="3100" spc="-40">
                <a:latin typeface="Open Sans Light"/>
              </a:rPr>
              <a:t>Scenario 3. Köp från annat bolag som industrin hanterar med </a:t>
            </a:r>
            <a:r>
              <a:rPr lang="sv-SE" sz="3100" spc="-40" err="1">
                <a:latin typeface="Open Sans Light"/>
              </a:rPr>
              <a:t>hämtplats</a:t>
            </a:r>
            <a:r>
              <a:rPr lang="sv-SE" sz="3100" spc="-40">
                <a:latin typeface="Open Sans Light"/>
              </a:rPr>
              <a:t> från annan industri  – Vi ansvar för köparekontraktet</a:t>
            </a:r>
            <a:endParaRPr lang="sv-SE" sz="3100" spc="-40">
              <a:latin typeface="Open Sans Light"/>
              <a:ea typeface="Open Sans Light"/>
              <a:cs typeface="Open Sans Light"/>
            </a:endParaRPr>
          </a:p>
        </p:txBody>
      </p:sp>
      <p:pic>
        <p:nvPicPr>
          <p:cNvPr id="52" name="Bildobjekt 51" descr="En bild som visar logotyp, symbol, Grafik, Teckensnitt&#10;&#10;AI-genererat innehåll kan vara felaktigt.">
            <a:extLst>
              <a:ext uri="{FF2B5EF4-FFF2-40B4-BE49-F238E27FC236}">
                <a16:creationId xmlns:a16="http://schemas.microsoft.com/office/drawing/2014/main" id="{58529057-D30E-78E2-3DF8-C1CA05824E9A}"/>
              </a:ext>
            </a:extLst>
          </p:cNvPr>
          <p:cNvPicPr>
            <a:picLocks noChangeAspect="1"/>
          </p:cNvPicPr>
          <p:nvPr/>
        </p:nvPicPr>
        <p:blipFill>
          <a:blip r:embed="rId4"/>
          <a:stretch>
            <a:fillRect/>
          </a:stretch>
        </p:blipFill>
        <p:spPr>
          <a:xfrm>
            <a:off x="9443364" y="3866866"/>
            <a:ext cx="1100407" cy="1147840"/>
          </a:xfrm>
          <a:prstGeom prst="rect">
            <a:avLst/>
          </a:prstGeom>
        </p:spPr>
      </p:pic>
      <p:sp>
        <p:nvSpPr>
          <p:cNvPr id="57" name="textruta 56">
            <a:extLst>
              <a:ext uri="{FF2B5EF4-FFF2-40B4-BE49-F238E27FC236}">
                <a16:creationId xmlns:a16="http://schemas.microsoft.com/office/drawing/2014/main" id="{22FDADEC-20DB-6664-2A03-412CEF26CEAA}"/>
              </a:ext>
            </a:extLst>
          </p:cNvPr>
          <p:cNvSpPr txBox="1"/>
          <p:nvPr/>
        </p:nvSpPr>
        <p:spPr>
          <a:xfrm>
            <a:off x="199388" y="5098384"/>
            <a:ext cx="3942475"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sng" strike="noStrike" kern="1200" cap="none" spc="0" normalizeH="0" baseline="0" noProof="0">
                <a:ln>
                  <a:noFill/>
                </a:ln>
                <a:solidFill>
                  <a:srgbClr val="000000"/>
                </a:solidFill>
                <a:effectLst/>
                <a:uLnTx/>
                <a:uFillTx/>
                <a:latin typeface="Calibri" panose="020F0502020204030204"/>
                <a:ea typeface="+mn-ea"/>
                <a:cs typeface="+mn-cs"/>
              </a:rPr>
              <a:t>Handelssortiment </a:t>
            </a: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Rektangel 61">
            <a:extLst>
              <a:ext uri="{FF2B5EF4-FFF2-40B4-BE49-F238E27FC236}">
                <a16:creationId xmlns:a16="http://schemas.microsoft.com/office/drawing/2014/main" id="{CBC0A5A9-9A5C-D6B0-D7B9-7D43CF5F41DD}"/>
              </a:ext>
            </a:extLst>
          </p:cNvPr>
          <p:cNvSpPr/>
          <p:nvPr/>
        </p:nvSpPr>
        <p:spPr>
          <a:xfrm>
            <a:off x="3498385" y="4887790"/>
            <a:ext cx="1441371" cy="46166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Köpare: </a:t>
            </a:r>
            <a:r>
              <a:rPr lang="sv-SE" sz="1200" err="1">
                <a:effectLst/>
                <a:latin typeface="Calibri" panose="020F0502020204030204" pitchFamily="34" charset="0"/>
                <a:ea typeface="Calibri" panose="020F0502020204030204" pitchFamily="34" charset="0"/>
              </a:rPr>
              <a:t>SkogSAM</a:t>
            </a:r>
            <a:r>
              <a:rPr lang="sv-SE" sz="1200">
                <a:effectLst/>
                <a:latin typeface="Calibri" panose="020F0502020204030204" pitchFamily="34" charset="0"/>
                <a:ea typeface="Calibri" panose="020F0502020204030204" pitchFamily="34" charset="0"/>
              </a:rPr>
              <a:t> (39824-00000)</a:t>
            </a: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Rektangel 2">
            <a:extLst>
              <a:ext uri="{FF2B5EF4-FFF2-40B4-BE49-F238E27FC236}">
                <a16:creationId xmlns:a16="http://schemas.microsoft.com/office/drawing/2014/main" id="{DB8AC28B-BFE3-8768-8FA9-2C85F3342638}"/>
              </a:ext>
            </a:extLst>
          </p:cNvPr>
          <p:cNvSpPr/>
          <p:nvPr/>
        </p:nvSpPr>
        <p:spPr>
          <a:xfrm>
            <a:off x="1918654" y="4798669"/>
            <a:ext cx="2031325" cy="6463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Säljare: Sweden Timber Hjortkvarn	</a:t>
            </a:r>
            <a:endParaRPr lang="sv-SE" sz="12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(01600-00000)</a:t>
            </a:r>
            <a:endPar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ruta 3">
            <a:extLst>
              <a:ext uri="{FF2B5EF4-FFF2-40B4-BE49-F238E27FC236}">
                <a16:creationId xmlns:a16="http://schemas.microsoft.com/office/drawing/2014/main" id="{90BFAD3A-7C3A-537A-10AF-8F65D7D0DE45}"/>
              </a:ext>
            </a:extLst>
          </p:cNvPr>
          <p:cNvSpPr txBox="1"/>
          <p:nvPr/>
        </p:nvSpPr>
        <p:spPr>
          <a:xfrm>
            <a:off x="2170625" y="2850318"/>
            <a:ext cx="23970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Avtalsobjekt XXX </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Plats : 79137HA</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Avlägg: </a:t>
            </a:r>
            <a:r>
              <a:rPr lang="sv-SE" sz="1200">
                <a:solidFill>
                  <a:srgbClr val="000000"/>
                </a:solidFill>
                <a:latin typeface="Calibri" panose="020F0502020204030204"/>
              </a:rPr>
              <a:t>Flis 1</a:t>
            </a:r>
            <a:endPar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ruta 12">
            <a:extLst>
              <a:ext uri="{FF2B5EF4-FFF2-40B4-BE49-F238E27FC236}">
                <a16:creationId xmlns:a16="http://schemas.microsoft.com/office/drawing/2014/main" id="{89357039-04A0-DDCC-7925-C818BC1614CF}"/>
              </a:ext>
            </a:extLst>
          </p:cNvPr>
          <p:cNvSpPr txBox="1"/>
          <p:nvPr/>
        </p:nvSpPr>
        <p:spPr>
          <a:xfrm>
            <a:off x="2170625" y="2355098"/>
            <a:ext cx="2397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Förstaledskontraktet avser startplats från industri</a:t>
            </a:r>
          </a:p>
        </p:txBody>
      </p:sp>
      <p:sp>
        <p:nvSpPr>
          <p:cNvPr id="14" name="textruta 13">
            <a:extLst>
              <a:ext uri="{FF2B5EF4-FFF2-40B4-BE49-F238E27FC236}">
                <a16:creationId xmlns:a16="http://schemas.microsoft.com/office/drawing/2014/main" id="{DEE057EB-A851-01CD-40DC-3793E329B0BB}"/>
              </a:ext>
            </a:extLst>
          </p:cNvPr>
          <p:cNvSpPr txBox="1"/>
          <p:nvPr/>
        </p:nvSpPr>
        <p:spPr>
          <a:xfrm>
            <a:off x="2180808" y="3548226"/>
            <a:ext cx="23970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Redovisningshänvisning: </a:t>
            </a:r>
            <a:r>
              <a:rPr kumimoji="0" lang="sv-SE" sz="1200" b="0" i="0" u="none" strike="noStrike" kern="1200" cap="none" spc="0" normalizeH="0" baseline="0" noProof="0" err="1">
                <a:ln>
                  <a:noFill/>
                </a:ln>
                <a:solidFill>
                  <a:srgbClr val="000000"/>
                </a:solidFill>
                <a:effectLst/>
                <a:uLnTx/>
                <a:uFillTx/>
                <a:latin typeface="Calibri" panose="020F0502020204030204"/>
                <a:ea typeface="+mn-ea"/>
                <a:cs typeface="+mn-cs"/>
              </a:rPr>
              <a:t>SkogSAM</a:t>
            </a: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 första köpare och mottagare till mottagningsplats 89643 </a:t>
            </a:r>
            <a:r>
              <a:rPr kumimoji="0" lang="sv-SE" sz="1200" b="0" i="0" u="none" strike="noStrike" kern="1200" cap="none" spc="0" normalizeH="0" baseline="0" noProof="0" err="1">
                <a:ln>
                  <a:noFill/>
                </a:ln>
                <a:solidFill>
                  <a:srgbClr val="000000"/>
                </a:solidFill>
                <a:effectLst/>
                <a:uLnTx/>
                <a:uFillTx/>
                <a:latin typeface="Calibri" panose="020F0502020204030204"/>
                <a:ea typeface="+mn-ea"/>
                <a:cs typeface="+mn-cs"/>
              </a:rPr>
              <a:t>Alingås</a:t>
            </a: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 Sortiment XXX</a:t>
            </a:r>
          </a:p>
        </p:txBody>
      </p:sp>
      <p:sp>
        <p:nvSpPr>
          <p:cNvPr id="16" name="Rektangel 15">
            <a:extLst>
              <a:ext uri="{FF2B5EF4-FFF2-40B4-BE49-F238E27FC236}">
                <a16:creationId xmlns:a16="http://schemas.microsoft.com/office/drawing/2014/main" id="{C0CA2F13-9726-5A83-42A9-515B89712D7C}"/>
              </a:ext>
            </a:extLst>
          </p:cNvPr>
          <p:cNvSpPr/>
          <p:nvPr/>
        </p:nvSpPr>
        <p:spPr>
          <a:xfrm>
            <a:off x="3278333" y="4321821"/>
            <a:ext cx="689714"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AO</a:t>
            </a:r>
          </a:p>
        </p:txBody>
      </p:sp>
      <p:sp>
        <p:nvSpPr>
          <p:cNvPr id="2" name="Rektangel 1">
            <a:extLst>
              <a:ext uri="{FF2B5EF4-FFF2-40B4-BE49-F238E27FC236}">
                <a16:creationId xmlns:a16="http://schemas.microsoft.com/office/drawing/2014/main" id="{56B8C974-06BA-88CB-0656-6BA184F6E07B}"/>
              </a:ext>
            </a:extLst>
          </p:cNvPr>
          <p:cNvSpPr/>
          <p:nvPr/>
        </p:nvSpPr>
        <p:spPr>
          <a:xfrm>
            <a:off x="5598774" y="4299827"/>
            <a:ext cx="689714"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KK</a:t>
            </a:r>
          </a:p>
        </p:txBody>
      </p:sp>
      <p:sp>
        <p:nvSpPr>
          <p:cNvPr id="10" name="Rektangel 9">
            <a:extLst>
              <a:ext uri="{FF2B5EF4-FFF2-40B4-BE49-F238E27FC236}">
                <a16:creationId xmlns:a16="http://schemas.microsoft.com/office/drawing/2014/main" id="{484CA74D-11F5-55F4-941F-C7496E0E1C91}"/>
              </a:ext>
            </a:extLst>
          </p:cNvPr>
          <p:cNvSpPr/>
          <p:nvPr/>
        </p:nvSpPr>
        <p:spPr>
          <a:xfrm>
            <a:off x="6354935" y="4297801"/>
            <a:ext cx="689714"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KE</a:t>
            </a:r>
          </a:p>
        </p:txBody>
      </p:sp>
      <p:cxnSp>
        <p:nvCxnSpPr>
          <p:cNvPr id="11" name="Rak koppling 10">
            <a:extLst>
              <a:ext uri="{FF2B5EF4-FFF2-40B4-BE49-F238E27FC236}">
                <a16:creationId xmlns:a16="http://schemas.microsoft.com/office/drawing/2014/main" id="{EA729704-FA04-25D8-B76C-11E618F5A1B3}"/>
              </a:ext>
            </a:extLst>
          </p:cNvPr>
          <p:cNvCxnSpPr>
            <a:cxnSpLocks/>
            <a:stCxn id="10" idx="3"/>
          </p:cNvCxnSpPr>
          <p:nvPr/>
        </p:nvCxnSpPr>
        <p:spPr>
          <a:xfrm flipV="1">
            <a:off x="7044649" y="4521849"/>
            <a:ext cx="3090027" cy="1"/>
          </a:xfrm>
          <a:prstGeom prst="line">
            <a:avLst/>
          </a:prstGeom>
        </p:spPr>
        <p:style>
          <a:lnRef idx="1">
            <a:schemeClr val="accent1"/>
          </a:lnRef>
          <a:fillRef idx="0">
            <a:schemeClr val="accent1"/>
          </a:fillRef>
          <a:effectRef idx="0">
            <a:schemeClr val="accent1"/>
          </a:effectRef>
          <a:fontRef idx="minor">
            <a:schemeClr val="tx1"/>
          </a:fontRef>
        </p:style>
      </p:cxnSp>
      <p:sp>
        <p:nvSpPr>
          <p:cNvPr id="5" name="Rektangel 4">
            <a:extLst>
              <a:ext uri="{FF2B5EF4-FFF2-40B4-BE49-F238E27FC236}">
                <a16:creationId xmlns:a16="http://schemas.microsoft.com/office/drawing/2014/main" id="{FC9FB8E6-058B-11BD-8BEF-EE04AC05CDE8}"/>
              </a:ext>
            </a:extLst>
          </p:cNvPr>
          <p:cNvSpPr/>
          <p:nvPr/>
        </p:nvSpPr>
        <p:spPr>
          <a:xfrm>
            <a:off x="6838031" y="4867551"/>
            <a:ext cx="2236512" cy="46166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Köpare: Alingsås Energi och Nät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(10855-00000)</a:t>
            </a: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ktangel 6">
            <a:extLst>
              <a:ext uri="{FF2B5EF4-FFF2-40B4-BE49-F238E27FC236}">
                <a16:creationId xmlns:a16="http://schemas.microsoft.com/office/drawing/2014/main" id="{9EC5C69F-8108-64E7-3419-7CDDD64FCA4F}"/>
              </a:ext>
            </a:extLst>
          </p:cNvPr>
          <p:cNvSpPr/>
          <p:nvPr/>
        </p:nvSpPr>
        <p:spPr>
          <a:xfrm>
            <a:off x="5073530" y="4850576"/>
            <a:ext cx="1630727"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Säljare: </a:t>
            </a:r>
            <a:r>
              <a:rPr lang="sv-SE" sz="1200" err="1">
                <a:effectLst/>
                <a:latin typeface="Calibri" panose="020F0502020204030204" pitchFamily="34" charset="0"/>
                <a:ea typeface="Calibri" panose="020F0502020204030204" pitchFamily="34" charset="0"/>
              </a:rPr>
              <a:t>SkogSAM</a:t>
            </a:r>
            <a:r>
              <a:rPr lang="sv-SE" sz="1200">
                <a:effectLst/>
                <a:latin typeface="Calibri" panose="020F0502020204030204" pitchFamily="34" charset="0"/>
                <a:ea typeface="Calibri" panose="020F0502020204030204" pitchFamily="34" charset="0"/>
              </a:rPr>
              <a:t> (39824-00000)</a:t>
            </a: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289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6033D5-46FB-C127-E488-993BB69EF1A2}"/>
              </a:ext>
            </a:extLst>
          </p:cNvPr>
          <p:cNvSpPr>
            <a:spLocks noGrp="1"/>
          </p:cNvSpPr>
          <p:nvPr>
            <p:ph type="title"/>
          </p:nvPr>
        </p:nvSpPr>
        <p:spPr>
          <a:xfrm>
            <a:off x="620917" y="681037"/>
            <a:ext cx="10515600" cy="895285"/>
          </a:xfrm>
        </p:spPr>
        <p:txBody>
          <a:bodyPr vert="horz" lIns="91440" tIns="45720" rIns="91440" bIns="45720" rtlCol="0" anchor="t">
            <a:normAutofit fontScale="90000"/>
          </a:bodyPr>
          <a:lstStyle/>
          <a:p>
            <a:r>
              <a:rPr lang="sv-SE" sz="2700">
                <a:solidFill>
                  <a:schemeClr val="accent1"/>
                </a:solidFill>
              </a:rPr>
              <a:t>Internleverans</a:t>
            </a:r>
            <a:br>
              <a:rPr lang="sv-SE" sz="2700">
                <a:solidFill>
                  <a:schemeClr val="accent1"/>
                </a:solidFill>
              </a:rPr>
            </a:br>
            <a:endParaRPr lang="sv-SE" sz="2700">
              <a:solidFill>
                <a:schemeClr val="accent1"/>
              </a:solidFill>
            </a:endParaRPr>
          </a:p>
        </p:txBody>
      </p:sp>
      <p:sp>
        <p:nvSpPr>
          <p:cNvPr id="3" name="Platshållare för innehåll 2">
            <a:extLst>
              <a:ext uri="{FF2B5EF4-FFF2-40B4-BE49-F238E27FC236}">
                <a16:creationId xmlns:a16="http://schemas.microsoft.com/office/drawing/2014/main" id="{22E83FB4-3848-C908-0649-86C4BB837B25}"/>
              </a:ext>
            </a:extLst>
          </p:cNvPr>
          <p:cNvSpPr>
            <a:spLocks noGrp="1"/>
          </p:cNvSpPr>
          <p:nvPr>
            <p:ph idx="1"/>
          </p:nvPr>
        </p:nvSpPr>
        <p:spPr/>
        <p:txBody>
          <a:bodyPr vert="horz" lIns="91440" tIns="45720" rIns="91440" bIns="45720" rtlCol="0" anchor="t">
            <a:noAutofit/>
          </a:bodyPr>
          <a:lstStyle/>
          <a:p>
            <a:pPr indent="-175895"/>
            <a:r>
              <a:rPr lang="sv-SE">
                <a:latin typeface="Noto Serif"/>
                <a:ea typeface="Noto Serif"/>
                <a:cs typeface="Noto Serif"/>
              </a:rPr>
              <a:t>Förutsättningar i form av Aktör, platser samt mätningsflöde för respektive sortiment</a:t>
            </a:r>
          </a:p>
          <a:p>
            <a:pPr indent="-175895"/>
            <a:r>
              <a:rPr lang="sv-SE">
                <a:latin typeface="Noto Serif"/>
                <a:ea typeface="Noto Serif"/>
                <a:cs typeface="Noto Serif"/>
              </a:rPr>
              <a:t>Förstaledskontrakt med de berörda aktörerna (går att göra med sig själv som både säljare och köpare)</a:t>
            </a:r>
            <a:endParaRPr lang="sv-SE"/>
          </a:p>
          <a:p>
            <a:pPr indent="-175895"/>
            <a:r>
              <a:rPr lang="sv-SE">
                <a:latin typeface="Noto Serif"/>
                <a:ea typeface="Noto Serif"/>
                <a:cs typeface="Noto Serif"/>
              </a:rPr>
              <a:t>Avtalsobjekt på förstaledkontraktet</a:t>
            </a:r>
          </a:p>
          <a:p>
            <a:pPr indent="-175895"/>
            <a:r>
              <a:rPr lang="sv-SE">
                <a:latin typeface="Noto Serif"/>
                <a:ea typeface="Noto Serif"/>
                <a:cs typeface="Noto Serif"/>
              </a:rPr>
              <a:t>Redovisningshänvisning per sortiment mot mottagningsplatsen</a:t>
            </a:r>
            <a:endParaRPr lang="sv-SE"/>
          </a:p>
          <a:p>
            <a:pPr indent="-175895"/>
            <a:r>
              <a:rPr lang="sv-SE">
                <a:latin typeface="Noto Serif"/>
                <a:ea typeface="Noto Serif"/>
                <a:cs typeface="Noto Serif"/>
              </a:rPr>
              <a:t>Eventuell </a:t>
            </a:r>
            <a:r>
              <a:rPr lang="sv-SE" err="1">
                <a:latin typeface="Noto Serif"/>
                <a:ea typeface="Noto Serif"/>
                <a:cs typeface="Noto Serif"/>
              </a:rPr>
              <a:t>köparekontrakt</a:t>
            </a:r>
            <a:r>
              <a:rPr lang="sv-SE">
                <a:latin typeface="Noto Serif"/>
                <a:ea typeface="Noto Serif"/>
                <a:cs typeface="Noto Serif"/>
              </a:rPr>
              <a:t> och kontraktskedja om det blir mer än 1 led</a:t>
            </a:r>
            <a:endParaRPr lang="sv-SE"/>
          </a:p>
          <a:p>
            <a:pPr indent="-175895"/>
            <a:endParaRPr lang="sv-SE"/>
          </a:p>
          <a:p>
            <a:pPr indent="-175895"/>
            <a:endParaRPr lang="sv-SE"/>
          </a:p>
        </p:txBody>
      </p:sp>
    </p:spTree>
    <p:extLst>
      <p:ext uri="{BB962C8B-B14F-4D97-AF65-F5344CB8AC3E}">
        <p14:creationId xmlns:p14="http://schemas.microsoft.com/office/powerpoint/2010/main" val="3009423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92D7-BD95-BAD4-7E24-373035EC956E}"/>
            </a:ext>
          </a:extLst>
        </p:cNvPr>
        <p:cNvGrpSpPr/>
        <p:nvPr/>
      </p:nvGrpSpPr>
      <p:grpSpPr>
        <a:xfrm>
          <a:off x="0" y="0"/>
          <a:ext cx="0" cy="0"/>
          <a:chOff x="0" y="0"/>
          <a:chExt cx="0" cy="0"/>
        </a:xfrm>
      </p:grpSpPr>
      <p:sp>
        <p:nvSpPr>
          <p:cNvPr id="17" name="Rektangel 16">
            <a:extLst>
              <a:ext uri="{FF2B5EF4-FFF2-40B4-BE49-F238E27FC236}">
                <a16:creationId xmlns:a16="http://schemas.microsoft.com/office/drawing/2014/main" id="{6F8F29C1-76A9-0584-8987-340FE80FBB65}"/>
              </a:ext>
            </a:extLst>
          </p:cNvPr>
          <p:cNvSpPr/>
          <p:nvPr/>
        </p:nvSpPr>
        <p:spPr>
          <a:xfrm>
            <a:off x="3829709" y="4312812"/>
            <a:ext cx="624307"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FLK</a:t>
            </a:r>
          </a:p>
        </p:txBody>
      </p:sp>
      <p:cxnSp>
        <p:nvCxnSpPr>
          <p:cNvPr id="21" name="Rak koppling 20">
            <a:extLst>
              <a:ext uri="{FF2B5EF4-FFF2-40B4-BE49-F238E27FC236}">
                <a16:creationId xmlns:a16="http://schemas.microsoft.com/office/drawing/2014/main" id="{F7C32A48-19F8-6BDC-8490-A8120AF62003}"/>
              </a:ext>
            </a:extLst>
          </p:cNvPr>
          <p:cNvCxnSpPr>
            <a:cxnSpLocks/>
            <a:stCxn id="9" idx="3"/>
            <a:endCxn id="17" idx="1"/>
          </p:cNvCxnSpPr>
          <p:nvPr/>
        </p:nvCxnSpPr>
        <p:spPr>
          <a:xfrm flipV="1">
            <a:off x="2026431" y="4536861"/>
            <a:ext cx="1803278" cy="10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09D60FF2-060F-D7F2-CBF7-C2519A5F0EEB}"/>
              </a:ext>
            </a:extLst>
          </p:cNvPr>
          <p:cNvCxnSpPr>
            <a:cxnSpLocks/>
            <a:stCxn id="17" idx="3"/>
          </p:cNvCxnSpPr>
          <p:nvPr/>
        </p:nvCxnSpPr>
        <p:spPr>
          <a:xfrm flipV="1">
            <a:off x="4454016" y="4535974"/>
            <a:ext cx="1313736" cy="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026BF9A5-3B55-C1CC-45D2-048B370922B9}"/>
              </a:ext>
            </a:extLst>
          </p:cNvPr>
          <p:cNvCxnSpPr>
            <a:cxnSpLocks/>
            <a:stCxn id="16" idx="3"/>
          </p:cNvCxnSpPr>
          <p:nvPr/>
        </p:nvCxnSpPr>
        <p:spPr>
          <a:xfrm>
            <a:off x="6466491" y="4530137"/>
            <a:ext cx="2812159"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ruta 43">
            <a:extLst>
              <a:ext uri="{FF2B5EF4-FFF2-40B4-BE49-F238E27FC236}">
                <a16:creationId xmlns:a16="http://schemas.microsoft.com/office/drawing/2014/main" id="{9FAF5EAD-E7E0-D50A-547D-974B17F021E9}"/>
              </a:ext>
            </a:extLst>
          </p:cNvPr>
          <p:cNvSpPr txBox="1"/>
          <p:nvPr/>
        </p:nvSpPr>
        <p:spPr>
          <a:xfrm>
            <a:off x="10552796" y="4108792"/>
            <a:ext cx="15303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Mätplats: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89643MA - Alingsås</a:t>
            </a:r>
            <a:br>
              <a:rPr lang="sv-SE" sz="1200" b="0" i="0" u="none" strike="noStrike" kern="1200" cap="none" spc="0" normalizeH="0" baseline="0" noProof="0">
                <a:ln>
                  <a:noFill/>
                </a:ln>
                <a:effectLst/>
                <a:uLnTx/>
                <a:uFillTx/>
                <a:latin typeface="Calibri" panose="020F0502020204030204"/>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Mottagningsplats:</a:t>
            </a:r>
            <a:endParaRPr lang="sv-SE" sz="12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89643 - Alingsås</a:t>
            </a:r>
            <a:br>
              <a:rPr lang="sv-SE" sz="1200" b="0" i="0" u="none" strike="noStrike" kern="1200" cap="none" spc="0" normalizeH="0" baseline="0" noProof="0">
                <a:ln>
                  <a:noFill/>
                </a:ln>
                <a:effectLst/>
                <a:uLnTx/>
                <a:uFillTx/>
                <a:latin typeface="Calibri" panose="020F0502020204030204"/>
              </a:rPr>
            </a:br>
            <a:r>
              <a:rPr lang="sv-SE" b="1" i="0">
                <a:solidFill>
                  <a:srgbClr val="201F1E"/>
                </a:solidFill>
                <a:effectLst/>
                <a:latin typeface="Segoe UI"/>
                <a:cs typeface="Segoe UI"/>
              </a:rPr>
              <a:t> </a:t>
            </a:r>
            <a:endParaRPr lang="sv-SE">
              <a:latin typeface="Segoe UI"/>
              <a:cs typeface="Segoe UI"/>
            </a:endParaRPr>
          </a:p>
        </p:txBody>
      </p:sp>
      <p:pic>
        <p:nvPicPr>
          <p:cNvPr id="9" name="Bildobjekt 8" descr="En bild som visar Grafik, clipart, grön, design&#10;&#10;AI-genererat innehåll kan vara felaktigt.">
            <a:extLst>
              <a:ext uri="{FF2B5EF4-FFF2-40B4-BE49-F238E27FC236}">
                <a16:creationId xmlns:a16="http://schemas.microsoft.com/office/drawing/2014/main" id="{DABFF04F-EDDC-8BC1-4BFE-78371C4876FE}"/>
              </a:ext>
            </a:extLst>
          </p:cNvPr>
          <p:cNvPicPr>
            <a:picLocks noChangeAspect="1"/>
          </p:cNvPicPr>
          <p:nvPr/>
        </p:nvPicPr>
        <p:blipFill>
          <a:blip r:embed="rId3"/>
          <a:stretch>
            <a:fillRect/>
          </a:stretch>
        </p:blipFill>
        <p:spPr>
          <a:xfrm>
            <a:off x="928877" y="3975337"/>
            <a:ext cx="1097554" cy="1143286"/>
          </a:xfrm>
          <a:prstGeom prst="rect">
            <a:avLst/>
          </a:prstGeom>
        </p:spPr>
      </p:pic>
      <p:sp>
        <p:nvSpPr>
          <p:cNvPr id="74" name="Rubrik 1">
            <a:extLst>
              <a:ext uri="{FF2B5EF4-FFF2-40B4-BE49-F238E27FC236}">
                <a16:creationId xmlns:a16="http://schemas.microsoft.com/office/drawing/2014/main" id="{2B5C80F4-0975-EEE6-84C0-7FDCFBD24D58}"/>
              </a:ext>
            </a:extLst>
          </p:cNvPr>
          <p:cNvSpPr>
            <a:spLocks noGrp="1"/>
          </p:cNvSpPr>
          <p:nvPr>
            <p:ph type="title"/>
          </p:nvPr>
        </p:nvSpPr>
        <p:spPr>
          <a:xfrm>
            <a:off x="451266" y="537318"/>
            <a:ext cx="11519554" cy="1133475"/>
          </a:xfrm>
        </p:spPr>
        <p:txBody>
          <a:bodyPr anchor="t">
            <a:normAutofit/>
          </a:bodyPr>
          <a:lstStyle/>
          <a:p>
            <a:r>
              <a:rPr lang="sv-SE" sz="3100" spc="-40">
                <a:latin typeface="Open Sans Light"/>
              </a:rPr>
              <a:t>Scenario 4. Interntransport från lager in till industri– 1 leds affär utan transport</a:t>
            </a:r>
            <a:endParaRPr lang="sv-SE" sz="3100" spc="-40">
              <a:latin typeface="Open Sans Light"/>
              <a:ea typeface="Open Sans Light"/>
              <a:cs typeface="Open Sans Light"/>
            </a:endParaRPr>
          </a:p>
        </p:txBody>
      </p:sp>
      <p:pic>
        <p:nvPicPr>
          <p:cNvPr id="52" name="Bildobjekt 51" descr="En bild som visar logotyp, symbol, Grafik, Teckensnitt&#10;&#10;AI-genererat innehåll kan vara felaktigt.">
            <a:extLst>
              <a:ext uri="{FF2B5EF4-FFF2-40B4-BE49-F238E27FC236}">
                <a16:creationId xmlns:a16="http://schemas.microsoft.com/office/drawing/2014/main" id="{84B10A17-7930-FB3E-8A66-FFD2B3A2AB38}"/>
              </a:ext>
            </a:extLst>
          </p:cNvPr>
          <p:cNvPicPr>
            <a:picLocks noChangeAspect="1"/>
          </p:cNvPicPr>
          <p:nvPr/>
        </p:nvPicPr>
        <p:blipFill>
          <a:blip r:embed="rId4"/>
          <a:stretch>
            <a:fillRect/>
          </a:stretch>
        </p:blipFill>
        <p:spPr>
          <a:xfrm>
            <a:off x="9443364" y="3866866"/>
            <a:ext cx="1100407" cy="1147840"/>
          </a:xfrm>
          <a:prstGeom prst="rect">
            <a:avLst/>
          </a:prstGeom>
        </p:spPr>
      </p:pic>
      <p:sp>
        <p:nvSpPr>
          <p:cNvPr id="57" name="textruta 56">
            <a:extLst>
              <a:ext uri="{FF2B5EF4-FFF2-40B4-BE49-F238E27FC236}">
                <a16:creationId xmlns:a16="http://schemas.microsoft.com/office/drawing/2014/main" id="{D05F4DE8-5B55-1D28-0C27-6209371F90DB}"/>
              </a:ext>
            </a:extLst>
          </p:cNvPr>
          <p:cNvSpPr txBox="1"/>
          <p:nvPr/>
        </p:nvSpPr>
        <p:spPr>
          <a:xfrm>
            <a:off x="199388" y="5098384"/>
            <a:ext cx="3942475"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sng" strike="noStrike" kern="1200" cap="none" spc="0" normalizeH="0" baseline="0" noProof="0">
                <a:ln>
                  <a:noFill/>
                </a:ln>
                <a:solidFill>
                  <a:srgbClr val="000000"/>
                </a:solidFill>
                <a:effectLst/>
                <a:uLnTx/>
                <a:uFillTx/>
                <a:latin typeface="Calibri" panose="020F0502020204030204"/>
                <a:ea typeface="+mn-ea"/>
                <a:cs typeface="+mn-cs"/>
              </a:rPr>
              <a:t>Handelssortiment </a:t>
            </a: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Rektangel 61">
            <a:extLst>
              <a:ext uri="{FF2B5EF4-FFF2-40B4-BE49-F238E27FC236}">
                <a16:creationId xmlns:a16="http://schemas.microsoft.com/office/drawing/2014/main" id="{ABAA2377-3E02-6030-45F3-E81BD5DABAA7}"/>
              </a:ext>
            </a:extLst>
          </p:cNvPr>
          <p:cNvSpPr/>
          <p:nvPr/>
        </p:nvSpPr>
        <p:spPr>
          <a:xfrm>
            <a:off x="5235563" y="4838304"/>
            <a:ext cx="2031325" cy="646331"/>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Köpare: Alingsås Energi och Nät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(10855-00000)</a:t>
            </a: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Rektangel 2">
            <a:extLst>
              <a:ext uri="{FF2B5EF4-FFF2-40B4-BE49-F238E27FC236}">
                <a16:creationId xmlns:a16="http://schemas.microsoft.com/office/drawing/2014/main" id="{C30A4939-3D00-F1F1-D335-31A8099270AB}"/>
              </a:ext>
            </a:extLst>
          </p:cNvPr>
          <p:cNvSpPr/>
          <p:nvPr/>
        </p:nvSpPr>
        <p:spPr>
          <a:xfrm>
            <a:off x="2820069" y="4779103"/>
            <a:ext cx="2031325" cy="6463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Köpare: Alingsås Energi och Nät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(10855-00000)</a:t>
            </a: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ruta 3">
            <a:extLst>
              <a:ext uri="{FF2B5EF4-FFF2-40B4-BE49-F238E27FC236}">
                <a16:creationId xmlns:a16="http://schemas.microsoft.com/office/drawing/2014/main" id="{42E33471-0D49-9B2E-4C61-43D4BD8FF2AD}"/>
              </a:ext>
            </a:extLst>
          </p:cNvPr>
          <p:cNvSpPr txBox="1"/>
          <p:nvPr/>
        </p:nvSpPr>
        <p:spPr>
          <a:xfrm>
            <a:off x="5484724" y="3357367"/>
            <a:ext cx="23970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Avtalsobjekt XXX </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Plats : 89643</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Avlägg: Extern lager 1	</a:t>
            </a:r>
          </a:p>
        </p:txBody>
      </p:sp>
      <p:sp>
        <p:nvSpPr>
          <p:cNvPr id="13" name="textruta 12">
            <a:extLst>
              <a:ext uri="{FF2B5EF4-FFF2-40B4-BE49-F238E27FC236}">
                <a16:creationId xmlns:a16="http://schemas.microsoft.com/office/drawing/2014/main" id="{D73390E9-99C4-D585-04DE-AB41D58AADD0}"/>
              </a:ext>
            </a:extLst>
          </p:cNvPr>
          <p:cNvSpPr txBox="1"/>
          <p:nvPr/>
        </p:nvSpPr>
        <p:spPr>
          <a:xfrm>
            <a:off x="2653943" y="3100198"/>
            <a:ext cx="2397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Förstaledskontraktet avser startplats från industri</a:t>
            </a:r>
          </a:p>
        </p:txBody>
      </p:sp>
      <p:sp>
        <p:nvSpPr>
          <p:cNvPr id="14" name="textruta 13">
            <a:extLst>
              <a:ext uri="{FF2B5EF4-FFF2-40B4-BE49-F238E27FC236}">
                <a16:creationId xmlns:a16="http://schemas.microsoft.com/office/drawing/2014/main" id="{A7D11665-99CC-06F9-E8C5-023EC7559BCB}"/>
              </a:ext>
            </a:extLst>
          </p:cNvPr>
          <p:cNvSpPr txBox="1"/>
          <p:nvPr/>
        </p:nvSpPr>
        <p:spPr>
          <a:xfrm>
            <a:off x="2649348" y="3568717"/>
            <a:ext cx="23970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Redovisningshänvisning: Alingsås första köpare och mottagare till mottagningsplats 89643. Sortiment XXX</a:t>
            </a:r>
          </a:p>
        </p:txBody>
      </p:sp>
      <p:sp>
        <p:nvSpPr>
          <p:cNvPr id="16" name="Rektangel 15">
            <a:extLst>
              <a:ext uri="{FF2B5EF4-FFF2-40B4-BE49-F238E27FC236}">
                <a16:creationId xmlns:a16="http://schemas.microsoft.com/office/drawing/2014/main" id="{7E4E7F9B-13D5-C4BA-FB2D-0F677A70D0AE}"/>
              </a:ext>
            </a:extLst>
          </p:cNvPr>
          <p:cNvSpPr/>
          <p:nvPr/>
        </p:nvSpPr>
        <p:spPr>
          <a:xfrm>
            <a:off x="5776777" y="4306088"/>
            <a:ext cx="689714"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AO</a:t>
            </a:r>
          </a:p>
        </p:txBody>
      </p:sp>
    </p:spTree>
    <p:extLst>
      <p:ext uri="{BB962C8B-B14F-4D97-AF65-F5344CB8AC3E}">
        <p14:creationId xmlns:p14="http://schemas.microsoft.com/office/powerpoint/2010/main" val="2030014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827DC-C8B2-0836-5797-FDC947DDEF01}"/>
            </a:ext>
          </a:extLst>
        </p:cNvPr>
        <p:cNvGrpSpPr/>
        <p:nvPr/>
      </p:nvGrpSpPr>
      <p:grpSpPr>
        <a:xfrm>
          <a:off x="0" y="0"/>
          <a:ext cx="0" cy="0"/>
          <a:chOff x="0" y="0"/>
          <a:chExt cx="0" cy="0"/>
        </a:xfrm>
      </p:grpSpPr>
      <p:sp>
        <p:nvSpPr>
          <p:cNvPr id="17" name="Rektangel 16">
            <a:extLst>
              <a:ext uri="{FF2B5EF4-FFF2-40B4-BE49-F238E27FC236}">
                <a16:creationId xmlns:a16="http://schemas.microsoft.com/office/drawing/2014/main" id="{E605B3C0-2AFF-AA43-2AF5-637F462721F5}"/>
              </a:ext>
            </a:extLst>
          </p:cNvPr>
          <p:cNvSpPr/>
          <p:nvPr/>
        </p:nvSpPr>
        <p:spPr>
          <a:xfrm>
            <a:off x="3829709" y="4312812"/>
            <a:ext cx="624307"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FLK</a:t>
            </a:r>
          </a:p>
        </p:txBody>
      </p:sp>
      <p:cxnSp>
        <p:nvCxnSpPr>
          <p:cNvPr id="21" name="Rak koppling 20">
            <a:extLst>
              <a:ext uri="{FF2B5EF4-FFF2-40B4-BE49-F238E27FC236}">
                <a16:creationId xmlns:a16="http://schemas.microsoft.com/office/drawing/2014/main" id="{48F7B680-F2E7-966D-4B93-C256607DC904}"/>
              </a:ext>
            </a:extLst>
          </p:cNvPr>
          <p:cNvCxnSpPr>
            <a:cxnSpLocks/>
            <a:stCxn id="9" idx="3"/>
            <a:endCxn id="17" idx="1"/>
          </p:cNvCxnSpPr>
          <p:nvPr/>
        </p:nvCxnSpPr>
        <p:spPr>
          <a:xfrm flipV="1">
            <a:off x="2026431" y="4536861"/>
            <a:ext cx="1803278" cy="10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24042710-F7B9-B976-165B-50F76586E774}"/>
              </a:ext>
            </a:extLst>
          </p:cNvPr>
          <p:cNvCxnSpPr>
            <a:cxnSpLocks/>
            <a:stCxn id="17" idx="3"/>
          </p:cNvCxnSpPr>
          <p:nvPr/>
        </p:nvCxnSpPr>
        <p:spPr>
          <a:xfrm flipV="1">
            <a:off x="4454016" y="4535974"/>
            <a:ext cx="1313736" cy="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E90D19BB-BC6E-342B-D5C7-0F9BF39ABD10}"/>
              </a:ext>
            </a:extLst>
          </p:cNvPr>
          <p:cNvCxnSpPr>
            <a:cxnSpLocks/>
            <a:stCxn id="16" idx="3"/>
          </p:cNvCxnSpPr>
          <p:nvPr/>
        </p:nvCxnSpPr>
        <p:spPr>
          <a:xfrm>
            <a:off x="6466491" y="4530137"/>
            <a:ext cx="2812159"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ruta 43">
            <a:extLst>
              <a:ext uri="{FF2B5EF4-FFF2-40B4-BE49-F238E27FC236}">
                <a16:creationId xmlns:a16="http://schemas.microsoft.com/office/drawing/2014/main" id="{81061BD5-41C5-AB10-A2F7-F6C539AAE2BB}"/>
              </a:ext>
            </a:extLst>
          </p:cNvPr>
          <p:cNvSpPr txBox="1"/>
          <p:nvPr/>
        </p:nvSpPr>
        <p:spPr>
          <a:xfrm>
            <a:off x="10552796" y="4108792"/>
            <a:ext cx="15303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Mätplats: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79137MA - </a:t>
            </a:r>
            <a:r>
              <a:rPr lang="sv-SE" sz="1200" err="1">
                <a:solidFill>
                  <a:srgbClr val="000000"/>
                </a:solidFill>
                <a:latin typeface="Calibri" panose="020F0502020204030204"/>
              </a:rPr>
              <a:t>Allingsås</a:t>
            </a:r>
            <a:br>
              <a:rPr lang="sv-SE" sz="1200" b="0" i="0" u="none" strike="noStrike" kern="1200" cap="none" spc="0" normalizeH="0" baseline="0" noProof="0">
                <a:ln>
                  <a:noFill/>
                </a:ln>
                <a:effectLst/>
                <a:uLnTx/>
                <a:uFillTx/>
                <a:latin typeface="Calibri" panose="020F0502020204030204"/>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Mottagningsplats:</a:t>
            </a:r>
            <a:endParaRPr lang="sv-SE" sz="12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79104 - </a:t>
            </a:r>
            <a:r>
              <a:rPr lang="sv-SE" sz="1200" err="1">
                <a:solidFill>
                  <a:srgbClr val="000000"/>
                </a:solidFill>
                <a:latin typeface="Calibri" panose="020F0502020204030204"/>
              </a:rPr>
              <a:t>Allingsås</a:t>
            </a:r>
            <a:br>
              <a:rPr lang="sv-SE" sz="1200" b="0" i="0" u="none" strike="noStrike" kern="1200" cap="none" spc="0" normalizeH="0" baseline="0" noProof="0">
                <a:ln>
                  <a:noFill/>
                </a:ln>
                <a:effectLst/>
                <a:uLnTx/>
                <a:uFillTx/>
                <a:latin typeface="Calibri" panose="020F0502020204030204"/>
              </a:rPr>
            </a:br>
            <a:r>
              <a:rPr lang="sv-SE" b="1" i="0">
                <a:solidFill>
                  <a:srgbClr val="201F1E"/>
                </a:solidFill>
                <a:effectLst/>
                <a:latin typeface="Segoe UI"/>
                <a:cs typeface="Segoe UI"/>
              </a:rPr>
              <a:t> </a:t>
            </a:r>
            <a:endParaRPr lang="sv-SE">
              <a:latin typeface="Segoe UI"/>
              <a:cs typeface="Segoe UI"/>
            </a:endParaRPr>
          </a:p>
        </p:txBody>
      </p:sp>
      <p:pic>
        <p:nvPicPr>
          <p:cNvPr id="9" name="Bildobjekt 8" descr="En bild som visar Grafik, clipart, grön, design&#10;&#10;AI-genererat innehåll kan vara felaktigt.">
            <a:extLst>
              <a:ext uri="{FF2B5EF4-FFF2-40B4-BE49-F238E27FC236}">
                <a16:creationId xmlns:a16="http://schemas.microsoft.com/office/drawing/2014/main" id="{0EA56E87-B6A4-A1C2-799D-929D89C1EA8D}"/>
              </a:ext>
            </a:extLst>
          </p:cNvPr>
          <p:cNvPicPr>
            <a:picLocks noChangeAspect="1"/>
          </p:cNvPicPr>
          <p:nvPr/>
        </p:nvPicPr>
        <p:blipFill>
          <a:blip r:embed="rId3"/>
          <a:stretch>
            <a:fillRect/>
          </a:stretch>
        </p:blipFill>
        <p:spPr>
          <a:xfrm>
            <a:off x="928877" y="3975337"/>
            <a:ext cx="1097554" cy="1143286"/>
          </a:xfrm>
          <a:prstGeom prst="rect">
            <a:avLst/>
          </a:prstGeom>
        </p:spPr>
      </p:pic>
      <p:sp>
        <p:nvSpPr>
          <p:cNvPr id="74" name="Rubrik 1">
            <a:extLst>
              <a:ext uri="{FF2B5EF4-FFF2-40B4-BE49-F238E27FC236}">
                <a16:creationId xmlns:a16="http://schemas.microsoft.com/office/drawing/2014/main" id="{976D1233-289E-F220-598A-EDEBFE01193D}"/>
              </a:ext>
            </a:extLst>
          </p:cNvPr>
          <p:cNvSpPr>
            <a:spLocks noGrp="1"/>
          </p:cNvSpPr>
          <p:nvPr>
            <p:ph type="title"/>
          </p:nvPr>
        </p:nvSpPr>
        <p:spPr>
          <a:xfrm>
            <a:off x="451266" y="537318"/>
            <a:ext cx="11519554" cy="1133475"/>
          </a:xfrm>
        </p:spPr>
        <p:txBody>
          <a:bodyPr anchor="t">
            <a:normAutofit/>
          </a:bodyPr>
          <a:lstStyle/>
          <a:p>
            <a:r>
              <a:rPr lang="sv-SE" sz="3100" spc="-40">
                <a:latin typeface="Open Sans Light"/>
              </a:rPr>
              <a:t>Scenario 5. Försäljning av aska - internaffär</a:t>
            </a:r>
            <a:endParaRPr lang="sv-SE" sz="3100" spc="-40">
              <a:latin typeface="Open Sans Light"/>
              <a:ea typeface="Open Sans Light"/>
              <a:cs typeface="Open Sans Light"/>
            </a:endParaRPr>
          </a:p>
        </p:txBody>
      </p:sp>
      <p:pic>
        <p:nvPicPr>
          <p:cNvPr id="52" name="Bildobjekt 51" descr="En bild som visar logotyp, symbol, Grafik, Teckensnitt&#10;&#10;AI-genererat innehåll kan vara felaktigt.">
            <a:extLst>
              <a:ext uri="{FF2B5EF4-FFF2-40B4-BE49-F238E27FC236}">
                <a16:creationId xmlns:a16="http://schemas.microsoft.com/office/drawing/2014/main" id="{281BB44B-6E09-D103-38F8-40A7718585EF}"/>
              </a:ext>
            </a:extLst>
          </p:cNvPr>
          <p:cNvPicPr>
            <a:picLocks noChangeAspect="1"/>
          </p:cNvPicPr>
          <p:nvPr/>
        </p:nvPicPr>
        <p:blipFill>
          <a:blip r:embed="rId4"/>
          <a:stretch>
            <a:fillRect/>
          </a:stretch>
        </p:blipFill>
        <p:spPr>
          <a:xfrm>
            <a:off x="9443364" y="3866866"/>
            <a:ext cx="1100407" cy="1147840"/>
          </a:xfrm>
          <a:prstGeom prst="rect">
            <a:avLst/>
          </a:prstGeom>
        </p:spPr>
      </p:pic>
      <p:sp>
        <p:nvSpPr>
          <p:cNvPr id="57" name="textruta 56">
            <a:extLst>
              <a:ext uri="{FF2B5EF4-FFF2-40B4-BE49-F238E27FC236}">
                <a16:creationId xmlns:a16="http://schemas.microsoft.com/office/drawing/2014/main" id="{963590F3-79AA-C5EB-A04D-BC526E91C887}"/>
              </a:ext>
            </a:extLst>
          </p:cNvPr>
          <p:cNvSpPr txBox="1"/>
          <p:nvPr/>
        </p:nvSpPr>
        <p:spPr>
          <a:xfrm>
            <a:off x="199388" y="5098384"/>
            <a:ext cx="3942475"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sng" strike="noStrike" kern="1200" cap="none" spc="0" normalizeH="0" baseline="0" noProof="0">
                <a:ln>
                  <a:noFill/>
                </a:ln>
                <a:solidFill>
                  <a:srgbClr val="000000"/>
                </a:solidFill>
                <a:effectLst/>
                <a:uLnTx/>
                <a:uFillTx/>
                <a:latin typeface="Calibri" panose="020F0502020204030204"/>
                <a:ea typeface="+mn-ea"/>
                <a:cs typeface="+mn-cs"/>
              </a:rPr>
              <a:t>Handelssortiment </a:t>
            </a: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Rektangel 61">
            <a:extLst>
              <a:ext uri="{FF2B5EF4-FFF2-40B4-BE49-F238E27FC236}">
                <a16:creationId xmlns:a16="http://schemas.microsoft.com/office/drawing/2014/main" id="{E2846EF2-F6BD-D797-93E7-BE587E6BF754}"/>
              </a:ext>
            </a:extLst>
          </p:cNvPr>
          <p:cNvSpPr/>
          <p:nvPr/>
        </p:nvSpPr>
        <p:spPr>
          <a:xfrm>
            <a:off x="5348235" y="4898329"/>
            <a:ext cx="2236512" cy="46166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Köpare: Alingsås Energi och Nät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(10855-00000)</a:t>
            </a: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Rektangel 2">
            <a:extLst>
              <a:ext uri="{FF2B5EF4-FFF2-40B4-BE49-F238E27FC236}">
                <a16:creationId xmlns:a16="http://schemas.microsoft.com/office/drawing/2014/main" id="{DBD33E0E-4A08-63CC-5064-EF35BB3099A9}"/>
              </a:ext>
            </a:extLst>
          </p:cNvPr>
          <p:cNvSpPr/>
          <p:nvPr/>
        </p:nvSpPr>
        <p:spPr>
          <a:xfrm>
            <a:off x="2820069" y="4779103"/>
            <a:ext cx="2031325" cy="6463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Köpare: Alingsås Energi och Nät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(10855-00000)</a:t>
            </a: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ruta 3">
            <a:extLst>
              <a:ext uri="{FF2B5EF4-FFF2-40B4-BE49-F238E27FC236}">
                <a16:creationId xmlns:a16="http://schemas.microsoft.com/office/drawing/2014/main" id="{0D185AF3-095D-2BD9-2339-64FC62888B35}"/>
              </a:ext>
            </a:extLst>
          </p:cNvPr>
          <p:cNvSpPr txBox="1"/>
          <p:nvPr/>
        </p:nvSpPr>
        <p:spPr>
          <a:xfrm>
            <a:off x="5450120" y="3376545"/>
            <a:ext cx="23970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Avtalsobjekt XXX </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Plats : 89643</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Avlägg: Aska	</a:t>
            </a:r>
          </a:p>
        </p:txBody>
      </p:sp>
      <p:sp>
        <p:nvSpPr>
          <p:cNvPr id="13" name="textruta 12">
            <a:extLst>
              <a:ext uri="{FF2B5EF4-FFF2-40B4-BE49-F238E27FC236}">
                <a16:creationId xmlns:a16="http://schemas.microsoft.com/office/drawing/2014/main" id="{F8A84F16-D868-A32E-5568-816273807ED2}"/>
              </a:ext>
            </a:extLst>
          </p:cNvPr>
          <p:cNvSpPr txBox="1"/>
          <p:nvPr/>
        </p:nvSpPr>
        <p:spPr>
          <a:xfrm>
            <a:off x="2653943" y="3100198"/>
            <a:ext cx="2397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Förstaledskontraktet avser startplats från industri</a:t>
            </a:r>
          </a:p>
        </p:txBody>
      </p:sp>
      <p:sp>
        <p:nvSpPr>
          <p:cNvPr id="14" name="textruta 13">
            <a:extLst>
              <a:ext uri="{FF2B5EF4-FFF2-40B4-BE49-F238E27FC236}">
                <a16:creationId xmlns:a16="http://schemas.microsoft.com/office/drawing/2014/main" id="{3E702546-07B9-9B1A-3003-BB0BDA813682}"/>
              </a:ext>
            </a:extLst>
          </p:cNvPr>
          <p:cNvSpPr txBox="1"/>
          <p:nvPr/>
        </p:nvSpPr>
        <p:spPr>
          <a:xfrm>
            <a:off x="2649348" y="3568717"/>
            <a:ext cx="23970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Redovisningshänvisning: Alingsås första köpare och mottagare till mottagningsplats 89643. Sortiment XXX</a:t>
            </a:r>
          </a:p>
        </p:txBody>
      </p:sp>
      <p:sp>
        <p:nvSpPr>
          <p:cNvPr id="16" name="Rektangel 15">
            <a:extLst>
              <a:ext uri="{FF2B5EF4-FFF2-40B4-BE49-F238E27FC236}">
                <a16:creationId xmlns:a16="http://schemas.microsoft.com/office/drawing/2014/main" id="{4BEB82EF-B6A2-91EC-A9F8-5D2B974B1FF7}"/>
              </a:ext>
            </a:extLst>
          </p:cNvPr>
          <p:cNvSpPr/>
          <p:nvPr/>
        </p:nvSpPr>
        <p:spPr>
          <a:xfrm>
            <a:off x="5776777" y="4306088"/>
            <a:ext cx="689714"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AO</a:t>
            </a:r>
          </a:p>
        </p:txBody>
      </p:sp>
    </p:spTree>
    <p:extLst>
      <p:ext uri="{BB962C8B-B14F-4D97-AF65-F5344CB8AC3E}">
        <p14:creationId xmlns:p14="http://schemas.microsoft.com/office/powerpoint/2010/main" val="85270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6F7948D-5280-142C-3A08-21AC6321A9F6}"/>
              </a:ext>
            </a:extLst>
          </p:cNvPr>
          <p:cNvSpPr>
            <a:spLocks noGrp="1"/>
          </p:cNvSpPr>
          <p:nvPr>
            <p:ph idx="1"/>
          </p:nvPr>
        </p:nvSpPr>
        <p:spPr/>
        <p:txBody>
          <a:bodyPr vert="horz" lIns="91440" tIns="45720" rIns="91440" bIns="45720" rtlCol="0" anchor="t">
            <a:noAutofit/>
          </a:bodyPr>
          <a:lstStyle/>
          <a:p>
            <a:pPr indent="-175895"/>
            <a:r>
              <a:rPr lang="sv-SE">
                <a:latin typeface="Noto Serif"/>
                <a:ea typeface="Noto Serif"/>
                <a:cs typeface="Noto Serif"/>
              </a:rPr>
              <a:t>Förutsättningar i form av Aktör, platser samt mätningsflöde för respektive sortiment</a:t>
            </a:r>
            <a:endParaRPr lang="en-US">
              <a:latin typeface="Noto Serif"/>
              <a:ea typeface="Noto Serif"/>
              <a:cs typeface="Noto Serif"/>
            </a:endParaRPr>
          </a:p>
          <a:p>
            <a:pPr indent="-175895"/>
            <a:r>
              <a:rPr lang="sv-SE">
                <a:latin typeface="Noto Serif"/>
                <a:ea typeface="Noto Serif"/>
                <a:cs typeface="Noto Serif"/>
              </a:rPr>
              <a:t>Förstaledskontrakt med de berörda aktörerna</a:t>
            </a:r>
            <a:endParaRPr lang="en-US">
              <a:latin typeface="Noto Serif"/>
              <a:ea typeface="Noto Serif"/>
              <a:cs typeface="Noto Serif"/>
            </a:endParaRPr>
          </a:p>
          <a:p>
            <a:pPr indent="-175895"/>
            <a:r>
              <a:rPr lang="sv-SE">
                <a:latin typeface="Noto Serif"/>
                <a:ea typeface="Noto Serif"/>
                <a:cs typeface="Noto Serif"/>
              </a:rPr>
              <a:t>Avtalsobjekt på förstaledkontraktet</a:t>
            </a:r>
            <a:endParaRPr lang="en-US">
              <a:latin typeface="Noto Serif"/>
              <a:ea typeface="Noto Serif"/>
              <a:cs typeface="Noto Serif"/>
            </a:endParaRPr>
          </a:p>
          <a:p>
            <a:pPr indent="-175895"/>
            <a:r>
              <a:rPr lang="sv-SE">
                <a:latin typeface="Noto Serif"/>
                <a:ea typeface="Noto Serif"/>
                <a:cs typeface="Noto Serif"/>
              </a:rPr>
              <a:t>Redovisningshänvisning per sortiment mot mottagningsplatsen</a:t>
            </a:r>
          </a:p>
          <a:p>
            <a:pPr indent="-175895"/>
            <a:r>
              <a:rPr lang="sv-SE">
                <a:latin typeface="Noto Serif"/>
                <a:ea typeface="Noto Serif"/>
                <a:cs typeface="Noto Serif"/>
              </a:rPr>
              <a:t>Eventuell </a:t>
            </a:r>
            <a:r>
              <a:rPr lang="sv-SE" err="1">
                <a:latin typeface="Noto Serif"/>
                <a:ea typeface="Noto Serif"/>
                <a:cs typeface="Noto Serif"/>
              </a:rPr>
              <a:t>köparekontrakt</a:t>
            </a:r>
            <a:r>
              <a:rPr lang="sv-SE">
                <a:latin typeface="Noto Serif"/>
                <a:ea typeface="Noto Serif"/>
                <a:cs typeface="Noto Serif"/>
              </a:rPr>
              <a:t> och kontraktskedja om det blir mer än 1 led</a:t>
            </a:r>
          </a:p>
        </p:txBody>
      </p:sp>
      <p:sp>
        <p:nvSpPr>
          <p:cNvPr id="4" name="Rubrik 1">
            <a:extLst>
              <a:ext uri="{FF2B5EF4-FFF2-40B4-BE49-F238E27FC236}">
                <a16:creationId xmlns:a16="http://schemas.microsoft.com/office/drawing/2014/main" id="{30E20319-A7A3-AE1C-98B5-066E64404C08}"/>
              </a:ext>
            </a:extLst>
          </p:cNvPr>
          <p:cNvSpPr>
            <a:spLocks noGrp="1"/>
          </p:cNvSpPr>
          <p:nvPr>
            <p:ph type="title"/>
          </p:nvPr>
        </p:nvSpPr>
        <p:spPr>
          <a:xfrm>
            <a:off x="657130" y="655904"/>
            <a:ext cx="10515600" cy="895350"/>
          </a:xfrm>
        </p:spPr>
        <p:txBody>
          <a:bodyPr vert="horz" lIns="91440" tIns="45720" rIns="91440" bIns="45720" rtlCol="0" anchor="t">
            <a:normAutofit/>
          </a:bodyPr>
          <a:lstStyle/>
          <a:p>
            <a:r>
              <a:rPr lang="sv-SE" sz="2700">
                <a:solidFill>
                  <a:schemeClr val="accent1"/>
                </a:solidFill>
              </a:rPr>
              <a:t>Sälja till andra aktörer</a:t>
            </a:r>
          </a:p>
        </p:txBody>
      </p:sp>
    </p:spTree>
    <p:extLst>
      <p:ext uri="{BB962C8B-B14F-4D97-AF65-F5344CB8AC3E}">
        <p14:creationId xmlns:p14="http://schemas.microsoft.com/office/powerpoint/2010/main" val="3622242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DDD29-FA48-65AC-3AFB-F53F23BE43CF}"/>
            </a:ext>
          </a:extLst>
        </p:cNvPr>
        <p:cNvGrpSpPr/>
        <p:nvPr/>
      </p:nvGrpSpPr>
      <p:grpSpPr>
        <a:xfrm>
          <a:off x="0" y="0"/>
          <a:ext cx="0" cy="0"/>
          <a:chOff x="0" y="0"/>
          <a:chExt cx="0" cy="0"/>
        </a:xfrm>
      </p:grpSpPr>
      <p:sp>
        <p:nvSpPr>
          <p:cNvPr id="17" name="Rektangel 16">
            <a:extLst>
              <a:ext uri="{FF2B5EF4-FFF2-40B4-BE49-F238E27FC236}">
                <a16:creationId xmlns:a16="http://schemas.microsoft.com/office/drawing/2014/main" id="{33B38698-47C6-A572-41D5-028FADC26F6E}"/>
              </a:ext>
            </a:extLst>
          </p:cNvPr>
          <p:cNvSpPr/>
          <p:nvPr/>
        </p:nvSpPr>
        <p:spPr>
          <a:xfrm>
            <a:off x="3829709" y="4312812"/>
            <a:ext cx="624307"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FLK</a:t>
            </a:r>
          </a:p>
        </p:txBody>
      </p:sp>
      <p:cxnSp>
        <p:nvCxnSpPr>
          <p:cNvPr id="21" name="Rak koppling 20">
            <a:extLst>
              <a:ext uri="{FF2B5EF4-FFF2-40B4-BE49-F238E27FC236}">
                <a16:creationId xmlns:a16="http://schemas.microsoft.com/office/drawing/2014/main" id="{DC2450BC-AE6D-74B4-4B26-4020E01BD437}"/>
              </a:ext>
            </a:extLst>
          </p:cNvPr>
          <p:cNvCxnSpPr>
            <a:cxnSpLocks/>
            <a:stCxn id="9" idx="3"/>
            <a:endCxn id="17" idx="1"/>
          </p:cNvCxnSpPr>
          <p:nvPr/>
        </p:nvCxnSpPr>
        <p:spPr>
          <a:xfrm flipV="1">
            <a:off x="2026431" y="4536861"/>
            <a:ext cx="1803278" cy="10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42075236-1A05-2C05-FB66-9351CEFE432C}"/>
              </a:ext>
            </a:extLst>
          </p:cNvPr>
          <p:cNvCxnSpPr>
            <a:cxnSpLocks/>
            <a:stCxn id="17" idx="3"/>
          </p:cNvCxnSpPr>
          <p:nvPr/>
        </p:nvCxnSpPr>
        <p:spPr>
          <a:xfrm flipV="1">
            <a:off x="4454016" y="4535974"/>
            <a:ext cx="1313736" cy="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3EC270F2-9BA9-47DA-A6A2-7789F69A9495}"/>
              </a:ext>
            </a:extLst>
          </p:cNvPr>
          <p:cNvCxnSpPr>
            <a:cxnSpLocks/>
            <a:stCxn id="16" idx="3"/>
          </p:cNvCxnSpPr>
          <p:nvPr/>
        </p:nvCxnSpPr>
        <p:spPr>
          <a:xfrm>
            <a:off x="6466491" y="4530137"/>
            <a:ext cx="2812159"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ruta 43">
            <a:extLst>
              <a:ext uri="{FF2B5EF4-FFF2-40B4-BE49-F238E27FC236}">
                <a16:creationId xmlns:a16="http://schemas.microsoft.com/office/drawing/2014/main" id="{A3385427-6FC8-E8E6-C82C-C4AD74CD534B}"/>
              </a:ext>
            </a:extLst>
          </p:cNvPr>
          <p:cNvSpPr txBox="1"/>
          <p:nvPr/>
        </p:nvSpPr>
        <p:spPr>
          <a:xfrm>
            <a:off x="10552796" y="4108792"/>
            <a:ext cx="1530347"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Mätplats: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79177MA – Örebro Värmeverk</a:t>
            </a:r>
            <a:br>
              <a:rPr lang="sv-SE" sz="1200" b="0" i="0" u="none" strike="noStrike" kern="1200" cap="none" spc="0" normalizeH="0" baseline="0" noProof="0">
                <a:ln>
                  <a:noFill/>
                </a:ln>
                <a:effectLst/>
                <a:uLnTx/>
                <a:uFillTx/>
                <a:latin typeface="Calibri" panose="020F0502020204030204"/>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Mottagningsplats:</a:t>
            </a:r>
            <a:endParaRPr lang="sv-SE" sz="12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rgbClr val="000000"/>
                </a:solidFill>
                <a:latin typeface="Calibri" panose="020F0502020204030204"/>
              </a:rPr>
              <a:t>79177 – Örebro Värmeverk</a:t>
            </a:r>
            <a:br>
              <a:rPr lang="sv-SE" sz="1200" b="0" i="0" u="none" strike="noStrike" kern="1200" cap="none" spc="0" normalizeH="0" baseline="0" noProof="0">
                <a:ln>
                  <a:noFill/>
                </a:ln>
                <a:effectLst/>
                <a:uLnTx/>
                <a:uFillTx/>
                <a:latin typeface="Calibri" panose="020F0502020204030204"/>
              </a:rPr>
            </a:br>
            <a:r>
              <a:rPr lang="sv-SE" b="1" i="0">
                <a:solidFill>
                  <a:srgbClr val="201F1E"/>
                </a:solidFill>
                <a:effectLst/>
                <a:latin typeface="Segoe UI"/>
                <a:cs typeface="Segoe UI"/>
              </a:rPr>
              <a:t> </a:t>
            </a:r>
            <a:endParaRPr lang="sv-SE">
              <a:latin typeface="Segoe UI"/>
              <a:cs typeface="Segoe UI"/>
            </a:endParaRPr>
          </a:p>
        </p:txBody>
      </p:sp>
      <p:pic>
        <p:nvPicPr>
          <p:cNvPr id="9" name="Bildobjekt 8" descr="En bild som visar Grafik, clipart, grön, design&#10;&#10;AI-genererat innehåll kan vara felaktigt.">
            <a:extLst>
              <a:ext uri="{FF2B5EF4-FFF2-40B4-BE49-F238E27FC236}">
                <a16:creationId xmlns:a16="http://schemas.microsoft.com/office/drawing/2014/main" id="{DB836A03-4727-D182-130C-5CF5EF15E383}"/>
              </a:ext>
            </a:extLst>
          </p:cNvPr>
          <p:cNvPicPr>
            <a:picLocks noChangeAspect="1"/>
          </p:cNvPicPr>
          <p:nvPr/>
        </p:nvPicPr>
        <p:blipFill>
          <a:blip r:embed="rId3"/>
          <a:stretch>
            <a:fillRect/>
          </a:stretch>
        </p:blipFill>
        <p:spPr>
          <a:xfrm>
            <a:off x="928877" y="3975337"/>
            <a:ext cx="1097554" cy="1143286"/>
          </a:xfrm>
          <a:prstGeom prst="rect">
            <a:avLst/>
          </a:prstGeom>
        </p:spPr>
      </p:pic>
      <p:sp>
        <p:nvSpPr>
          <p:cNvPr id="74" name="Rubrik 1">
            <a:extLst>
              <a:ext uri="{FF2B5EF4-FFF2-40B4-BE49-F238E27FC236}">
                <a16:creationId xmlns:a16="http://schemas.microsoft.com/office/drawing/2014/main" id="{9C4E4804-2427-0E90-045A-4A7CB79ED184}"/>
              </a:ext>
            </a:extLst>
          </p:cNvPr>
          <p:cNvSpPr>
            <a:spLocks noGrp="1"/>
          </p:cNvSpPr>
          <p:nvPr>
            <p:ph type="title"/>
          </p:nvPr>
        </p:nvSpPr>
        <p:spPr>
          <a:xfrm>
            <a:off x="451266" y="537318"/>
            <a:ext cx="11519554" cy="1133475"/>
          </a:xfrm>
        </p:spPr>
        <p:txBody>
          <a:bodyPr anchor="t">
            <a:normAutofit/>
          </a:bodyPr>
          <a:lstStyle/>
          <a:p>
            <a:r>
              <a:rPr lang="sv-SE" sz="3100" spc="-40">
                <a:latin typeface="Open Sans Light"/>
              </a:rPr>
              <a:t>Scenario 6. Försäljning från egna industrin till annan industri – 1 leds affär utan transport</a:t>
            </a:r>
            <a:endParaRPr lang="sv-SE" sz="3100" spc="-40">
              <a:latin typeface="Open Sans Light"/>
              <a:ea typeface="Open Sans Light"/>
              <a:cs typeface="Open Sans Light"/>
            </a:endParaRPr>
          </a:p>
        </p:txBody>
      </p:sp>
      <p:pic>
        <p:nvPicPr>
          <p:cNvPr id="52" name="Bildobjekt 51" descr="En bild som visar logotyp, symbol, Grafik, Teckensnitt&#10;&#10;AI-genererat innehåll kan vara felaktigt.">
            <a:extLst>
              <a:ext uri="{FF2B5EF4-FFF2-40B4-BE49-F238E27FC236}">
                <a16:creationId xmlns:a16="http://schemas.microsoft.com/office/drawing/2014/main" id="{19E8D007-DA75-B9E6-222B-891CA3B3CD6A}"/>
              </a:ext>
            </a:extLst>
          </p:cNvPr>
          <p:cNvPicPr>
            <a:picLocks noChangeAspect="1"/>
          </p:cNvPicPr>
          <p:nvPr/>
        </p:nvPicPr>
        <p:blipFill>
          <a:blip r:embed="rId4"/>
          <a:stretch>
            <a:fillRect/>
          </a:stretch>
        </p:blipFill>
        <p:spPr>
          <a:xfrm>
            <a:off x="9443364" y="3866866"/>
            <a:ext cx="1100407" cy="1147840"/>
          </a:xfrm>
          <a:prstGeom prst="rect">
            <a:avLst/>
          </a:prstGeom>
        </p:spPr>
      </p:pic>
      <p:sp>
        <p:nvSpPr>
          <p:cNvPr id="57" name="textruta 56">
            <a:extLst>
              <a:ext uri="{FF2B5EF4-FFF2-40B4-BE49-F238E27FC236}">
                <a16:creationId xmlns:a16="http://schemas.microsoft.com/office/drawing/2014/main" id="{356E0A67-6E4B-8401-4313-E7CE156C378A}"/>
              </a:ext>
            </a:extLst>
          </p:cNvPr>
          <p:cNvSpPr txBox="1"/>
          <p:nvPr/>
        </p:nvSpPr>
        <p:spPr>
          <a:xfrm>
            <a:off x="199388" y="5098384"/>
            <a:ext cx="3942475"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sng" strike="noStrike" kern="1200" cap="none" spc="0" normalizeH="0" baseline="0" noProof="0">
                <a:ln>
                  <a:noFill/>
                </a:ln>
                <a:solidFill>
                  <a:srgbClr val="000000"/>
                </a:solidFill>
                <a:effectLst/>
                <a:uLnTx/>
                <a:uFillTx/>
                <a:latin typeface="Calibri" panose="020F0502020204030204"/>
                <a:ea typeface="+mn-ea"/>
                <a:cs typeface="+mn-cs"/>
              </a:rPr>
              <a:t>Handelssortiment </a:t>
            </a:r>
            <a:endParaRPr kumimoji="0" lang="sv-S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Rektangel 61">
            <a:extLst>
              <a:ext uri="{FF2B5EF4-FFF2-40B4-BE49-F238E27FC236}">
                <a16:creationId xmlns:a16="http://schemas.microsoft.com/office/drawing/2014/main" id="{CE1B7962-9464-FF48-9A00-B4AF98463E42}"/>
              </a:ext>
            </a:extLst>
          </p:cNvPr>
          <p:cNvSpPr/>
          <p:nvPr/>
        </p:nvSpPr>
        <p:spPr>
          <a:xfrm>
            <a:off x="4871352" y="4867551"/>
            <a:ext cx="2236512" cy="46166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Köpare: E.ON Värme Sverige (14850-00000)</a:t>
            </a: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Rektangel 2">
            <a:extLst>
              <a:ext uri="{FF2B5EF4-FFF2-40B4-BE49-F238E27FC236}">
                <a16:creationId xmlns:a16="http://schemas.microsoft.com/office/drawing/2014/main" id="{6E89FE49-596C-1847-8871-A0A24BF57466}"/>
              </a:ext>
            </a:extLst>
          </p:cNvPr>
          <p:cNvSpPr/>
          <p:nvPr/>
        </p:nvSpPr>
        <p:spPr>
          <a:xfrm>
            <a:off x="2820069" y="4779103"/>
            <a:ext cx="2031325" cy="64633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Köpare: Alingsås Energi och Nät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(10855-00000)</a:t>
            </a:r>
            <a:endParaRPr kumimoji="0" lang="sv-SE"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ruta 3">
            <a:extLst>
              <a:ext uri="{FF2B5EF4-FFF2-40B4-BE49-F238E27FC236}">
                <a16:creationId xmlns:a16="http://schemas.microsoft.com/office/drawing/2014/main" id="{0C6193FF-C55D-B962-17D6-8C2D31AD27D8}"/>
              </a:ext>
            </a:extLst>
          </p:cNvPr>
          <p:cNvSpPr txBox="1"/>
          <p:nvPr/>
        </p:nvSpPr>
        <p:spPr>
          <a:xfrm>
            <a:off x="5484724" y="3357367"/>
            <a:ext cx="23970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Avtalsobjekt XXX </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Plats : 89643</a:t>
            </a:r>
            <a:b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Avlägg: Extern lager 1</a:t>
            </a:r>
          </a:p>
        </p:txBody>
      </p:sp>
      <p:sp>
        <p:nvSpPr>
          <p:cNvPr id="13" name="textruta 12">
            <a:extLst>
              <a:ext uri="{FF2B5EF4-FFF2-40B4-BE49-F238E27FC236}">
                <a16:creationId xmlns:a16="http://schemas.microsoft.com/office/drawing/2014/main" id="{AED5F88E-9D5E-8E51-0DFA-2D2EAA5AAF51}"/>
              </a:ext>
            </a:extLst>
          </p:cNvPr>
          <p:cNvSpPr txBox="1"/>
          <p:nvPr/>
        </p:nvSpPr>
        <p:spPr>
          <a:xfrm>
            <a:off x="2653943" y="3100198"/>
            <a:ext cx="2397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Förstaledskontraktet avser startplats från industri</a:t>
            </a:r>
          </a:p>
        </p:txBody>
      </p:sp>
      <p:sp>
        <p:nvSpPr>
          <p:cNvPr id="14" name="textruta 13">
            <a:extLst>
              <a:ext uri="{FF2B5EF4-FFF2-40B4-BE49-F238E27FC236}">
                <a16:creationId xmlns:a16="http://schemas.microsoft.com/office/drawing/2014/main" id="{2913C4C1-2B65-73F0-C355-35E1FB9F7788}"/>
              </a:ext>
            </a:extLst>
          </p:cNvPr>
          <p:cNvSpPr txBox="1"/>
          <p:nvPr/>
        </p:nvSpPr>
        <p:spPr>
          <a:xfrm>
            <a:off x="2649348" y="3568717"/>
            <a:ext cx="23970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Calibri" panose="020F0502020204030204"/>
                <a:ea typeface="+mn-ea"/>
                <a:cs typeface="+mn-cs"/>
              </a:rPr>
              <a:t>Redovisningshänvisning: E.ON första köpare och mottagare till mottagningsplats 79177. Sortiment XXX</a:t>
            </a:r>
          </a:p>
        </p:txBody>
      </p:sp>
      <p:sp>
        <p:nvSpPr>
          <p:cNvPr id="16" name="Rektangel 15">
            <a:extLst>
              <a:ext uri="{FF2B5EF4-FFF2-40B4-BE49-F238E27FC236}">
                <a16:creationId xmlns:a16="http://schemas.microsoft.com/office/drawing/2014/main" id="{DF29964E-CFE3-9BF9-C020-7A5AEB504EBD}"/>
              </a:ext>
            </a:extLst>
          </p:cNvPr>
          <p:cNvSpPr/>
          <p:nvPr/>
        </p:nvSpPr>
        <p:spPr>
          <a:xfrm>
            <a:off x="5776777" y="4306088"/>
            <a:ext cx="689714" cy="4480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rPr>
              <a:t>AO</a:t>
            </a:r>
          </a:p>
        </p:txBody>
      </p:sp>
    </p:spTree>
    <p:extLst>
      <p:ext uri="{BB962C8B-B14F-4D97-AF65-F5344CB8AC3E}">
        <p14:creationId xmlns:p14="http://schemas.microsoft.com/office/powerpoint/2010/main" val="741283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94FCF7CA-DD80-77ED-23CA-D91C91614B57}"/>
              </a:ext>
            </a:extLst>
          </p:cNvPr>
          <p:cNvSpPr>
            <a:spLocks noGrp="1"/>
          </p:cNvSpPr>
          <p:nvPr>
            <p:ph type="title"/>
          </p:nvPr>
        </p:nvSpPr>
        <p:spPr>
          <a:xfrm>
            <a:off x="2720164" y="1463408"/>
            <a:ext cx="8452756" cy="1325563"/>
          </a:xfrm>
        </p:spPr>
        <p:txBody>
          <a:bodyPr>
            <a:normAutofit/>
          </a:bodyPr>
          <a:lstStyle/>
          <a:p>
            <a:r>
              <a:rPr lang="sv-SE" sz="8000"/>
              <a:t>PAUS</a:t>
            </a:r>
          </a:p>
        </p:txBody>
      </p:sp>
      <p:pic>
        <p:nvPicPr>
          <p:cNvPr id="13" name="Bildobjekt 12" descr="En bild som visar cirkel, symbol, klocka&#10;&#10;Automatiskt genererad beskrivning">
            <a:extLst>
              <a:ext uri="{FF2B5EF4-FFF2-40B4-BE49-F238E27FC236}">
                <a16:creationId xmlns:a16="http://schemas.microsoft.com/office/drawing/2014/main" id="{BCE9E9BD-552B-F7D1-ACD2-B7717D002475}"/>
              </a:ext>
            </a:extLst>
          </p:cNvPr>
          <p:cNvPicPr>
            <a:picLocks noChangeAspect="1"/>
          </p:cNvPicPr>
          <p:nvPr/>
        </p:nvPicPr>
        <p:blipFill>
          <a:blip r:embed="rId2"/>
          <a:stretch>
            <a:fillRect/>
          </a:stretch>
        </p:blipFill>
        <p:spPr>
          <a:xfrm>
            <a:off x="717514" y="1041991"/>
            <a:ext cx="1752784" cy="1746980"/>
          </a:xfrm>
          <a:prstGeom prst="rect">
            <a:avLst/>
          </a:prstGeom>
        </p:spPr>
      </p:pic>
    </p:spTree>
    <p:extLst>
      <p:ext uri="{BB962C8B-B14F-4D97-AF65-F5344CB8AC3E}">
        <p14:creationId xmlns:p14="http://schemas.microsoft.com/office/powerpoint/2010/main" val="641749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AA3B6E-5D0F-E0CF-6146-CA541F9445CD}"/>
              </a:ext>
            </a:extLst>
          </p:cNvPr>
          <p:cNvSpPr>
            <a:spLocks noGrp="1"/>
          </p:cNvSpPr>
          <p:nvPr>
            <p:ph type="title"/>
          </p:nvPr>
        </p:nvSpPr>
        <p:spPr>
          <a:xfrm>
            <a:off x="648077" y="681908"/>
            <a:ext cx="10515600" cy="895285"/>
          </a:xfrm>
        </p:spPr>
        <p:txBody>
          <a:bodyPr vert="horz" lIns="91440" tIns="45720" rIns="91440" bIns="45720" rtlCol="0" anchor="t">
            <a:normAutofit/>
          </a:bodyPr>
          <a:lstStyle/>
          <a:p>
            <a:r>
              <a:rPr lang="sv-SE">
                <a:solidFill>
                  <a:schemeClr val="accent1"/>
                </a:solidFill>
              </a:rPr>
              <a:t>Masterdata - Beställningar</a:t>
            </a:r>
          </a:p>
        </p:txBody>
      </p:sp>
      <p:pic>
        <p:nvPicPr>
          <p:cNvPr id="5" name="Platshållare för innehåll 4">
            <a:extLst>
              <a:ext uri="{FF2B5EF4-FFF2-40B4-BE49-F238E27FC236}">
                <a16:creationId xmlns:a16="http://schemas.microsoft.com/office/drawing/2014/main" id="{494F0D64-4391-FD5B-CF87-E019B973A94B}"/>
              </a:ext>
            </a:extLst>
          </p:cNvPr>
          <p:cNvPicPr>
            <a:picLocks noGrp="1" noChangeAspect="1"/>
          </p:cNvPicPr>
          <p:nvPr>
            <p:ph idx="1"/>
          </p:nvPr>
        </p:nvPicPr>
        <p:blipFill>
          <a:blip r:embed="rId3"/>
          <a:stretch>
            <a:fillRect/>
          </a:stretch>
        </p:blipFill>
        <p:spPr>
          <a:xfrm>
            <a:off x="494615" y="1476513"/>
            <a:ext cx="8550243" cy="469957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ruta 5">
            <a:extLst>
              <a:ext uri="{FF2B5EF4-FFF2-40B4-BE49-F238E27FC236}">
                <a16:creationId xmlns:a16="http://schemas.microsoft.com/office/drawing/2014/main" id="{B2E20A8D-1913-ECDF-7D5B-53B15A6BB9D0}"/>
              </a:ext>
            </a:extLst>
          </p:cNvPr>
          <p:cNvSpPr txBox="1"/>
          <p:nvPr/>
        </p:nvSpPr>
        <p:spPr>
          <a:xfrm>
            <a:off x="9234535" y="2150479"/>
            <a:ext cx="2317687" cy="3693319"/>
          </a:xfrm>
          <a:prstGeom prst="rect">
            <a:avLst/>
          </a:prstGeom>
          <a:noFill/>
        </p:spPr>
        <p:txBody>
          <a:bodyPr wrap="square" rtlCol="0">
            <a:spAutoFit/>
          </a:bodyPr>
          <a:lstStyle/>
          <a:p>
            <a:pPr algn="ctr"/>
            <a:r>
              <a:rPr lang="sv-SE">
                <a:solidFill>
                  <a:srgbClr val="00B050"/>
                </a:solidFill>
              </a:rPr>
              <a:t>Länkar:</a:t>
            </a:r>
          </a:p>
          <a:p>
            <a:endParaRPr lang="sv-SE">
              <a:solidFill>
                <a:srgbClr val="00B050"/>
              </a:solidFill>
            </a:endParaRPr>
          </a:p>
          <a:p>
            <a:r>
              <a:rPr lang="sv-SE">
                <a:solidFill>
                  <a:srgbClr val="007B4F"/>
                </a:solidFill>
                <a:hlinkClick r:id="rId4">
                  <a:extLst>
                    <a:ext uri="{A12FA001-AC4F-418D-AE19-62706E023703}">
                      <ahyp:hlinkClr xmlns:ahyp="http://schemas.microsoft.com/office/drawing/2018/hyperlinkcolor" val="tx"/>
                    </a:ext>
                  </a:extLst>
                </a:hlinkClick>
              </a:rPr>
              <a:t>Aktör </a:t>
            </a:r>
            <a:endParaRPr lang="sv-SE">
              <a:solidFill>
                <a:srgbClr val="007B4F"/>
              </a:solidFill>
            </a:endParaRPr>
          </a:p>
          <a:p>
            <a:endParaRPr lang="sv-SE">
              <a:solidFill>
                <a:srgbClr val="007B4F"/>
              </a:solidFill>
            </a:endParaRPr>
          </a:p>
          <a:p>
            <a:r>
              <a:rPr lang="sv-SE">
                <a:solidFill>
                  <a:srgbClr val="007B4F"/>
                </a:solidFill>
                <a:hlinkClick r:id="rId5">
                  <a:extLst>
                    <a:ext uri="{A12FA001-AC4F-418D-AE19-62706E023703}">
                      <ahyp:hlinkClr xmlns:ahyp="http://schemas.microsoft.com/office/drawing/2018/hyperlinkcolor" val="tx"/>
                    </a:ext>
                  </a:extLst>
                </a:hlinkClick>
              </a:rPr>
              <a:t>Plats</a:t>
            </a:r>
            <a:endParaRPr lang="sv-SE">
              <a:solidFill>
                <a:srgbClr val="007B4F"/>
              </a:solidFill>
            </a:endParaRPr>
          </a:p>
          <a:p>
            <a:endParaRPr lang="sv-SE">
              <a:solidFill>
                <a:srgbClr val="007B4F"/>
              </a:solidFill>
            </a:endParaRPr>
          </a:p>
          <a:p>
            <a:r>
              <a:rPr lang="sv-SE">
                <a:solidFill>
                  <a:srgbClr val="007B4F"/>
                </a:solidFill>
                <a:hlinkClick r:id="rId6">
                  <a:extLst>
                    <a:ext uri="{A12FA001-AC4F-418D-AE19-62706E023703}">
                      <ahyp:hlinkClr xmlns:ahyp="http://schemas.microsoft.com/office/drawing/2018/hyperlinkcolor" val="tx"/>
                    </a:ext>
                  </a:extLst>
                </a:hlinkClick>
              </a:rPr>
              <a:t>Sortiment </a:t>
            </a:r>
            <a:endParaRPr lang="sv-SE">
              <a:solidFill>
                <a:srgbClr val="007B4F"/>
              </a:solidFill>
            </a:endParaRPr>
          </a:p>
          <a:p>
            <a:endParaRPr lang="sv-SE">
              <a:solidFill>
                <a:srgbClr val="007B4F"/>
              </a:solidFill>
            </a:endParaRPr>
          </a:p>
          <a:p>
            <a:r>
              <a:rPr lang="sv-SE">
                <a:solidFill>
                  <a:srgbClr val="007B4F"/>
                </a:solidFill>
                <a:hlinkClick r:id="rId7">
                  <a:extLst>
                    <a:ext uri="{A12FA001-AC4F-418D-AE19-62706E023703}">
                      <ahyp:hlinkClr xmlns:ahyp="http://schemas.microsoft.com/office/drawing/2018/hyperlinkcolor" val="tx"/>
                    </a:ext>
                  </a:extLst>
                </a:hlinkClick>
              </a:rPr>
              <a:t>Mätningsflöden</a:t>
            </a:r>
            <a:endParaRPr lang="sv-SE">
              <a:solidFill>
                <a:srgbClr val="007B4F"/>
              </a:solidFill>
            </a:endParaRPr>
          </a:p>
          <a:p>
            <a:endParaRPr lang="sv-SE">
              <a:solidFill>
                <a:srgbClr val="007B4F"/>
              </a:solidFill>
            </a:endParaRPr>
          </a:p>
          <a:p>
            <a:r>
              <a:rPr lang="sv-SE">
                <a:solidFill>
                  <a:schemeClr val="accent2"/>
                </a:solidFill>
                <a:hlinkClick r:id="rId8">
                  <a:extLst>
                    <a:ext uri="{A12FA001-AC4F-418D-AE19-62706E023703}">
                      <ahyp:hlinkClr xmlns:ahyp="http://schemas.microsoft.com/office/drawing/2018/hyperlinkcolor" val="tx"/>
                    </a:ext>
                  </a:extLst>
                </a:hlinkClick>
              </a:rPr>
              <a:t>Användare</a:t>
            </a:r>
            <a:endParaRPr lang="sv-SE">
              <a:solidFill>
                <a:schemeClr val="accent2"/>
              </a:solidFill>
            </a:endParaRPr>
          </a:p>
          <a:p>
            <a:endParaRPr lang="sv-SE"/>
          </a:p>
          <a:p>
            <a:endParaRPr lang="sv-SE"/>
          </a:p>
        </p:txBody>
      </p:sp>
      <p:sp>
        <p:nvSpPr>
          <p:cNvPr id="7" name="textruta 6">
            <a:extLst>
              <a:ext uri="{FF2B5EF4-FFF2-40B4-BE49-F238E27FC236}">
                <a16:creationId xmlns:a16="http://schemas.microsoft.com/office/drawing/2014/main" id="{416181E9-831B-CD85-A671-77EFB5BBB6DE}"/>
              </a:ext>
            </a:extLst>
          </p:cNvPr>
          <p:cNvSpPr txBox="1"/>
          <p:nvPr/>
        </p:nvSpPr>
        <p:spPr>
          <a:xfrm>
            <a:off x="9234535" y="6065327"/>
            <a:ext cx="2233304" cy="369332"/>
          </a:xfrm>
          <a:prstGeom prst="rect">
            <a:avLst/>
          </a:prstGeom>
          <a:noFill/>
        </p:spPr>
        <p:txBody>
          <a:bodyPr wrap="none" rtlCol="0">
            <a:spAutoFit/>
          </a:bodyPr>
          <a:lstStyle/>
          <a:p>
            <a:r>
              <a:rPr lang="sv-SE" i="1">
                <a:solidFill>
                  <a:schemeClr val="accent2"/>
                </a:solidFill>
                <a:hlinkClick r:id="rId9">
                  <a:extLst>
                    <a:ext uri="{A12FA001-AC4F-418D-AE19-62706E023703}">
                      <ahyp:hlinkClr xmlns:ahyp="http://schemas.microsoft.com/office/drawing/2018/hyperlinkcolor" val="tx"/>
                    </a:ext>
                  </a:extLst>
                </a:hlinkClick>
              </a:rPr>
              <a:t>Beställningsstigen </a:t>
            </a:r>
            <a:endParaRPr lang="sv-SE" i="1">
              <a:solidFill>
                <a:schemeClr val="accent2"/>
              </a:solidFill>
            </a:endParaRPr>
          </a:p>
        </p:txBody>
      </p:sp>
    </p:spTree>
    <p:extLst>
      <p:ext uri="{BB962C8B-B14F-4D97-AF65-F5344CB8AC3E}">
        <p14:creationId xmlns:p14="http://schemas.microsoft.com/office/powerpoint/2010/main" val="585279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813297-BE8C-502F-1DD1-C7344E093DA8}"/>
              </a:ext>
            </a:extLst>
          </p:cNvPr>
          <p:cNvSpPr>
            <a:spLocks noGrp="1"/>
          </p:cNvSpPr>
          <p:nvPr>
            <p:ph type="title"/>
          </p:nvPr>
        </p:nvSpPr>
        <p:spPr>
          <a:xfrm>
            <a:off x="721242" y="681037"/>
            <a:ext cx="10515600" cy="895285"/>
          </a:xfrm>
        </p:spPr>
        <p:txBody>
          <a:bodyPr/>
          <a:lstStyle/>
          <a:p>
            <a:r>
              <a:rPr lang="sv-SE" sz="2700">
                <a:solidFill>
                  <a:schemeClr val="accent1"/>
                </a:solidFill>
              </a:rPr>
              <a:t>Agenda</a:t>
            </a:r>
            <a:r>
              <a:rPr lang="sv-SE">
                <a:solidFill>
                  <a:srgbClr val="00B050"/>
                </a:solidFill>
                <a:latin typeface="Open Sans"/>
                <a:ea typeface="Open Sans"/>
                <a:cs typeface="Open Sans"/>
              </a:rPr>
              <a:t> </a:t>
            </a:r>
            <a:endParaRPr lang="sv-SE">
              <a:solidFill>
                <a:srgbClr val="00B050"/>
              </a:solidFill>
            </a:endParaRPr>
          </a:p>
        </p:txBody>
      </p:sp>
      <p:sp>
        <p:nvSpPr>
          <p:cNvPr id="3" name="Platshållare för innehåll 2">
            <a:extLst>
              <a:ext uri="{FF2B5EF4-FFF2-40B4-BE49-F238E27FC236}">
                <a16:creationId xmlns:a16="http://schemas.microsoft.com/office/drawing/2014/main" id="{CBCC40D6-4CD7-79CF-1DAB-67AA4E6A1F47}"/>
              </a:ext>
            </a:extLst>
          </p:cNvPr>
          <p:cNvSpPr>
            <a:spLocks noGrp="1"/>
          </p:cNvSpPr>
          <p:nvPr>
            <p:ph idx="1"/>
          </p:nvPr>
        </p:nvSpPr>
        <p:spPr>
          <a:xfrm>
            <a:off x="527116" y="1576322"/>
            <a:ext cx="10515600" cy="4351338"/>
          </a:xfrm>
        </p:spPr>
        <p:txBody>
          <a:bodyPr vert="horz" lIns="91440" tIns="45720" rIns="91440" bIns="45720" rtlCol="0" anchor="t">
            <a:noAutofit/>
          </a:bodyPr>
          <a:lstStyle/>
          <a:p>
            <a:pPr indent="-175895"/>
            <a:r>
              <a:rPr lang="sv-SE">
                <a:solidFill>
                  <a:srgbClr val="040404"/>
                </a:solidFill>
                <a:latin typeface="Noto Serif"/>
                <a:ea typeface="Noto Serif"/>
                <a:cs typeface="Noto Serif"/>
              </a:rPr>
              <a:t>Information från Kundservice</a:t>
            </a:r>
          </a:p>
          <a:p>
            <a:pPr indent="-175895"/>
            <a:r>
              <a:rPr lang="sv-SE">
                <a:solidFill>
                  <a:srgbClr val="040404"/>
                </a:solidFill>
                <a:latin typeface="Noto Serif"/>
                <a:ea typeface="Noto Serif"/>
                <a:cs typeface="Noto Serif"/>
              </a:rPr>
              <a:t>Förutsättningar som behöver finnas på plats</a:t>
            </a:r>
          </a:p>
          <a:p>
            <a:pPr indent="-175895"/>
            <a:r>
              <a:rPr lang="sv-SE">
                <a:solidFill>
                  <a:srgbClr val="040404"/>
                </a:solidFill>
                <a:latin typeface="Noto Serif"/>
                <a:ea typeface="Noto Serif"/>
                <a:cs typeface="Noto Serif"/>
              </a:rPr>
              <a:t>Genomgång i affärssystemet och förutsättningar för olika affärer</a:t>
            </a:r>
          </a:p>
          <a:p>
            <a:pPr indent="-175895"/>
            <a:r>
              <a:rPr lang="sv-SE">
                <a:solidFill>
                  <a:srgbClr val="040404"/>
                </a:solidFill>
                <a:latin typeface="Noto Serif"/>
                <a:ea typeface="Noto Serif"/>
                <a:cs typeface="Noto Serif"/>
              </a:rPr>
              <a:t>Masterdata att beställa till produktionsmiljön</a:t>
            </a:r>
          </a:p>
          <a:p>
            <a:pPr indent="-175895"/>
            <a:r>
              <a:rPr lang="sv-SE">
                <a:solidFill>
                  <a:srgbClr val="040404"/>
                </a:solidFill>
                <a:latin typeface="Noto Serif"/>
                <a:ea typeface="Noto Serif"/>
                <a:cs typeface="Noto Serif"/>
              </a:rPr>
              <a:t>Omläggning och tankegångar inför övergången till VIOL 3</a:t>
            </a:r>
          </a:p>
          <a:p>
            <a:pPr indent="-175895">
              <a:buChar char="•"/>
            </a:pPr>
            <a:endParaRPr lang="sv-SE">
              <a:solidFill>
                <a:srgbClr val="00B050"/>
              </a:solidFill>
            </a:endParaRPr>
          </a:p>
          <a:p>
            <a:pPr indent="-175895"/>
            <a:endParaRPr lang="sv-SE">
              <a:solidFill>
                <a:srgbClr val="00B050"/>
              </a:solidFill>
            </a:endParaRPr>
          </a:p>
          <a:p>
            <a:pPr indent="-175895"/>
            <a:endParaRPr lang="sv-SE">
              <a:solidFill>
                <a:srgbClr val="000000"/>
              </a:solidFill>
            </a:endParaRPr>
          </a:p>
          <a:p>
            <a:pPr indent="-175895"/>
            <a:endParaRPr lang="sv-SE"/>
          </a:p>
        </p:txBody>
      </p:sp>
    </p:spTree>
    <p:extLst>
      <p:ext uri="{BB962C8B-B14F-4D97-AF65-F5344CB8AC3E}">
        <p14:creationId xmlns:p14="http://schemas.microsoft.com/office/powerpoint/2010/main" val="3129603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34B97E-A218-DB0F-7CE3-2E20D9A7856B}"/>
              </a:ext>
            </a:extLst>
          </p:cNvPr>
          <p:cNvSpPr>
            <a:spLocks noGrp="1"/>
          </p:cNvSpPr>
          <p:nvPr>
            <p:ph type="title"/>
          </p:nvPr>
        </p:nvSpPr>
        <p:spPr/>
        <p:txBody>
          <a:bodyPr/>
          <a:lstStyle/>
          <a:p>
            <a:r>
              <a:rPr lang="sv-SE">
                <a:solidFill>
                  <a:schemeClr val="accent1"/>
                </a:solidFill>
              </a:rPr>
              <a:t>Masterdata som med säkerhet berör er	</a:t>
            </a:r>
          </a:p>
        </p:txBody>
      </p:sp>
      <p:pic>
        <p:nvPicPr>
          <p:cNvPr id="4" name="Platshållare för innehåll 4">
            <a:extLst>
              <a:ext uri="{FF2B5EF4-FFF2-40B4-BE49-F238E27FC236}">
                <a16:creationId xmlns:a16="http://schemas.microsoft.com/office/drawing/2014/main" id="{AE4CC1FA-87C9-4A3A-72E5-E46F90D87EA4}"/>
              </a:ext>
            </a:extLst>
          </p:cNvPr>
          <p:cNvPicPr>
            <a:picLocks noGrp="1" noChangeAspect="1"/>
          </p:cNvPicPr>
          <p:nvPr>
            <p:ph idx="1"/>
          </p:nvPr>
        </p:nvPicPr>
        <p:blipFill>
          <a:blip r:embed="rId2"/>
          <a:stretch>
            <a:fillRect/>
          </a:stretch>
        </p:blipFill>
        <p:spPr>
          <a:xfrm>
            <a:off x="838200" y="1379634"/>
            <a:ext cx="9018014" cy="495668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Ellips 4">
            <a:extLst>
              <a:ext uri="{FF2B5EF4-FFF2-40B4-BE49-F238E27FC236}">
                <a16:creationId xmlns:a16="http://schemas.microsoft.com/office/drawing/2014/main" id="{8B1BB4B2-43A3-A726-BBD7-C6413051A196}"/>
              </a:ext>
            </a:extLst>
          </p:cNvPr>
          <p:cNvSpPr/>
          <p:nvPr/>
        </p:nvSpPr>
        <p:spPr>
          <a:xfrm>
            <a:off x="955398" y="2263257"/>
            <a:ext cx="1712388" cy="1379856"/>
          </a:xfrm>
          <a:prstGeom prst="ellipse">
            <a:avLst/>
          </a:prstGeom>
          <a:noFill/>
          <a:ln w="28575"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878AAF8-A813-67C9-30FE-59F74ED146E5}"/>
              </a:ext>
            </a:extLst>
          </p:cNvPr>
          <p:cNvSpPr/>
          <p:nvPr/>
        </p:nvSpPr>
        <p:spPr>
          <a:xfrm>
            <a:off x="7093819" y="2263257"/>
            <a:ext cx="1712388" cy="1379856"/>
          </a:xfrm>
          <a:prstGeom prst="ellipse">
            <a:avLst/>
          </a:prstGeom>
          <a:noFill/>
          <a:ln w="28575"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AA4D51AF-3A45-4036-2342-CB7015DBEBA4}"/>
              </a:ext>
            </a:extLst>
          </p:cNvPr>
          <p:cNvSpPr/>
          <p:nvPr/>
        </p:nvSpPr>
        <p:spPr>
          <a:xfrm>
            <a:off x="5830626" y="4682741"/>
            <a:ext cx="1712388" cy="1379856"/>
          </a:xfrm>
          <a:prstGeom prst="ellipse">
            <a:avLst/>
          </a:prstGeom>
          <a:noFill/>
          <a:ln w="28575"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5F2DD110-1006-B0C7-99A0-8184A6322CA1}"/>
              </a:ext>
            </a:extLst>
          </p:cNvPr>
          <p:cNvSpPr/>
          <p:nvPr/>
        </p:nvSpPr>
        <p:spPr>
          <a:xfrm>
            <a:off x="2191881" y="4781784"/>
            <a:ext cx="1712388" cy="1379856"/>
          </a:xfrm>
          <a:prstGeom prst="ellipse">
            <a:avLst/>
          </a:prstGeom>
          <a:noFill/>
          <a:ln w="28575"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il: höger 8">
            <a:extLst>
              <a:ext uri="{FF2B5EF4-FFF2-40B4-BE49-F238E27FC236}">
                <a16:creationId xmlns:a16="http://schemas.microsoft.com/office/drawing/2014/main" id="{75B5C409-E49D-35B0-6777-F0A5981C5A95}"/>
              </a:ext>
            </a:extLst>
          </p:cNvPr>
          <p:cNvSpPr/>
          <p:nvPr/>
        </p:nvSpPr>
        <p:spPr>
          <a:xfrm rot="14422734">
            <a:off x="8880687" y="5808985"/>
            <a:ext cx="419002" cy="4571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CEBC95AB-540C-D929-4ED3-ED61E4C24061}"/>
              </a:ext>
            </a:extLst>
          </p:cNvPr>
          <p:cNvSpPr txBox="1"/>
          <p:nvPr/>
        </p:nvSpPr>
        <p:spPr>
          <a:xfrm>
            <a:off x="8641653" y="6055085"/>
            <a:ext cx="2177740" cy="230832"/>
          </a:xfrm>
          <a:prstGeom prst="rect">
            <a:avLst/>
          </a:prstGeom>
          <a:noFill/>
        </p:spPr>
        <p:txBody>
          <a:bodyPr wrap="square" rtlCol="0">
            <a:spAutoFit/>
          </a:bodyPr>
          <a:lstStyle/>
          <a:p>
            <a:r>
              <a:rPr lang="sv-SE" sz="900"/>
              <a:t>Extern insändning </a:t>
            </a:r>
          </a:p>
        </p:txBody>
      </p:sp>
    </p:spTree>
    <p:extLst>
      <p:ext uri="{BB962C8B-B14F-4D97-AF65-F5344CB8AC3E}">
        <p14:creationId xmlns:p14="http://schemas.microsoft.com/office/powerpoint/2010/main" val="2082730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98CCF9-BC37-10DD-462B-50A08E2E5BE0}"/>
              </a:ext>
            </a:extLst>
          </p:cNvPr>
          <p:cNvSpPr>
            <a:spLocks noGrp="1"/>
          </p:cNvSpPr>
          <p:nvPr>
            <p:ph type="title"/>
          </p:nvPr>
        </p:nvSpPr>
        <p:spPr/>
        <p:txBody>
          <a:bodyPr/>
          <a:lstStyle/>
          <a:p>
            <a:r>
              <a:rPr lang="sv-SE">
                <a:solidFill>
                  <a:schemeClr val="accent1"/>
                </a:solidFill>
              </a:rPr>
              <a:t>Aktör</a:t>
            </a:r>
          </a:p>
        </p:txBody>
      </p:sp>
      <p:sp>
        <p:nvSpPr>
          <p:cNvPr id="3" name="Platshållare för innehåll 2">
            <a:extLst>
              <a:ext uri="{FF2B5EF4-FFF2-40B4-BE49-F238E27FC236}">
                <a16:creationId xmlns:a16="http://schemas.microsoft.com/office/drawing/2014/main" id="{645B1DB1-A9B1-DC4E-CBE4-213E0EC173B8}"/>
              </a:ext>
            </a:extLst>
          </p:cNvPr>
          <p:cNvSpPr>
            <a:spLocks noGrp="1"/>
          </p:cNvSpPr>
          <p:nvPr>
            <p:ph idx="1"/>
          </p:nvPr>
        </p:nvSpPr>
        <p:spPr/>
        <p:txBody>
          <a:bodyPr/>
          <a:lstStyle/>
          <a:p>
            <a:r>
              <a:rPr lang="sv-SE"/>
              <a:t>Juridisk aktör i VIOL 3 innefattar juridiska personer (organisation; t.ex. aktiebolag, handelsbolag, vägföreningar).</a:t>
            </a:r>
          </a:p>
          <a:p>
            <a:r>
              <a:rPr lang="sv-SE"/>
              <a:t>I VIOL 3 är det enbart möjligt att ha en (1) huvudkod per organisationsnummer.</a:t>
            </a:r>
          </a:p>
          <a:p>
            <a:r>
              <a:rPr lang="sv-SE"/>
              <a:t>Varje juridisk enhet och ev. underliggande organisatorisk enhet måste ha minst en organisationstyp specificerad. Organisationstypen styr i vilka processer som enheten kan förekomma, ex. råvarusäljare/köpare, befraktare, transportföretag. </a:t>
            </a:r>
          </a:p>
          <a:p>
            <a:r>
              <a:rPr lang="sv-SE"/>
              <a:t>Biometria administrerar den juridiska enheten medan de underliggande organisatoriska enheterna kan administreras av det egna företaget. </a:t>
            </a:r>
          </a:p>
        </p:txBody>
      </p:sp>
    </p:spTree>
    <p:extLst>
      <p:ext uri="{BB962C8B-B14F-4D97-AF65-F5344CB8AC3E}">
        <p14:creationId xmlns:p14="http://schemas.microsoft.com/office/powerpoint/2010/main" val="3744585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006F49-5523-BD66-F9E4-9E68BFB780E4}"/>
              </a:ext>
            </a:extLst>
          </p:cNvPr>
          <p:cNvSpPr>
            <a:spLocks noGrp="1"/>
          </p:cNvSpPr>
          <p:nvPr>
            <p:ph type="title"/>
          </p:nvPr>
        </p:nvSpPr>
        <p:spPr/>
        <p:txBody>
          <a:bodyPr/>
          <a:lstStyle/>
          <a:p>
            <a:r>
              <a:rPr lang="sv-SE">
                <a:solidFill>
                  <a:schemeClr val="accent1"/>
                </a:solidFill>
              </a:rPr>
              <a:t>Plats</a:t>
            </a:r>
          </a:p>
        </p:txBody>
      </p:sp>
      <p:sp>
        <p:nvSpPr>
          <p:cNvPr id="3" name="Platshållare för innehåll 2">
            <a:extLst>
              <a:ext uri="{FF2B5EF4-FFF2-40B4-BE49-F238E27FC236}">
                <a16:creationId xmlns:a16="http://schemas.microsoft.com/office/drawing/2014/main" id="{BC83F553-D2F2-D22C-EF25-C97F48E35076}"/>
              </a:ext>
            </a:extLst>
          </p:cNvPr>
          <p:cNvSpPr>
            <a:spLocks noGrp="1"/>
          </p:cNvSpPr>
          <p:nvPr>
            <p:ph idx="1"/>
          </p:nvPr>
        </p:nvSpPr>
        <p:spPr/>
        <p:txBody>
          <a:bodyPr/>
          <a:lstStyle/>
          <a:p>
            <a:r>
              <a:rPr lang="sv-SE" dirty="0"/>
              <a:t>Platsstrukturen i VIOL 3 är uppdelad hieratiskt i tre nivåer bestående av Site, </a:t>
            </a:r>
            <a:r>
              <a:rPr lang="sv-SE" dirty="0" err="1"/>
              <a:t>Lagerställe</a:t>
            </a:r>
            <a:r>
              <a:rPr lang="sv-SE" dirty="0"/>
              <a:t> och </a:t>
            </a:r>
            <a:r>
              <a:rPr lang="sv-SE" dirty="0" err="1"/>
              <a:t>Lagerplats</a:t>
            </a:r>
            <a:r>
              <a:rPr lang="sv-SE" dirty="0"/>
              <a:t>:</a:t>
            </a:r>
          </a:p>
          <a:p>
            <a:pPr lvl="1"/>
            <a:r>
              <a:rPr lang="sv-SE" b="1" dirty="0"/>
              <a:t>Site</a:t>
            </a:r>
            <a:r>
              <a:rPr lang="sv-SE" dirty="0"/>
              <a:t> är den platstyp som ligger överst i hierarkin. En Site kan jämföras med ett avgränsat geografiskt område för en industri eller terminal där en eller flera andra platser ur VIOL 3 ryms </a:t>
            </a:r>
          </a:p>
          <a:p>
            <a:pPr lvl="1"/>
            <a:r>
              <a:rPr lang="sv-SE" b="1" dirty="0" err="1"/>
              <a:t>Lagerställe</a:t>
            </a:r>
            <a:r>
              <a:rPr lang="sv-SE" dirty="0"/>
              <a:t> är den andra nivån i hierarkin och motsvarar Mottagningsplats, Mätplats och </a:t>
            </a:r>
            <a:r>
              <a:rPr lang="sv-SE" dirty="0" err="1"/>
              <a:t>Hämtplats</a:t>
            </a:r>
            <a:r>
              <a:rPr lang="sv-SE" dirty="0"/>
              <a:t> </a:t>
            </a:r>
          </a:p>
          <a:p>
            <a:pPr lvl="1"/>
            <a:r>
              <a:rPr lang="sv-SE" b="1" dirty="0" err="1"/>
              <a:t>Lagerplats</a:t>
            </a:r>
            <a:r>
              <a:rPr lang="sv-SE" dirty="0"/>
              <a:t> är tredje nivån i platshierarkin. </a:t>
            </a:r>
            <a:r>
              <a:rPr lang="sv-SE" dirty="0" err="1"/>
              <a:t>Lagerplats</a:t>
            </a:r>
            <a:r>
              <a:rPr lang="sv-SE" dirty="0"/>
              <a:t> är fysisk plats för av-, på- och omlastning av råvaruleverans, ex. en </a:t>
            </a:r>
            <a:r>
              <a:rPr lang="sv-SE" dirty="0" err="1"/>
              <a:t>vedplan</a:t>
            </a:r>
            <a:r>
              <a:rPr lang="sv-SE" dirty="0"/>
              <a:t> på Mottagningsplatsen eller en flishög på </a:t>
            </a:r>
            <a:r>
              <a:rPr lang="sv-SE" dirty="0" err="1"/>
              <a:t>Hämtplatsen</a:t>
            </a:r>
            <a:r>
              <a:rPr lang="sv-SE" dirty="0"/>
              <a:t>. </a:t>
            </a:r>
            <a:r>
              <a:rPr lang="sv-SE" dirty="0" err="1"/>
              <a:t>Lagerplatser</a:t>
            </a:r>
            <a:r>
              <a:rPr lang="sv-SE" dirty="0"/>
              <a:t> läggs in under det </a:t>
            </a:r>
            <a:r>
              <a:rPr lang="sv-SE" dirty="0" err="1"/>
              <a:t>Lagerställe</a:t>
            </a:r>
            <a:r>
              <a:rPr lang="sv-SE" dirty="0"/>
              <a:t> de ska kopplas mot.</a:t>
            </a:r>
          </a:p>
        </p:txBody>
      </p:sp>
      <p:sp>
        <p:nvSpPr>
          <p:cNvPr id="4" name="textruta 3">
            <a:extLst>
              <a:ext uri="{FF2B5EF4-FFF2-40B4-BE49-F238E27FC236}">
                <a16:creationId xmlns:a16="http://schemas.microsoft.com/office/drawing/2014/main" id="{6F31AF5E-413D-FAA4-C7C3-30862FDE610C}"/>
              </a:ext>
            </a:extLst>
          </p:cNvPr>
          <p:cNvSpPr txBox="1"/>
          <p:nvPr/>
        </p:nvSpPr>
        <p:spPr>
          <a:xfrm>
            <a:off x="155448" y="5034627"/>
            <a:ext cx="5705856" cy="1277273"/>
          </a:xfrm>
          <a:prstGeom prst="rect">
            <a:avLst/>
          </a:prstGeom>
          <a:noFill/>
        </p:spPr>
        <p:txBody>
          <a:bodyPr wrap="square" rtlCol="0">
            <a:spAutoFit/>
          </a:bodyPr>
          <a:lstStyle/>
          <a:p>
            <a:r>
              <a:rPr lang="sv-SE" sz="1100" i="1"/>
              <a:t>I VIOL 3 har fler platsbegrepp lagt till för att tydliggöra vilken typ av plats det är samt var råvaran ska lastas av eller hämtas. Plats-ID kommer i VIOL 3 vara av mindre betydelse då platsen beskrivs med </a:t>
            </a:r>
            <a:r>
              <a:rPr lang="sv-SE" sz="1100" i="1" err="1"/>
              <a:t>Lagerställe</a:t>
            </a:r>
            <a:r>
              <a:rPr lang="sv-SE" sz="1100" i="1"/>
              <a:t> och ev. </a:t>
            </a:r>
            <a:r>
              <a:rPr lang="sv-SE" sz="1100" i="1" err="1"/>
              <a:t>Lagerplatser</a:t>
            </a:r>
            <a:r>
              <a:rPr lang="sv-SE" sz="1100" i="1"/>
              <a:t>. Möjligheten att utläsa VMF-område, platstyp och avlägg genom Plats-ID är något som försvinner i och med VIOL 3. Om man som företag har behov av att destinera restprodukter till ett antal mindre kunder som inte är mottagare i VIOL 3-systemet finns möjligheten att använda sig av en administrativ mottagningsplats. </a:t>
            </a:r>
          </a:p>
        </p:txBody>
      </p:sp>
      <p:sp>
        <p:nvSpPr>
          <p:cNvPr id="5" name="Rektangel 4">
            <a:extLst>
              <a:ext uri="{FF2B5EF4-FFF2-40B4-BE49-F238E27FC236}">
                <a16:creationId xmlns:a16="http://schemas.microsoft.com/office/drawing/2014/main" id="{37EA6451-ED0C-98B9-B0FB-34C3F6B7F304}"/>
              </a:ext>
            </a:extLst>
          </p:cNvPr>
          <p:cNvSpPr/>
          <p:nvPr/>
        </p:nvSpPr>
        <p:spPr>
          <a:xfrm>
            <a:off x="7036308" y="4597937"/>
            <a:ext cx="4572000" cy="393192"/>
          </a:xfrm>
          <a:prstGeom prst="rect">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a:t>Nivå 1</a:t>
            </a:r>
          </a:p>
        </p:txBody>
      </p:sp>
      <p:sp>
        <p:nvSpPr>
          <p:cNvPr id="6" name="Rektangel 5">
            <a:extLst>
              <a:ext uri="{FF2B5EF4-FFF2-40B4-BE49-F238E27FC236}">
                <a16:creationId xmlns:a16="http://schemas.microsoft.com/office/drawing/2014/main" id="{B8A59863-7420-18A9-303E-32A5D7DB78F6}"/>
              </a:ext>
            </a:extLst>
          </p:cNvPr>
          <p:cNvSpPr/>
          <p:nvPr/>
        </p:nvSpPr>
        <p:spPr>
          <a:xfrm>
            <a:off x="7380732" y="5042033"/>
            <a:ext cx="3883152" cy="810803"/>
          </a:xfrm>
          <a:prstGeom prst="rect">
            <a:avLst/>
          </a:prstGeom>
          <a:solidFill>
            <a:srgbClr val="A031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400"/>
              <a:t>Nivå 2</a:t>
            </a:r>
          </a:p>
        </p:txBody>
      </p:sp>
      <p:sp>
        <p:nvSpPr>
          <p:cNvPr id="7" name="Rektangel 6">
            <a:extLst>
              <a:ext uri="{FF2B5EF4-FFF2-40B4-BE49-F238E27FC236}">
                <a16:creationId xmlns:a16="http://schemas.microsoft.com/office/drawing/2014/main" id="{CEA995A8-54A5-38DA-6395-DC8FFC28732B}"/>
              </a:ext>
            </a:extLst>
          </p:cNvPr>
          <p:cNvSpPr/>
          <p:nvPr/>
        </p:nvSpPr>
        <p:spPr>
          <a:xfrm>
            <a:off x="7990332" y="5910045"/>
            <a:ext cx="2871216" cy="393192"/>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400"/>
              <a:t>Nivå 3 </a:t>
            </a:r>
          </a:p>
        </p:txBody>
      </p:sp>
      <p:sp>
        <p:nvSpPr>
          <p:cNvPr id="8" name="Rektangel 7">
            <a:extLst>
              <a:ext uri="{FF2B5EF4-FFF2-40B4-BE49-F238E27FC236}">
                <a16:creationId xmlns:a16="http://schemas.microsoft.com/office/drawing/2014/main" id="{52EB97F6-C1FE-7690-543F-ABAF8A33C8BC}"/>
              </a:ext>
            </a:extLst>
          </p:cNvPr>
          <p:cNvSpPr/>
          <p:nvPr/>
        </p:nvSpPr>
        <p:spPr>
          <a:xfrm>
            <a:off x="8814816" y="4624514"/>
            <a:ext cx="1371600" cy="34003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solidFill>
                  <a:schemeClr val="bg1">
                    <a:lumMod val="50000"/>
                  </a:schemeClr>
                </a:solidFill>
              </a:rPr>
              <a:t>Site</a:t>
            </a:r>
          </a:p>
        </p:txBody>
      </p:sp>
      <p:sp>
        <p:nvSpPr>
          <p:cNvPr id="9" name="Rektangel 8">
            <a:extLst>
              <a:ext uri="{FF2B5EF4-FFF2-40B4-BE49-F238E27FC236}">
                <a16:creationId xmlns:a16="http://schemas.microsoft.com/office/drawing/2014/main" id="{B83BBC12-DFB5-6816-85FF-1A6E2AC5AE06}"/>
              </a:ext>
            </a:extLst>
          </p:cNvPr>
          <p:cNvSpPr/>
          <p:nvPr/>
        </p:nvSpPr>
        <p:spPr>
          <a:xfrm>
            <a:off x="8823198" y="5088262"/>
            <a:ext cx="1205484" cy="256963"/>
          </a:xfrm>
          <a:prstGeom prst="rect">
            <a:avLst/>
          </a:prstGeom>
          <a:solidFill>
            <a:srgbClr val="DFDC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err="1">
                <a:solidFill>
                  <a:schemeClr val="bg1">
                    <a:lumMod val="50000"/>
                  </a:schemeClr>
                </a:solidFill>
              </a:rPr>
              <a:t>Lagerställe</a:t>
            </a:r>
            <a:endParaRPr lang="sv-SE">
              <a:solidFill>
                <a:schemeClr val="bg1">
                  <a:lumMod val="50000"/>
                </a:schemeClr>
              </a:solidFill>
            </a:endParaRPr>
          </a:p>
        </p:txBody>
      </p:sp>
      <p:sp>
        <p:nvSpPr>
          <p:cNvPr id="10" name="Rektangel 9">
            <a:extLst>
              <a:ext uri="{FF2B5EF4-FFF2-40B4-BE49-F238E27FC236}">
                <a16:creationId xmlns:a16="http://schemas.microsoft.com/office/drawing/2014/main" id="{A4849564-ACE3-A9E6-D718-F46319552881}"/>
              </a:ext>
            </a:extLst>
          </p:cNvPr>
          <p:cNvSpPr/>
          <p:nvPr/>
        </p:nvSpPr>
        <p:spPr>
          <a:xfrm>
            <a:off x="8985504" y="5969049"/>
            <a:ext cx="1264920" cy="234491"/>
          </a:xfrm>
          <a:prstGeom prst="rect">
            <a:avLst/>
          </a:prstGeom>
          <a:solidFill>
            <a:srgbClr val="DFDC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err="1">
                <a:solidFill>
                  <a:schemeClr val="bg1">
                    <a:lumMod val="50000"/>
                  </a:schemeClr>
                </a:solidFill>
              </a:rPr>
              <a:t>Lagerplats</a:t>
            </a:r>
            <a:endParaRPr lang="sv-SE" sz="1600">
              <a:solidFill>
                <a:schemeClr val="bg1">
                  <a:lumMod val="50000"/>
                </a:schemeClr>
              </a:solidFill>
            </a:endParaRPr>
          </a:p>
        </p:txBody>
      </p:sp>
      <p:sp>
        <p:nvSpPr>
          <p:cNvPr id="11" name="Rektangel 10">
            <a:extLst>
              <a:ext uri="{FF2B5EF4-FFF2-40B4-BE49-F238E27FC236}">
                <a16:creationId xmlns:a16="http://schemas.microsoft.com/office/drawing/2014/main" id="{6A2A3AF2-DEC9-7049-3F5B-9D2D315B2427}"/>
              </a:ext>
            </a:extLst>
          </p:cNvPr>
          <p:cNvSpPr/>
          <p:nvPr/>
        </p:nvSpPr>
        <p:spPr>
          <a:xfrm>
            <a:off x="8174736" y="5416300"/>
            <a:ext cx="1325880" cy="256963"/>
          </a:xfrm>
          <a:prstGeom prst="rect">
            <a:avLst/>
          </a:prstGeom>
          <a:solidFill>
            <a:srgbClr val="DFDC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050" dirty="0">
                <a:solidFill>
                  <a:schemeClr val="bg1">
                    <a:lumMod val="50000"/>
                  </a:schemeClr>
                </a:solidFill>
              </a:rPr>
              <a:t>Mottagningsplats</a:t>
            </a:r>
            <a:endParaRPr lang="sv-SE" sz="1400" dirty="0">
              <a:solidFill>
                <a:schemeClr val="bg1">
                  <a:lumMod val="50000"/>
                </a:schemeClr>
              </a:solidFill>
            </a:endParaRPr>
          </a:p>
        </p:txBody>
      </p:sp>
      <p:sp>
        <p:nvSpPr>
          <p:cNvPr id="12" name="Rektangel 11">
            <a:extLst>
              <a:ext uri="{FF2B5EF4-FFF2-40B4-BE49-F238E27FC236}">
                <a16:creationId xmlns:a16="http://schemas.microsoft.com/office/drawing/2014/main" id="{F05AACEB-4243-63F2-67BC-AF1DA7A9A949}"/>
              </a:ext>
            </a:extLst>
          </p:cNvPr>
          <p:cNvSpPr/>
          <p:nvPr/>
        </p:nvSpPr>
        <p:spPr>
          <a:xfrm>
            <a:off x="9552432" y="5412694"/>
            <a:ext cx="1205484" cy="256963"/>
          </a:xfrm>
          <a:prstGeom prst="rect">
            <a:avLst/>
          </a:prstGeom>
          <a:solidFill>
            <a:srgbClr val="DFDC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100">
                <a:solidFill>
                  <a:schemeClr val="bg1">
                    <a:lumMod val="50000"/>
                  </a:schemeClr>
                </a:solidFill>
              </a:rPr>
              <a:t>Mätplats</a:t>
            </a:r>
            <a:endParaRPr lang="sv-SE">
              <a:solidFill>
                <a:schemeClr val="bg1">
                  <a:lumMod val="50000"/>
                </a:schemeClr>
              </a:solidFill>
            </a:endParaRPr>
          </a:p>
        </p:txBody>
      </p:sp>
    </p:spTree>
    <p:extLst>
      <p:ext uri="{BB962C8B-B14F-4D97-AF65-F5344CB8AC3E}">
        <p14:creationId xmlns:p14="http://schemas.microsoft.com/office/powerpoint/2010/main" val="110006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A511C6-F2AE-6991-E0FC-BA977EE8508B}"/>
              </a:ext>
            </a:extLst>
          </p:cNvPr>
          <p:cNvSpPr>
            <a:spLocks noGrp="1"/>
          </p:cNvSpPr>
          <p:nvPr>
            <p:ph type="title"/>
          </p:nvPr>
        </p:nvSpPr>
        <p:spPr>
          <a:xfrm>
            <a:off x="648077" y="693803"/>
            <a:ext cx="10515600" cy="895285"/>
          </a:xfrm>
        </p:spPr>
        <p:txBody>
          <a:bodyPr vert="horz" lIns="91440" tIns="45720" rIns="91440" bIns="45720" rtlCol="0" anchor="t">
            <a:normAutofit/>
          </a:bodyPr>
          <a:lstStyle/>
          <a:p>
            <a:r>
              <a:rPr lang="sv-SE">
                <a:solidFill>
                  <a:schemeClr val="accent1"/>
                </a:solidFill>
              </a:rPr>
              <a:t>Mätningsflöde</a:t>
            </a:r>
          </a:p>
        </p:txBody>
      </p:sp>
      <p:sp>
        <p:nvSpPr>
          <p:cNvPr id="3" name="Platshållare för innehåll 2">
            <a:extLst>
              <a:ext uri="{FF2B5EF4-FFF2-40B4-BE49-F238E27FC236}">
                <a16:creationId xmlns:a16="http://schemas.microsoft.com/office/drawing/2014/main" id="{45FB4EC0-29E4-7249-C749-E8BAEE612E58}"/>
              </a:ext>
            </a:extLst>
          </p:cNvPr>
          <p:cNvSpPr>
            <a:spLocks noGrp="1"/>
          </p:cNvSpPr>
          <p:nvPr>
            <p:ph idx="1"/>
          </p:nvPr>
        </p:nvSpPr>
        <p:spPr>
          <a:xfrm>
            <a:off x="648077" y="1445379"/>
            <a:ext cx="7778876" cy="4351338"/>
          </a:xfrm>
        </p:spPr>
        <p:txBody>
          <a:bodyPr vert="horz" lIns="91440" tIns="45720" rIns="91440" bIns="45720" rtlCol="0" anchor="t">
            <a:noAutofit/>
          </a:bodyPr>
          <a:lstStyle/>
          <a:p>
            <a:pPr indent="-175895"/>
            <a:r>
              <a:rPr lang="sv-SE" sz="1600" b="0" i="0" dirty="0">
                <a:solidFill>
                  <a:srgbClr val="000000"/>
                </a:solidFill>
                <a:effectLst/>
                <a:latin typeface="Open Sans"/>
                <a:ea typeface="Noto Serif"/>
                <a:cs typeface="Noto Serif"/>
              </a:rPr>
              <a:t>Vid inmätning i VIOL 3 utförs ett antal mätningstjänster som tillsammans bildar ett mätningsflöde för ett utpekat sortiment.</a:t>
            </a:r>
            <a:endParaRPr lang="sv-SE" dirty="0">
              <a:latin typeface="Open Sans"/>
              <a:ea typeface="Noto Serif"/>
              <a:cs typeface="Noto Serif"/>
            </a:endParaRPr>
          </a:p>
          <a:p>
            <a:pPr indent="-175895"/>
            <a:r>
              <a:rPr lang="sv-SE" b="0" i="0" dirty="0">
                <a:solidFill>
                  <a:srgbClr val="000000"/>
                </a:solidFill>
                <a:effectLst/>
                <a:latin typeface="Open Sans"/>
                <a:ea typeface="Noto Serif"/>
                <a:cs typeface="Noto Serif"/>
              </a:rPr>
              <a:t>Mätningsflödet består av en till flera branschgemensamma mätningstjänster som det mätande företaget erbjuder </a:t>
            </a:r>
            <a:r>
              <a:rPr lang="sv-SE" dirty="0">
                <a:solidFill>
                  <a:srgbClr val="000000"/>
                </a:solidFill>
                <a:latin typeface="Open Sans"/>
                <a:ea typeface="Noto Serif"/>
                <a:cs typeface="Noto Serif"/>
              </a:rPr>
              <a:t>på mätplatsen</a:t>
            </a:r>
            <a:r>
              <a:rPr lang="sv-SE" b="0" i="0" dirty="0">
                <a:solidFill>
                  <a:srgbClr val="000000"/>
                </a:solidFill>
                <a:effectLst/>
                <a:latin typeface="Open Sans"/>
                <a:ea typeface="Noto Serif"/>
                <a:cs typeface="Noto Serif"/>
              </a:rPr>
              <a:t>. </a:t>
            </a:r>
          </a:p>
          <a:p>
            <a:pPr indent="-175895"/>
            <a:r>
              <a:rPr lang="sv-SE" b="0" i="0" dirty="0">
                <a:solidFill>
                  <a:srgbClr val="000000"/>
                </a:solidFill>
                <a:effectLst/>
                <a:latin typeface="Open Sans"/>
                <a:ea typeface="Noto Serif"/>
                <a:cs typeface="Noto Serif"/>
              </a:rPr>
              <a:t>Det skapas ett mätningsflöde per sortiment, mottagningsplats och transportslag </a:t>
            </a:r>
          </a:p>
          <a:p>
            <a:pPr indent="-175895"/>
            <a:r>
              <a:rPr lang="sv-SE" dirty="0">
                <a:solidFill>
                  <a:srgbClr val="000000"/>
                </a:solidFill>
                <a:latin typeface="Open Sans"/>
                <a:ea typeface="Noto Serif"/>
                <a:cs typeface="Noto Serif"/>
              </a:rPr>
              <a:t>Vid destinering så kontrolleras det att det finns förutsättningar för inmätning på platsen. Systemet letar efter aktiva mätningsflöden som motsvarar affären. </a:t>
            </a:r>
            <a:endParaRPr lang="sv-SE" dirty="0">
              <a:solidFill>
                <a:srgbClr val="000000"/>
              </a:solidFill>
              <a:latin typeface="Open Sans" panose="020B0606030504020204" pitchFamily="34" charset="0"/>
            </a:endParaRPr>
          </a:p>
        </p:txBody>
      </p:sp>
      <p:pic>
        <p:nvPicPr>
          <p:cNvPr id="6" name="Bildobjekt 5">
            <a:extLst>
              <a:ext uri="{FF2B5EF4-FFF2-40B4-BE49-F238E27FC236}">
                <a16:creationId xmlns:a16="http://schemas.microsoft.com/office/drawing/2014/main" id="{0196BECC-EE6F-C9C8-74B1-181018A862F2}"/>
              </a:ext>
            </a:extLst>
          </p:cNvPr>
          <p:cNvPicPr>
            <a:picLocks noChangeAspect="1"/>
          </p:cNvPicPr>
          <p:nvPr/>
        </p:nvPicPr>
        <p:blipFill>
          <a:blip r:embed="rId3"/>
          <a:stretch>
            <a:fillRect/>
          </a:stretch>
        </p:blipFill>
        <p:spPr>
          <a:xfrm>
            <a:off x="8615537" y="1445379"/>
            <a:ext cx="3048379" cy="52351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7927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40F0-1348-1F3F-F957-CE82C39043C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A1BD432-F1B4-EF65-A7ED-04373F351072}"/>
              </a:ext>
            </a:extLst>
          </p:cNvPr>
          <p:cNvSpPr>
            <a:spLocks noGrp="1"/>
          </p:cNvSpPr>
          <p:nvPr>
            <p:ph type="title"/>
          </p:nvPr>
        </p:nvSpPr>
        <p:spPr/>
        <p:txBody>
          <a:bodyPr/>
          <a:lstStyle/>
          <a:p>
            <a:r>
              <a:rPr lang="sv-SE">
                <a:solidFill>
                  <a:schemeClr val="accent1"/>
                </a:solidFill>
              </a:rPr>
              <a:t>Användare</a:t>
            </a:r>
          </a:p>
        </p:txBody>
      </p:sp>
      <p:sp>
        <p:nvSpPr>
          <p:cNvPr id="3" name="Platshållare för innehåll 2">
            <a:extLst>
              <a:ext uri="{FF2B5EF4-FFF2-40B4-BE49-F238E27FC236}">
                <a16:creationId xmlns:a16="http://schemas.microsoft.com/office/drawing/2014/main" id="{7AEF3C22-B19D-113F-6CE7-E00A8BF7D2A3}"/>
              </a:ext>
            </a:extLst>
          </p:cNvPr>
          <p:cNvSpPr>
            <a:spLocks noGrp="1"/>
          </p:cNvSpPr>
          <p:nvPr>
            <p:ph idx="1"/>
          </p:nvPr>
        </p:nvSpPr>
        <p:spPr/>
        <p:txBody>
          <a:bodyPr/>
          <a:lstStyle/>
          <a:p>
            <a:r>
              <a:rPr lang="sv-SE"/>
              <a:t>En användare är en person som jobbar i en organisation och identifieras med mejladress. </a:t>
            </a:r>
          </a:p>
          <a:p>
            <a:r>
              <a:rPr lang="sv-SE"/>
              <a:t>För att en användare ska kunna läggas upp i systemet måste organisationen finnas upplagd i VIOL 3. Varje användare som läggs upp kopplas till organisationen och får således behörighet till de affärsobjekt som finns med i den organisationen och de underliggande organisatoriska enheterna. </a:t>
            </a:r>
          </a:p>
          <a:p>
            <a:r>
              <a:rPr lang="sv-SE"/>
              <a:t>För att logga in i VIOL 3 anger användare samma mejladress som angavs vid beställning av åtkomst till systemet samt det lösenord som används för att logga in på kontot, ex. Office365- eller </a:t>
            </a:r>
            <a:r>
              <a:rPr lang="sv-SE" err="1"/>
              <a:t>Gmail</a:t>
            </a:r>
            <a:r>
              <a:rPr lang="sv-SE"/>
              <a:t>-konto. </a:t>
            </a:r>
          </a:p>
          <a:p>
            <a:r>
              <a:rPr lang="sv-SE"/>
              <a:t>Behörigheter beställs av </a:t>
            </a:r>
            <a:r>
              <a:rPr lang="sv-SE" b="1" u="sng"/>
              <a:t>behörighetsansvarig</a:t>
            </a:r>
            <a:r>
              <a:rPr lang="sv-SE"/>
              <a:t> via Mina sidor VIOL 3 där användaren har möjlighet att beställa en eller flera behörigheter till sig själv, en redan befintlig användare eller om en ny användare behöver läggas upp i systemet. </a:t>
            </a:r>
          </a:p>
        </p:txBody>
      </p:sp>
      <p:sp>
        <p:nvSpPr>
          <p:cNvPr id="4" name="textruta 3">
            <a:extLst>
              <a:ext uri="{FF2B5EF4-FFF2-40B4-BE49-F238E27FC236}">
                <a16:creationId xmlns:a16="http://schemas.microsoft.com/office/drawing/2014/main" id="{D5FAEC5E-DD1D-15FF-5A4B-73F88DDF9034}"/>
              </a:ext>
            </a:extLst>
          </p:cNvPr>
          <p:cNvSpPr txBox="1"/>
          <p:nvPr/>
        </p:nvSpPr>
        <p:spPr>
          <a:xfrm>
            <a:off x="64008" y="6062597"/>
            <a:ext cx="8595360" cy="738664"/>
          </a:xfrm>
          <a:prstGeom prst="rect">
            <a:avLst/>
          </a:prstGeom>
          <a:noFill/>
        </p:spPr>
        <p:txBody>
          <a:bodyPr wrap="square" rtlCol="0">
            <a:spAutoFit/>
          </a:bodyPr>
          <a:lstStyle/>
          <a:p>
            <a:r>
              <a:rPr lang="sv-SE" sz="1200"/>
              <a:t>I VIOL 2 anger användaren det tilldelade ID och lösenord som Biometria administrerat.</a:t>
            </a:r>
            <a:br>
              <a:rPr lang="sv-SE" sz="1200"/>
            </a:br>
            <a:r>
              <a:rPr lang="sv-SE" sz="1200" u="sng"/>
              <a:t>I VIOL 3 hanteras detta utanför Biometria och istället av leverantören av ditt konto, ex. Microsoft</a:t>
            </a:r>
            <a:r>
              <a:rPr lang="sv-SE" sz="1200"/>
              <a:t>. </a:t>
            </a:r>
          </a:p>
          <a:p>
            <a:endParaRPr lang="sv-SE"/>
          </a:p>
        </p:txBody>
      </p:sp>
    </p:spTree>
    <p:extLst>
      <p:ext uri="{BB962C8B-B14F-4D97-AF65-F5344CB8AC3E}">
        <p14:creationId xmlns:p14="http://schemas.microsoft.com/office/powerpoint/2010/main" val="3717447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063064-0147-1129-9BF6-F178EC2925FF}"/>
              </a:ext>
            </a:extLst>
          </p:cNvPr>
          <p:cNvSpPr>
            <a:spLocks noGrp="1"/>
          </p:cNvSpPr>
          <p:nvPr>
            <p:ph type="title"/>
          </p:nvPr>
        </p:nvSpPr>
        <p:spPr/>
        <p:txBody>
          <a:bodyPr/>
          <a:lstStyle/>
          <a:p>
            <a:r>
              <a:rPr lang="sv-SE">
                <a:solidFill>
                  <a:schemeClr val="accent1"/>
                </a:solidFill>
              </a:rPr>
              <a:t>Omläggning</a:t>
            </a:r>
            <a:r>
              <a:rPr lang="sv-SE"/>
              <a:t> </a:t>
            </a:r>
          </a:p>
        </p:txBody>
      </p:sp>
      <p:sp>
        <p:nvSpPr>
          <p:cNvPr id="3" name="Platshållare för innehåll 2">
            <a:extLst>
              <a:ext uri="{FF2B5EF4-FFF2-40B4-BE49-F238E27FC236}">
                <a16:creationId xmlns:a16="http://schemas.microsoft.com/office/drawing/2014/main" id="{7829D5FC-0CFA-4466-5289-9883262FB02A}"/>
              </a:ext>
            </a:extLst>
          </p:cNvPr>
          <p:cNvSpPr>
            <a:spLocks noGrp="1"/>
          </p:cNvSpPr>
          <p:nvPr>
            <p:ph idx="1"/>
          </p:nvPr>
        </p:nvSpPr>
        <p:spPr/>
        <p:txBody>
          <a:bodyPr vert="horz" lIns="91440" tIns="45720" rIns="91440" bIns="45720" rtlCol="0" anchor="t">
            <a:noAutofit/>
          </a:bodyPr>
          <a:lstStyle/>
          <a:p>
            <a:pPr indent="-175895"/>
            <a:r>
              <a:rPr lang="sv-SE">
                <a:latin typeface="Noto Serif"/>
                <a:ea typeface="Noto Serif"/>
                <a:cs typeface="Noto Serif"/>
              </a:rPr>
              <a:t>Planera för hur er verksamhet ska hantera övergången till VIOL 3. En dialog både internt samt med leverantörer behöver föras med hur ni planerar att gå över med era affärer. Sista dag för </a:t>
            </a:r>
            <a:r>
              <a:rPr lang="sv-SE" u="sng">
                <a:latin typeface="Noto Serif"/>
                <a:ea typeface="Noto Serif"/>
                <a:cs typeface="Noto Serif"/>
              </a:rPr>
              <a:t>inmätning</a:t>
            </a:r>
            <a:r>
              <a:rPr lang="sv-SE">
                <a:latin typeface="Noto Serif"/>
                <a:ea typeface="Noto Serif"/>
                <a:cs typeface="Noto Serif"/>
              </a:rPr>
              <a:t> 31-oktober-2025</a:t>
            </a:r>
            <a:endParaRPr lang="sv-SE"/>
          </a:p>
          <a:p>
            <a:pPr lvl="1">
              <a:buFont typeface="Courier New"/>
              <a:buChar char="o"/>
            </a:pPr>
            <a:r>
              <a:rPr lang="sv-SE">
                <a:latin typeface="Noto Serif"/>
                <a:ea typeface="Noto Serif"/>
                <a:cs typeface="Noto Serif"/>
              </a:rPr>
              <a:t>Om ni har interna leveranser, när ska de börja köras i VIOL 3</a:t>
            </a:r>
            <a:endParaRPr lang="sv-SE" sz="1600"/>
          </a:p>
          <a:p>
            <a:pPr lvl="1">
              <a:buFont typeface="Courier New"/>
              <a:buChar char="o"/>
            </a:pPr>
            <a:r>
              <a:rPr lang="sv-SE">
                <a:latin typeface="Noto Serif"/>
                <a:ea typeface="Noto Serif"/>
                <a:cs typeface="Noto Serif"/>
              </a:rPr>
              <a:t>Affärsflöden med leverantörer, för en dialog om när dessa behöver flyttas över. </a:t>
            </a:r>
            <a:endParaRPr lang="sv-SE" sz="1600"/>
          </a:p>
          <a:p>
            <a:pPr lvl="1">
              <a:buFont typeface="Courier New"/>
              <a:buChar char="o"/>
            </a:pPr>
            <a:r>
              <a:rPr lang="sv-SE">
                <a:latin typeface="Noto Serif"/>
                <a:ea typeface="Noto Serif"/>
                <a:cs typeface="Noto Serif"/>
              </a:rPr>
              <a:t>Om ni har egna inköp, hur ska ni hantera dessa under övergångsperioden. </a:t>
            </a:r>
            <a:endParaRPr lang="sv-SE" sz="1600"/>
          </a:p>
          <a:p>
            <a:pPr indent="-175895"/>
            <a:r>
              <a:rPr lang="sv-SE">
                <a:latin typeface="Noto Serif"/>
                <a:ea typeface="Noto Serif"/>
                <a:cs typeface="Noto Serif"/>
              </a:rPr>
              <a:t>Mätning sker i antagligen VIOL 2 eller i VIOL 3, aldrig i båda systemen. Det innebär att råvaran kommer att redovisas i det system råvaran mäts in i. Det kommer troligen att krävas arbete i båda systemen för er. </a:t>
            </a:r>
          </a:p>
          <a:p>
            <a:pPr indent="-175895"/>
            <a:r>
              <a:rPr lang="sv-SE">
                <a:latin typeface="Noto Serif"/>
                <a:ea typeface="Noto Serif"/>
                <a:cs typeface="Noto Serif"/>
              </a:rPr>
              <a:t>Om ni har externa IT-system behöver ni föra en dialog med IT-leverantörerna om hur deras system hanterar omläggningsperioden</a:t>
            </a:r>
            <a:endParaRPr lang="sv-SE"/>
          </a:p>
          <a:p>
            <a:pPr indent="-175895"/>
            <a:endParaRPr lang="sv-SE"/>
          </a:p>
        </p:txBody>
      </p:sp>
    </p:spTree>
    <p:extLst>
      <p:ext uri="{BB962C8B-B14F-4D97-AF65-F5344CB8AC3E}">
        <p14:creationId xmlns:p14="http://schemas.microsoft.com/office/powerpoint/2010/main" val="4124748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0598FA94-07EE-25F6-2030-C04271AA25D4}"/>
              </a:ext>
            </a:extLst>
          </p:cNvPr>
          <p:cNvSpPr>
            <a:spLocks noGrp="1"/>
          </p:cNvSpPr>
          <p:nvPr>
            <p:ph idx="1"/>
          </p:nvPr>
        </p:nvSpPr>
        <p:spPr>
          <a:xfrm>
            <a:off x="243296" y="998603"/>
            <a:ext cx="4319468" cy="4351338"/>
          </a:xfrm>
        </p:spPr>
        <p:txBody>
          <a:bodyPr/>
          <a:lstStyle/>
          <a:p>
            <a:r>
              <a:rPr lang="sv-SE" b="1" i="0" dirty="0">
                <a:solidFill>
                  <a:schemeClr val="bg1">
                    <a:lumMod val="95000"/>
                  </a:schemeClr>
                </a:solidFill>
                <a:effectLst/>
                <a:latin typeface="Open Sans" panose="020B0606030504020204" pitchFamily="34" charset="0"/>
              </a:rPr>
              <a:t>Allmänna öppna möten</a:t>
            </a:r>
          </a:p>
          <a:p>
            <a:pPr lvl="1"/>
            <a:r>
              <a:rPr lang="sv-SE" sz="1200" b="0" i="0" strike="sngStrike" dirty="0">
                <a:solidFill>
                  <a:schemeClr val="bg1">
                    <a:lumMod val="95000"/>
                  </a:schemeClr>
                </a:solidFill>
                <a:effectLst/>
                <a:latin typeface="Open Sans" panose="020B0606030504020204" pitchFamily="34" charset="0"/>
              </a:rPr>
              <a:t>10/3, kl. 13-14 – Om nedstängning av VIOL 2</a:t>
            </a:r>
            <a:r>
              <a:rPr lang="sv-SE" sz="1200" strike="sngStrike" dirty="0">
                <a:solidFill>
                  <a:schemeClr val="bg1">
                    <a:lumMod val="95000"/>
                  </a:schemeClr>
                </a:solidFill>
                <a:latin typeface="Open Sans" panose="020B0606030504020204" pitchFamily="34" charset="0"/>
              </a:rPr>
              <a:t> </a:t>
            </a:r>
            <a:r>
              <a:rPr lang="sv-SE" sz="1200" dirty="0">
                <a:solidFill>
                  <a:schemeClr val="bg1">
                    <a:lumMod val="95000"/>
                  </a:schemeClr>
                </a:solidFill>
                <a:latin typeface="Open Sans" panose="020B0606030504020204" pitchFamily="34" charset="0"/>
              </a:rPr>
              <a:t>– Inställt</a:t>
            </a:r>
          </a:p>
          <a:p>
            <a:pPr marL="180975" lvl="1" indent="0">
              <a:buNone/>
            </a:pPr>
            <a:r>
              <a:rPr lang="sv-SE" sz="1200" dirty="0">
                <a:solidFill>
                  <a:schemeClr val="bg1">
                    <a:lumMod val="95000"/>
                  </a:schemeClr>
                </a:solidFill>
                <a:latin typeface="Open Sans" panose="020B0606030504020204" pitchFamily="34" charset="0"/>
              </a:rPr>
              <a:t> </a:t>
            </a:r>
          </a:p>
          <a:p>
            <a:r>
              <a:rPr lang="sv-SE" b="1" dirty="0">
                <a:solidFill>
                  <a:schemeClr val="bg1">
                    <a:lumMod val="95000"/>
                  </a:schemeClr>
                </a:solidFill>
                <a:latin typeface="Open Sans" panose="020B0606030504020204" pitchFamily="34" charset="0"/>
              </a:rPr>
              <a:t>VIOL 3 på 30 min </a:t>
            </a:r>
          </a:p>
          <a:p>
            <a:pPr lvl="1"/>
            <a:r>
              <a:rPr lang="sv-SE" sz="1200" dirty="0">
                <a:solidFill>
                  <a:schemeClr val="bg1">
                    <a:lumMod val="95000"/>
                  </a:schemeClr>
                </a:solidFill>
                <a:latin typeface="Open Sans" panose="020B0606030504020204" pitchFamily="34" charset="0"/>
              </a:rPr>
              <a:t>4/3, kl. 14-14.30 – Grunderna i prisräkning i VIOL 3</a:t>
            </a:r>
          </a:p>
          <a:p>
            <a:pPr lvl="1"/>
            <a:r>
              <a:rPr lang="sv-SE" sz="1200" dirty="0">
                <a:solidFill>
                  <a:schemeClr val="bg1">
                    <a:lumMod val="95000"/>
                  </a:schemeClr>
                </a:solidFill>
                <a:latin typeface="Open Sans" panose="020B0606030504020204" pitchFamily="34" charset="0"/>
              </a:rPr>
              <a:t>18/3, </a:t>
            </a:r>
            <a:r>
              <a:rPr lang="sv-SE" sz="1200" dirty="0" err="1">
                <a:solidFill>
                  <a:schemeClr val="bg1">
                    <a:lumMod val="95000"/>
                  </a:schemeClr>
                </a:solidFill>
                <a:latin typeface="Open Sans" panose="020B0606030504020204" pitchFamily="34" charset="0"/>
              </a:rPr>
              <a:t>kl</a:t>
            </a:r>
            <a:r>
              <a:rPr lang="sv-SE" sz="1200" dirty="0">
                <a:solidFill>
                  <a:schemeClr val="bg1">
                    <a:lumMod val="95000"/>
                  </a:schemeClr>
                </a:solidFill>
                <a:latin typeface="Open Sans" panose="020B0606030504020204" pitchFamily="34" charset="0"/>
              </a:rPr>
              <a:t> 14-14.30 – Rapportportalen </a:t>
            </a:r>
          </a:p>
          <a:p>
            <a:pPr lvl="1"/>
            <a:endParaRPr lang="sv-SE" sz="1200" dirty="0">
              <a:solidFill>
                <a:schemeClr val="bg1">
                  <a:lumMod val="95000"/>
                </a:schemeClr>
              </a:solidFill>
              <a:latin typeface="Open Sans" panose="020B0606030504020204" pitchFamily="34" charset="0"/>
            </a:endParaRPr>
          </a:p>
          <a:p>
            <a:r>
              <a:rPr lang="sv-SE" b="1" dirty="0">
                <a:solidFill>
                  <a:schemeClr val="bg1">
                    <a:lumMod val="95000"/>
                  </a:schemeClr>
                </a:solidFill>
                <a:latin typeface="Open Sans" panose="020B0606030504020204" pitchFamily="34" charset="0"/>
              </a:rPr>
              <a:t>Transport: VIOL 3 på 30 min </a:t>
            </a:r>
          </a:p>
          <a:p>
            <a:pPr lvl="1"/>
            <a:r>
              <a:rPr lang="sv-SE" sz="1200" dirty="0">
                <a:solidFill>
                  <a:schemeClr val="bg1">
                    <a:lumMod val="95000"/>
                  </a:schemeClr>
                </a:solidFill>
                <a:latin typeface="Open Sans" panose="020B0606030504020204" pitchFamily="34" charset="0"/>
              </a:rPr>
              <a:t>27/2, </a:t>
            </a:r>
            <a:r>
              <a:rPr lang="sv-SE" sz="1200" dirty="0" err="1">
                <a:solidFill>
                  <a:schemeClr val="bg1">
                    <a:lumMod val="95000"/>
                  </a:schemeClr>
                </a:solidFill>
                <a:latin typeface="Open Sans" panose="020B0606030504020204" pitchFamily="34" charset="0"/>
              </a:rPr>
              <a:t>kl</a:t>
            </a:r>
            <a:r>
              <a:rPr lang="sv-SE" sz="1200" dirty="0">
                <a:solidFill>
                  <a:schemeClr val="bg1">
                    <a:lumMod val="95000"/>
                  </a:schemeClr>
                </a:solidFill>
                <a:latin typeface="Open Sans" panose="020B0606030504020204" pitchFamily="34" charset="0"/>
              </a:rPr>
              <a:t> 14-14.30 – Resultat transport efter invägning</a:t>
            </a:r>
          </a:p>
          <a:p>
            <a:pPr lvl="1"/>
            <a:r>
              <a:rPr lang="sv-SE" sz="1200" dirty="0">
                <a:solidFill>
                  <a:schemeClr val="bg1">
                    <a:lumMod val="95000"/>
                  </a:schemeClr>
                </a:solidFill>
                <a:latin typeface="Open Sans" panose="020B0606030504020204" pitchFamily="34" charset="0"/>
              </a:rPr>
              <a:t>13/3, </a:t>
            </a:r>
            <a:r>
              <a:rPr lang="sv-SE" sz="1200" dirty="0" err="1">
                <a:solidFill>
                  <a:schemeClr val="bg1">
                    <a:lumMod val="95000"/>
                  </a:schemeClr>
                </a:solidFill>
                <a:latin typeface="Open Sans" panose="020B0606030504020204" pitchFamily="34" charset="0"/>
              </a:rPr>
              <a:t>kl</a:t>
            </a:r>
            <a:r>
              <a:rPr lang="sv-SE" sz="1200" dirty="0">
                <a:solidFill>
                  <a:schemeClr val="bg1">
                    <a:lumMod val="95000"/>
                  </a:schemeClr>
                </a:solidFill>
                <a:latin typeface="Open Sans" panose="020B0606030504020204" pitchFamily="34" charset="0"/>
              </a:rPr>
              <a:t> 14-14.30 – Grunderna med transportprislista</a:t>
            </a:r>
          </a:p>
        </p:txBody>
      </p:sp>
      <p:sp>
        <p:nvSpPr>
          <p:cNvPr id="2" name="Rubrik 1">
            <a:extLst>
              <a:ext uri="{FF2B5EF4-FFF2-40B4-BE49-F238E27FC236}">
                <a16:creationId xmlns:a16="http://schemas.microsoft.com/office/drawing/2014/main" id="{118ABB6A-9F28-03FE-1BE0-800FA80FFDDB}"/>
              </a:ext>
            </a:extLst>
          </p:cNvPr>
          <p:cNvSpPr>
            <a:spLocks noGrp="1"/>
          </p:cNvSpPr>
          <p:nvPr>
            <p:ph type="title"/>
          </p:nvPr>
        </p:nvSpPr>
        <p:spPr/>
        <p:txBody>
          <a:bodyPr/>
          <a:lstStyle/>
          <a:p>
            <a:r>
              <a:rPr lang="sv-SE">
                <a:solidFill>
                  <a:srgbClr val="007B4F"/>
                </a:solidFill>
              </a:rPr>
              <a:t>Övriga möten </a:t>
            </a:r>
          </a:p>
        </p:txBody>
      </p:sp>
      <p:pic>
        <p:nvPicPr>
          <p:cNvPr id="9" name="Bildobjekt 8">
            <a:extLst>
              <a:ext uri="{FF2B5EF4-FFF2-40B4-BE49-F238E27FC236}">
                <a16:creationId xmlns:a16="http://schemas.microsoft.com/office/drawing/2014/main" id="{18953D95-B4BA-8C72-8404-1C2D31963A60}"/>
              </a:ext>
            </a:extLst>
          </p:cNvPr>
          <p:cNvPicPr>
            <a:picLocks noChangeAspect="1"/>
          </p:cNvPicPr>
          <p:nvPr/>
        </p:nvPicPr>
        <p:blipFill>
          <a:blip r:embed="rId2"/>
          <a:stretch>
            <a:fillRect/>
          </a:stretch>
        </p:blipFill>
        <p:spPr>
          <a:xfrm>
            <a:off x="5352400" y="2092720"/>
            <a:ext cx="5932886" cy="2780382"/>
          </a:xfrm>
          <a:prstGeom prst="rect">
            <a:avLst/>
          </a:prstGeom>
          <a:ln>
            <a:noFill/>
          </a:ln>
          <a:effectLst>
            <a:outerShdw blurRad="50800" dist="38100" dir="2700000" algn="tl" rotWithShape="0">
              <a:prstClr val="black">
                <a:alpha val="40000"/>
              </a:prstClr>
            </a:outerShdw>
          </a:effectLst>
        </p:spPr>
      </p:pic>
      <p:sp>
        <p:nvSpPr>
          <p:cNvPr id="10" name="Ellips 9">
            <a:extLst>
              <a:ext uri="{FF2B5EF4-FFF2-40B4-BE49-F238E27FC236}">
                <a16:creationId xmlns:a16="http://schemas.microsoft.com/office/drawing/2014/main" id="{186AD5DE-9D9C-FE82-FE10-F5782F28841E}"/>
              </a:ext>
            </a:extLst>
          </p:cNvPr>
          <p:cNvSpPr/>
          <p:nvPr/>
        </p:nvSpPr>
        <p:spPr>
          <a:xfrm>
            <a:off x="10455564" y="2283827"/>
            <a:ext cx="461818" cy="341746"/>
          </a:xfrm>
          <a:prstGeom prst="ellipse">
            <a:avLst/>
          </a:prstGeom>
          <a:noFill/>
          <a:ln w="38100">
            <a:solidFill>
              <a:srgbClr val="007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2F9D99BA-342E-33DF-2AC7-DFDF1FB3DA0F}"/>
              </a:ext>
            </a:extLst>
          </p:cNvPr>
          <p:cNvSpPr/>
          <p:nvPr/>
        </p:nvSpPr>
        <p:spPr>
          <a:xfrm>
            <a:off x="5758872" y="3920835"/>
            <a:ext cx="1233055" cy="341746"/>
          </a:xfrm>
          <a:prstGeom prst="ellipse">
            <a:avLst/>
          </a:prstGeom>
          <a:noFill/>
          <a:ln w="38100">
            <a:solidFill>
              <a:srgbClr val="007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9DD64316-06A0-62E4-2562-FFBF1B1CB9E5}"/>
              </a:ext>
            </a:extLst>
          </p:cNvPr>
          <p:cNvSpPr txBox="1"/>
          <p:nvPr/>
        </p:nvSpPr>
        <p:spPr>
          <a:xfrm>
            <a:off x="5352400" y="5275135"/>
            <a:ext cx="5932885" cy="369332"/>
          </a:xfrm>
          <a:prstGeom prst="rect">
            <a:avLst/>
          </a:prstGeom>
          <a:noFill/>
        </p:spPr>
        <p:txBody>
          <a:bodyPr wrap="square" rtlCol="0">
            <a:spAutoFit/>
          </a:bodyPr>
          <a:lstStyle/>
          <a:p>
            <a:r>
              <a:rPr lang="sv-SE">
                <a:solidFill>
                  <a:srgbClr val="007B4F"/>
                </a:solidFill>
              </a:rPr>
              <a:t>Länk</a:t>
            </a:r>
            <a:r>
              <a:rPr lang="sv-SE"/>
              <a:t>; </a:t>
            </a:r>
            <a:r>
              <a:rPr lang="sv-SE">
                <a:hlinkClick r:id="rId3"/>
              </a:rPr>
              <a:t>HÄR! </a:t>
            </a:r>
            <a:endParaRPr lang="sv-SE"/>
          </a:p>
        </p:txBody>
      </p:sp>
    </p:spTree>
    <p:extLst>
      <p:ext uri="{BB962C8B-B14F-4D97-AF65-F5344CB8AC3E}">
        <p14:creationId xmlns:p14="http://schemas.microsoft.com/office/powerpoint/2010/main" val="1453847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07955EA-E1E2-423B-8E58-45CD5768983F}"/>
              </a:ext>
            </a:extLst>
          </p:cNvPr>
          <p:cNvSpPr>
            <a:spLocks noGrp="1"/>
          </p:cNvSpPr>
          <p:nvPr>
            <p:ph type="title"/>
          </p:nvPr>
        </p:nvSpPr>
        <p:spPr>
          <a:xfrm>
            <a:off x="827568" y="2967508"/>
            <a:ext cx="8452756" cy="1325563"/>
          </a:xfrm>
        </p:spPr>
        <p:txBody>
          <a:bodyPr/>
          <a:lstStyle/>
          <a:p>
            <a:r>
              <a:rPr lang="sv-SE"/>
              <a:t>Frågor? </a:t>
            </a:r>
          </a:p>
        </p:txBody>
      </p:sp>
    </p:spTree>
    <p:extLst>
      <p:ext uri="{BB962C8B-B14F-4D97-AF65-F5344CB8AC3E}">
        <p14:creationId xmlns:p14="http://schemas.microsoft.com/office/powerpoint/2010/main" val="3206371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2EC18EA4-FE39-1A00-E453-05F4ADF46181}"/>
              </a:ext>
            </a:extLst>
          </p:cNvPr>
          <p:cNvSpPr>
            <a:spLocks noGrp="1"/>
          </p:cNvSpPr>
          <p:nvPr>
            <p:ph type="body" sz="quarter" idx="10"/>
          </p:nvPr>
        </p:nvSpPr>
        <p:spPr>
          <a:xfrm>
            <a:off x="90657" y="5185882"/>
            <a:ext cx="7454775" cy="1613776"/>
          </a:xfrm>
        </p:spPr>
        <p:txBody>
          <a:bodyPr/>
          <a:lstStyle/>
          <a:p>
            <a:r>
              <a:rPr lang="sv-SE"/>
              <a:t>Vid fler frågor, kontakta supporten via Mina sidor. </a:t>
            </a:r>
          </a:p>
        </p:txBody>
      </p:sp>
      <p:sp>
        <p:nvSpPr>
          <p:cNvPr id="2" name="Rubrik 1">
            <a:extLst>
              <a:ext uri="{FF2B5EF4-FFF2-40B4-BE49-F238E27FC236}">
                <a16:creationId xmlns:a16="http://schemas.microsoft.com/office/drawing/2014/main" id="{B9A0D79C-B9BD-3A1E-D63B-D44F4EB60624}"/>
              </a:ext>
            </a:extLst>
          </p:cNvPr>
          <p:cNvSpPr>
            <a:spLocks noGrp="1"/>
          </p:cNvSpPr>
          <p:nvPr>
            <p:ph type="title"/>
          </p:nvPr>
        </p:nvSpPr>
        <p:spPr>
          <a:xfrm>
            <a:off x="829146" y="2766218"/>
            <a:ext cx="8452756" cy="1325563"/>
          </a:xfrm>
        </p:spPr>
        <p:txBody>
          <a:bodyPr/>
          <a:lstStyle/>
          <a:p>
            <a:r>
              <a:rPr lang="sv-SE">
                <a:solidFill>
                  <a:schemeClr val="bg1"/>
                </a:solidFill>
              </a:rPr>
              <a:t>Tack för idag!  </a:t>
            </a:r>
          </a:p>
        </p:txBody>
      </p:sp>
      <p:sp>
        <p:nvSpPr>
          <p:cNvPr id="12" name="textruta 11">
            <a:extLst>
              <a:ext uri="{FF2B5EF4-FFF2-40B4-BE49-F238E27FC236}">
                <a16:creationId xmlns:a16="http://schemas.microsoft.com/office/drawing/2014/main" id="{77C3FAC6-8E9A-84A9-BD58-F517D73A3926}"/>
              </a:ext>
            </a:extLst>
          </p:cNvPr>
          <p:cNvSpPr txBox="1"/>
          <p:nvPr/>
        </p:nvSpPr>
        <p:spPr>
          <a:xfrm>
            <a:off x="829146" y="3442685"/>
            <a:ext cx="6811979" cy="369332"/>
          </a:xfrm>
          <a:prstGeom prst="rect">
            <a:avLst/>
          </a:prstGeom>
          <a:noFill/>
        </p:spPr>
        <p:txBody>
          <a:bodyPr wrap="square" rtlCol="0">
            <a:spAutoFit/>
          </a:bodyPr>
          <a:lstStyle/>
          <a:p>
            <a:r>
              <a:rPr lang="sv-SE" i="1">
                <a:solidFill>
                  <a:schemeClr val="bg1"/>
                </a:solidFill>
              </a:rPr>
              <a:t>Mötet och materialet kommer att publiceras på vår hemsida </a:t>
            </a:r>
          </a:p>
        </p:txBody>
      </p:sp>
    </p:spTree>
    <p:extLst>
      <p:ext uri="{BB962C8B-B14F-4D97-AF65-F5344CB8AC3E}">
        <p14:creationId xmlns:p14="http://schemas.microsoft.com/office/powerpoint/2010/main" val="2156559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5BDEA-156C-4DC3-76D6-0EED5A883C58}"/>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97A103DE-D6CF-E71A-8C83-77D1B4513C37}"/>
              </a:ext>
            </a:extLst>
          </p:cNvPr>
          <p:cNvSpPr>
            <a:spLocks noGrp="1"/>
          </p:cNvSpPr>
          <p:nvPr>
            <p:ph type="title"/>
          </p:nvPr>
        </p:nvSpPr>
        <p:spPr/>
        <p:txBody>
          <a:bodyPr>
            <a:normAutofit fontScale="90000"/>
          </a:bodyPr>
          <a:lstStyle/>
          <a:p>
            <a:r>
              <a:rPr lang="sv-SE"/>
              <a:t>Kundservice</a:t>
            </a:r>
            <a:br>
              <a:rPr lang="sv-SE"/>
            </a:br>
            <a:r>
              <a:rPr lang="sv-SE" sz="3600"/>
              <a:t>supporterbjudandet</a:t>
            </a:r>
            <a:r>
              <a:rPr lang="sv-SE"/>
              <a:t> </a:t>
            </a:r>
            <a:br>
              <a:rPr lang="sv-SE"/>
            </a:br>
            <a:endParaRPr lang="sv-SE"/>
          </a:p>
        </p:txBody>
      </p:sp>
    </p:spTree>
    <p:extLst>
      <p:ext uri="{BB962C8B-B14F-4D97-AF65-F5344CB8AC3E}">
        <p14:creationId xmlns:p14="http://schemas.microsoft.com/office/powerpoint/2010/main" val="2521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02E7D31E-B1DB-3AC6-3A75-87CE3DA67CB2}"/>
              </a:ext>
            </a:extLst>
          </p:cNvPr>
          <p:cNvSpPr txBox="1"/>
          <p:nvPr/>
        </p:nvSpPr>
        <p:spPr>
          <a:xfrm>
            <a:off x="5470429" y="1815747"/>
            <a:ext cx="5251765" cy="2092881"/>
          </a:xfrm>
          <a:prstGeom prst="rect">
            <a:avLst/>
          </a:prstGeom>
          <a:noFill/>
        </p:spPr>
        <p:txBody>
          <a:bodyPr wrap="square" rtlCol="0">
            <a:spAutoFit/>
          </a:bodyPr>
          <a:lstStyle/>
          <a:p>
            <a:r>
              <a:rPr lang="sv-SE" b="1">
                <a:latin typeface="Calibri" panose="020F0502020204030204" pitchFamily="34" charset="0"/>
                <a:ea typeface="Open Sans" panose="020B0606030504020204" pitchFamily="34" charset="0"/>
                <a:cs typeface="Calibri" panose="020F0502020204030204" pitchFamily="34" charset="0"/>
              </a:rPr>
              <a:t>Vad är syftet med ett supporterbjudande?</a:t>
            </a:r>
            <a:endParaRPr kumimoji="0" lang="sv-SE" sz="1800" b="1"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endParaRPr>
          </a:p>
          <a:p>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Syftet är att skapa en tydlighet för hur och vilken typ av support Biometria kommer att erbjuda kunderna, inklusive hur prioriteringen av ärenden kommer att se ut. Supporterbjudandet är uppdelat i våra tjänsteområden (</a:t>
            </a:r>
            <a:r>
              <a:rPr kumimoji="0" lang="sv-SE" sz="1400" b="1"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Redovisning</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 </a:t>
            </a:r>
            <a:r>
              <a:rPr kumimoji="0" lang="sv-SE" sz="1400" b="1"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Transport</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 </a:t>
            </a:r>
            <a:r>
              <a:rPr kumimoji="0" lang="sv-SE" sz="1400" b="1"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Mätning</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 </a:t>
            </a:r>
            <a:r>
              <a:rPr kumimoji="0" lang="sv-SE" sz="1400" b="1"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Produktion</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 och Övergripande </a:t>
            </a:r>
            <a:r>
              <a:rPr lang="sv-SE" sz="1400">
                <a:latin typeface="Calibri" panose="020F0502020204030204" pitchFamily="34" charset="0"/>
                <a:ea typeface="Open Sans" panose="020B0606030504020204" pitchFamily="34" charset="0"/>
                <a:cs typeface="Calibri" panose="020F0502020204030204" pitchFamily="34" charset="0"/>
              </a:rPr>
              <a:t>F</a:t>
            </a:r>
            <a:r>
              <a:rPr kumimoji="0" lang="sv-SE" sz="1400" i="0" u="none" strike="noStrike" kern="1200" cap="none" spc="0" normalizeH="0" baseline="0" noProof="0" err="1">
                <a:ln>
                  <a:noFill/>
                </a:ln>
                <a:effectLst/>
                <a:uLnTx/>
                <a:uFillTx/>
                <a:latin typeface="Calibri" panose="020F0502020204030204" pitchFamily="34" charset="0"/>
                <a:ea typeface="Open Sans" panose="020B0606030504020204" pitchFamily="34" charset="0"/>
                <a:cs typeface="Calibri" panose="020F0502020204030204" pitchFamily="34" charset="0"/>
              </a:rPr>
              <a:t>unktioner</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 </a:t>
            </a:r>
            <a:r>
              <a:rPr kumimoji="0" lang="sv-SE" sz="1400" b="1"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Integration</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 och </a:t>
            </a:r>
            <a:r>
              <a:rPr kumimoji="0" lang="sv-SE" sz="1400" b="1"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Behörighet</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a:t>
            </a:r>
          </a:p>
          <a:p>
            <a:endParaRPr lang="sv-SE" sz="1400">
              <a:latin typeface="Calibri" panose="020F0502020204030204" pitchFamily="34" charset="0"/>
              <a:ea typeface="Open Sans" panose="020B0606030504020204" pitchFamily="34" charset="0"/>
              <a:cs typeface="Calibri" panose="020F0502020204030204" pitchFamily="34" charset="0"/>
            </a:endParaRPr>
          </a:p>
          <a:p>
            <a:r>
              <a:rPr lang="sv-SE" sz="1400">
                <a:latin typeface="Calibri" panose="020F0502020204030204" pitchFamily="34" charset="0"/>
                <a:ea typeface="Open Sans" panose="020B0606030504020204" pitchFamily="34" charset="0"/>
                <a:cs typeface="Calibri" panose="020F0502020204030204" pitchFamily="34" charset="0"/>
              </a:rPr>
              <a:t>Materialet bygger vidare på Supporterbjudandet för kundernas driftförberedelser. </a:t>
            </a:r>
            <a:endParaRPr lang="sv-SE" sz="1600"/>
          </a:p>
        </p:txBody>
      </p:sp>
      <p:sp>
        <p:nvSpPr>
          <p:cNvPr id="4" name="textruta 3">
            <a:extLst>
              <a:ext uri="{FF2B5EF4-FFF2-40B4-BE49-F238E27FC236}">
                <a16:creationId xmlns:a16="http://schemas.microsoft.com/office/drawing/2014/main" id="{12ED54A9-3F9A-87E1-8D8C-3A345EDCCFAB}"/>
              </a:ext>
            </a:extLst>
          </p:cNvPr>
          <p:cNvSpPr txBox="1"/>
          <p:nvPr/>
        </p:nvSpPr>
        <p:spPr>
          <a:xfrm>
            <a:off x="5470428" y="4033687"/>
            <a:ext cx="5251766" cy="1661993"/>
          </a:xfrm>
          <a:prstGeom prst="rect">
            <a:avLst/>
          </a:prstGeom>
          <a:noFill/>
        </p:spPr>
        <p:txBody>
          <a:bodyPr wrap="square" lIns="91440" tIns="45720" rIns="91440" bIns="45720" rtlCol="0" anchor="t">
            <a:spAutoFit/>
          </a:bodyPr>
          <a:lstStyle/>
          <a:p>
            <a:r>
              <a:rPr kumimoji="0" lang="sv-SE" sz="1800" b="1" i="0" u="none" strike="noStrike" kern="1200" cap="none" spc="0" normalizeH="0" baseline="0" noProof="0">
                <a:ln>
                  <a:noFill/>
                </a:ln>
                <a:effectLst/>
                <a:uLnTx/>
                <a:uFillTx/>
                <a:latin typeface="Calibri"/>
                <a:ea typeface="Open Sans"/>
                <a:cs typeface="Calibri"/>
              </a:rPr>
              <a:t>Tydliggörande av kunden vs Biometrias ansvar</a:t>
            </a:r>
          </a:p>
          <a:p>
            <a:r>
              <a:rPr lang="sv-SE" sz="1400" b="1">
                <a:latin typeface="Calibri"/>
                <a:ea typeface="Calibri"/>
                <a:cs typeface="Calibri"/>
              </a:rPr>
              <a:t>Biometria Administrerar: </a:t>
            </a:r>
            <a:r>
              <a:rPr lang="sv-SE" sz="1400">
                <a:latin typeface="Calibri"/>
                <a:ea typeface="Calibri"/>
                <a:cs typeface="Calibri"/>
              </a:rPr>
              <a:t>data/aktiviteter i systemet som kunden ej har behörighet att administrera, detta beställs hos Biometria. </a:t>
            </a:r>
          </a:p>
          <a:p>
            <a:endParaRPr lang="sv-SE" sz="1400">
              <a:latin typeface="Calibri" panose="020F0502020204030204" pitchFamily="34" charset="0"/>
              <a:cs typeface="Calibri" panose="020F0502020204030204" pitchFamily="34" charset="0"/>
            </a:endParaRPr>
          </a:p>
          <a:p>
            <a:r>
              <a:rPr lang="sv-SE" sz="1400" b="1">
                <a:latin typeface="Calibri"/>
                <a:ea typeface="Calibri"/>
                <a:cs typeface="Calibri"/>
              </a:rPr>
              <a:t>Biometria Supporterar: </a:t>
            </a:r>
            <a:r>
              <a:rPr lang="sv-SE" sz="1400">
                <a:latin typeface="Calibri"/>
                <a:ea typeface="Calibri"/>
                <a:cs typeface="Calibri"/>
              </a:rPr>
              <a:t>kunden kontaktar Biometria för att få råd och stöd. Grundregel är att kunden själv ska kunna administrera det data kunden själv kan administrera in i systemet. </a:t>
            </a:r>
          </a:p>
        </p:txBody>
      </p:sp>
      <p:pic>
        <p:nvPicPr>
          <p:cNvPr id="13" name="Platshållare för bild 12" descr="En bild som visar utomhus, himmel, person, fotbeklädnader&#10;&#10;Automatiskt genererad beskrivning">
            <a:extLst>
              <a:ext uri="{FF2B5EF4-FFF2-40B4-BE49-F238E27FC236}">
                <a16:creationId xmlns:a16="http://schemas.microsoft.com/office/drawing/2014/main" id="{F247F0EC-3AE2-6048-F437-936ADA232E13}"/>
              </a:ext>
            </a:extLst>
          </p:cNvPr>
          <p:cNvPicPr>
            <a:picLocks noGrp="1" noChangeAspect="1"/>
          </p:cNvPicPr>
          <p:nvPr>
            <p:ph type="pic" sz="quarter" idx="10"/>
          </p:nvPr>
        </p:nvPicPr>
        <p:blipFill>
          <a:blip r:embed="rId3"/>
          <a:srcRect l="25733" r="25733"/>
          <a:stretch>
            <a:fillRect/>
          </a:stretch>
        </p:blipFill>
        <p:spPr>
          <a:solidFill>
            <a:srgbClr val="802858"/>
          </a:solidFill>
        </p:spPr>
      </p:pic>
      <p:sp>
        <p:nvSpPr>
          <p:cNvPr id="2" name="Rubrik 1">
            <a:extLst>
              <a:ext uri="{FF2B5EF4-FFF2-40B4-BE49-F238E27FC236}">
                <a16:creationId xmlns:a16="http://schemas.microsoft.com/office/drawing/2014/main" id="{52986A7D-F14F-AF50-792D-60F01599A51F}"/>
              </a:ext>
            </a:extLst>
          </p:cNvPr>
          <p:cNvSpPr>
            <a:spLocks noGrp="1"/>
          </p:cNvSpPr>
          <p:nvPr>
            <p:ph type="title"/>
          </p:nvPr>
        </p:nvSpPr>
        <p:spPr>
          <a:xfrm>
            <a:off x="5352400" y="795403"/>
            <a:ext cx="6268100" cy="895285"/>
          </a:xfrm>
        </p:spPr>
        <p:txBody>
          <a:bodyPr anchor="ctr"/>
          <a:lstStyle/>
          <a:p>
            <a:r>
              <a:rPr lang="sv-SE" b="1"/>
              <a:t>SUPPORTERBJUDANDE</a:t>
            </a:r>
            <a:endParaRPr lang="sv-SE"/>
          </a:p>
        </p:txBody>
      </p:sp>
      <p:sp>
        <p:nvSpPr>
          <p:cNvPr id="14" name="textruta 13">
            <a:extLst>
              <a:ext uri="{FF2B5EF4-FFF2-40B4-BE49-F238E27FC236}">
                <a16:creationId xmlns:a16="http://schemas.microsoft.com/office/drawing/2014/main" id="{F7FF543A-6997-5BF9-5890-DC0B793A6109}"/>
              </a:ext>
            </a:extLst>
          </p:cNvPr>
          <p:cNvSpPr txBox="1"/>
          <p:nvPr/>
        </p:nvSpPr>
        <p:spPr>
          <a:xfrm>
            <a:off x="4992687" y="6457890"/>
            <a:ext cx="5989349" cy="246221"/>
          </a:xfrm>
          <a:prstGeom prst="rect">
            <a:avLst/>
          </a:prstGeom>
          <a:noFill/>
        </p:spPr>
        <p:txBody>
          <a:bodyPr wrap="square" rtlCol="0">
            <a:spAutoFit/>
          </a:bodyPr>
          <a:lstStyle/>
          <a:p>
            <a:r>
              <a:rPr lang="sv-SE" sz="1000" i="1">
                <a:latin typeface="Calibri" panose="020F0502020204030204" pitchFamily="34" charset="0"/>
                <a:cs typeface="Calibri" panose="020F0502020204030204" pitchFamily="34" charset="0"/>
              </a:rPr>
              <a:t>* Detaljerad Excel kommer publiceras på </a:t>
            </a:r>
            <a:r>
              <a:rPr lang="sv-SE" sz="1000" i="1">
                <a:latin typeface="Calibri" panose="020F0502020204030204" pitchFamily="34" charset="0"/>
                <a:cs typeface="Calibri" panose="020F0502020204030204" pitchFamily="34" charset="0"/>
                <a:hlinkClick r:id="rId4"/>
              </a:rPr>
              <a:t>www.biometria.se</a:t>
            </a:r>
            <a:r>
              <a:rPr lang="sv-SE" sz="1000" i="1">
                <a:latin typeface="Calibri" panose="020F0502020204030204" pitchFamily="34" charset="0"/>
                <a:cs typeface="Calibri" panose="020F0502020204030204" pitchFamily="34" charset="0"/>
              </a:rPr>
              <a:t> tillsammans med supporterbjudandet</a:t>
            </a:r>
          </a:p>
        </p:txBody>
      </p:sp>
    </p:spTree>
    <p:extLst>
      <p:ext uri="{BB962C8B-B14F-4D97-AF65-F5344CB8AC3E}">
        <p14:creationId xmlns:p14="http://schemas.microsoft.com/office/powerpoint/2010/main" val="1627429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271039E-48D0-2206-09F8-5CB825A21B00}"/>
              </a:ext>
            </a:extLst>
          </p:cNvPr>
          <p:cNvSpPr>
            <a:spLocks noGrp="1"/>
          </p:cNvSpPr>
          <p:nvPr>
            <p:ph type="title"/>
          </p:nvPr>
        </p:nvSpPr>
        <p:spPr/>
        <p:txBody>
          <a:bodyPr/>
          <a:lstStyle/>
          <a:p>
            <a:r>
              <a:rPr lang="sv-SE" b="1"/>
              <a:t>SUPPORTERBJUDANDE | </a:t>
            </a:r>
            <a:r>
              <a:rPr lang="sv-SE"/>
              <a:t>DITT Ansvar</a:t>
            </a:r>
          </a:p>
        </p:txBody>
      </p:sp>
      <p:sp>
        <p:nvSpPr>
          <p:cNvPr id="6" name="textruta 5">
            <a:extLst>
              <a:ext uri="{FF2B5EF4-FFF2-40B4-BE49-F238E27FC236}">
                <a16:creationId xmlns:a16="http://schemas.microsoft.com/office/drawing/2014/main" id="{6CF402D3-2517-57B3-38B4-5A859D0AD894}"/>
              </a:ext>
            </a:extLst>
          </p:cNvPr>
          <p:cNvSpPr txBox="1"/>
          <p:nvPr/>
        </p:nvSpPr>
        <p:spPr>
          <a:xfrm>
            <a:off x="1716547" y="2580924"/>
            <a:ext cx="4144503" cy="738664"/>
          </a:xfrm>
          <a:prstGeom prst="rect">
            <a:avLst/>
          </a:prstGeom>
          <a:noFill/>
        </p:spPr>
        <p:txBody>
          <a:bodyPr wrap="square" rtlCol="0">
            <a:spAutoFit/>
          </a:bodyPr>
          <a:lstStyle/>
          <a:p>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Kundföretag som har </a:t>
            </a:r>
            <a:r>
              <a:rPr kumimoji="0" lang="sv-SE" sz="1400" b="1"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en användare </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i VIOL 2 förväntas administrera själva, Biometria prioriterar inte att bistå med att lägga upp </a:t>
            </a:r>
            <a:r>
              <a:rPr kumimoji="0" lang="sv-SE" sz="1400" i="0" u="none" strike="noStrike" kern="1200" cap="none" spc="0" normalizeH="0" baseline="0" noProof="0" err="1">
                <a:ln>
                  <a:noFill/>
                </a:ln>
                <a:effectLst/>
                <a:uLnTx/>
                <a:uFillTx/>
                <a:latin typeface="Calibri" panose="020F0502020204030204" pitchFamily="34" charset="0"/>
                <a:ea typeface="Open Sans" panose="020B0606030504020204" pitchFamily="34" charset="0"/>
                <a:cs typeface="Calibri" panose="020F0502020204030204" pitchFamily="34" charset="0"/>
              </a:rPr>
              <a:t>t.ex</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 kundens prislistor. </a:t>
            </a:r>
            <a:endParaRPr lang="sv-SE" sz="1400">
              <a:latin typeface="Calibri" panose="020F0502020204030204" pitchFamily="34" charset="0"/>
              <a:cs typeface="Calibri" panose="020F0502020204030204" pitchFamily="34" charset="0"/>
            </a:endParaRPr>
          </a:p>
        </p:txBody>
      </p:sp>
      <p:sp>
        <p:nvSpPr>
          <p:cNvPr id="7" name="textruta 6">
            <a:extLst>
              <a:ext uri="{FF2B5EF4-FFF2-40B4-BE49-F238E27FC236}">
                <a16:creationId xmlns:a16="http://schemas.microsoft.com/office/drawing/2014/main" id="{AFA8BFFE-D1AC-BECF-0106-1588D8230439}"/>
              </a:ext>
            </a:extLst>
          </p:cNvPr>
          <p:cNvSpPr txBox="1"/>
          <p:nvPr/>
        </p:nvSpPr>
        <p:spPr>
          <a:xfrm>
            <a:off x="1716547" y="3526701"/>
            <a:ext cx="3947653" cy="954107"/>
          </a:xfrm>
          <a:prstGeom prst="rect">
            <a:avLst/>
          </a:prstGeom>
          <a:noFill/>
        </p:spPr>
        <p:txBody>
          <a:bodyPr wrap="square" rtlCol="0">
            <a:spAutoFit/>
          </a:bodyPr>
          <a:lstStyle/>
          <a:p>
            <a:r>
              <a:rPr kumimoji="0" lang="sv-SE" sz="1400" b="1"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Större råvaruföretag </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och </a:t>
            </a:r>
            <a:r>
              <a:rPr kumimoji="0" lang="sv-SE" sz="1400" b="1"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Mottagande industrier </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förväntas hjälpa sina affärspartners med administration om affärspartner saknar en användare i VIOL 2.  </a:t>
            </a:r>
            <a:endParaRPr lang="sv-SE" sz="1400">
              <a:latin typeface="Calibri" panose="020F0502020204030204" pitchFamily="34" charset="0"/>
              <a:cs typeface="Calibri" panose="020F0502020204030204" pitchFamily="34" charset="0"/>
            </a:endParaRPr>
          </a:p>
        </p:txBody>
      </p:sp>
      <p:pic>
        <p:nvPicPr>
          <p:cNvPr id="10" name="Bildobjekt 9" descr="En bild som visar logotyp, Teckensnitt, symbol, Grafik&#10;&#10;Automatiskt genererad beskrivning">
            <a:extLst>
              <a:ext uri="{FF2B5EF4-FFF2-40B4-BE49-F238E27FC236}">
                <a16:creationId xmlns:a16="http://schemas.microsoft.com/office/drawing/2014/main" id="{443D7DBB-0E4B-09BF-6E0A-5DBFBAB75DE0}"/>
              </a:ext>
            </a:extLst>
          </p:cNvPr>
          <p:cNvPicPr>
            <a:picLocks noChangeAspect="1"/>
          </p:cNvPicPr>
          <p:nvPr/>
        </p:nvPicPr>
        <p:blipFill>
          <a:blip r:embed="rId4"/>
          <a:stretch>
            <a:fillRect/>
          </a:stretch>
        </p:blipFill>
        <p:spPr>
          <a:xfrm>
            <a:off x="874955" y="2599588"/>
            <a:ext cx="720000" cy="720000"/>
          </a:xfrm>
          <a:prstGeom prst="rect">
            <a:avLst/>
          </a:prstGeom>
        </p:spPr>
      </p:pic>
      <p:pic>
        <p:nvPicPr>
          <p:cNvPr id="14" name="Bildobjekt 13" descr="En bild som visar clipart, design&#10;&#10;Automatiskt genererad beskrivning">
            <a:extLst>
              <a:ext uri="{FF2B5EF4-FFF2-40B4-BE49-F238E27FC236}">
                <a16:creationId xmlns:a16="http://schemas.microsoft.com/office/drawing/2014/main" id="{91E2E6DA-A7E0-AE73-A1D9-58D00AC9F6F3}"/>
              </a:ext>
            </a:extLst>
          </p:cNvPr>
          <p:cNvPicPr>
            <a:picLocks noChangeAspect="1"/>
          </p:cNvPicPr>
          <p:nvPr/>
        </p:nvPicPr>
        <p:blipFill>
          <a:blip r:embed="rId5"/>
          <a:stretch>
            <a:fillRect/>
          </a:stretch>
        </p:blipFill>
        <p:spPr>
          <a:xfrm>
            <a:off x="874955" y="3575573"/>
            <a:ext cx="723478" cy="720000"/>
          </a:xfrm>
          <a:prstGeom prst="rect">
            <a:avLst/>
          </a:prstGeom>
        </p:spPr>
      </p:pic>
      <p:sp>
        <p:nvSpPr>
          <p:cNvPr id="18" name="textruta 17">
            <a:extLst>
              <a:ext uri="{FF2B5EF4-FFF2-40B4-BE49-F238E27FC236}">
                <a16:creationId xmlns:a16="http://schemas.microsoft.com/office/drawing/2014/main" id="{CD62F1EA-839D-EF04-BF41-A32EACFBD5BE}"/>
              </a:ext>
            </a:extLst>
          </p:cNvPr>
          <p:cNvSpPr txBox="1"/>
          <p:nvPr/>
        </p:nvSpPr>
        <p:spPr>
          <a:xfrm>
            <a:off x="878433" y="1484528"/>
            <a:ext cx="5251766" cy="954107"/>
          </a:xfrm>
          <a:prstGeom prst="rect">
            <a:avLst/>
          </a:prstGeom>
          <a:noFill/>
        </p:spPr>
        <p:txBody>
          <a:bodyPr wrap="square" rtlCol="0">
            <a:spAutoFit/>
          </a:bodyPr>
          <a:lstStyle/>
          <a:p>
            <a:r>
              <a:rPr lang="sv-SE" sz="1400" b="1">
                <a:latin typeface="Calibri" panose="020F0502020204030204" pitchFamily="34" charset="0"/>
                <a:cs typeface="Calibri" panose="020F0502020204030204" pitchFamily="34" charset="0"/>
              </a:rPr>
              <a:t>Biometria</a:t>
            </a:r>
            <a:r>
              <a:rPr lang="sv-SE" sz="1400">
                <a:latin typeface="Calibri" panose="020F0502020204030204" pitchFamily="34" charset="0"/>
                <a:cs typeface="Calibri" panose="020F0502020204030204" pitchFamily="34" charset="0"/>
              </a:rPr>
              <a:t> kommer i första hand att prioritera att lägga upp data som kunden ej har behörighet att lägga upp själv. I andra hand kommer Biometria att kunna hjälpa till med administrationen för kundens egna objekt.* </a:t>
            </a:r>
          </a:p>
        </p:txBody>
      </p:sp>
      <p:cxnSp>
        <p:nvCxnSpPr>
          <p:cNvPr id="20" name="Rak koppling 19">
            <a:extLst>
              <a:ext uri="{FF2B5EF4-FFF2-40B4-BE49-F238E27FC236}">
                <a16:creationId xmlns:a16="http://schemas.microsoft.com/office/drawing/2014/main" id="{06742B1C-E2C3-A6F7-9A11-31443B45F435}"/>
              </a:ext>
            </a:extLst>
          </p:cNvPr>
          <p:cNvCxnSpPr>
            <a:cxnSpLocks/>
          </p:cNvCxnSpPr>
          <p:nvPr/>
        </p:nvCxnSpPr>
        <p:spPr>
          <a:xfrm>
            <a:off x="963784" y="2411791"/>
            <a:ext cx="1505527" cy="0"/>
          </a:xfrm>
          <a:prstGeom prst="line">
            <a:avLst/>
          </a:prstGeom>
          <a:ln w="38100">
            <a:solidFill>
              <a:srgbClr val="DFDCD8"/>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3F749ACB-2A14-F7C8-4030-AF2B6EEE8669}"/>
              </a:ext>
            </a:extLst>
          </p:cNvPr>
          <p:cNvSpPr txBox="1"/>
          <p:nvPr/>
        </p:nvSpPr>
        <p:spPr>
          <a:xfrm>
            <a:off x="0" y="6611779"/>
            <a:ext cx="6648099" cy="246221"/>
          </a:xfrm>
          <a:prstGeom prst="rect">
            <a:avLst/>
          </a:prstGeom>
          <a:noFill/>
        </p:spPr>
        <p:txBody>
          <a:bodyPr wrap="square" rtlCol="0">
            <a:spAutoFit/>
          </a:bodyPr>
          <a:lstStyle/>
          <a:p>
            <a:r>
              <a:rPr lang="sv-SE" sz="1000" i="1">
                <a:latin typeface="Calibri" panose="020F0502020204030204" pitchFamily="34" charset="0"/>
                <a:cs typeface="Calibri" panose="020F0502020204030204" pitchFamily="34" charset="0"/>
              </a:rPr>
              <a:t>* Biometria förbehåller sig rätten att kunna neka förfrågningar att hjälpa till att lägga upp kundens egen administration. </a:t>
            </a:r>
          </a:p>
        </p:txBody>
      </p:sp>
      <p:pic>
        <p:nvPicPr>
          <p:cNvPr id="11" name="Bildobjekt 10" descr="En bild som visar cirkel, clipart, design&#10;&#10;AI-genererat innehåll kan vara felaktigt.">
            <a:extLst>
              <a:ext uri="{FF2B5EF4-FFF2-40B4-BE49-F238E27FC236}">
                <a16:creationId xmlns:a16="http://schemas.microsoft.com/office/drawing/2014/main" id="{EA1A41C4-8820-90CB-65C3-3F3464941C36}"/>
              </a:ext>
            </a:extLst>
          </p:cNvPr>
          <p:cNvPicPr>
            <a:picLocks noChangeAspect="1"/>
          </p:cNvPicPr>
          <p:nvPr/>
        </p:nvPicPr>
        <p:blipFill>
          <a:blip r:embed="rId6"/>
          <a:stretch>
            <a:fillRect/>
          </a:stretch>
        </p:blipFill>
        <p:spPr>
          <a:xfrm>
            <a:off x="6584563" y="2580924"/>
            <a:ext cx="781350" cy="781350"/>
          </a:xfrm>
          <a:prstGeom prst="rect">
            <a:avLst/>
          </a:prstGeom>
        </p:spPr>
      </p:pic>
      <p:pic>
        <p:nvPicPr>
          <p:cNvPr id="15" name="Bildobjekt 14" descr="En bild som visar symbol, clipart, Grafik, logotyp&#10;&#10;AI-genererat innehåll kan vara felaktigt.">
            <a:extLst>
              <a:ext uri="{FF2B5EF4-FFF2-40B4-BE49-F238E27FC236}">
                <a16:creationId xmlns:a16="http://schemas.microsoft.com/office/drawing/2014/main" id="{0EFCA824-B919-8CE8-D4CB-7D3539BC5CDC}"/>
              </a:ext>
            </a:extLst>
          </p:cNvPr>
          <p:cNvPicPr>
            <a:picLocks noChangeAspect="1"/>
          </p:cNvPicPr>
          <p:nvPr/>
        </p:nvPicPr>
        <p:blipFill>
          <a:blip r:embed="rId7"/>
          <a:stretch>
            <a:fillRect/>
          </a:stretch>
        </p:blipFill>
        <p:spPr>
          <a:xfrm>
            <a:off x="878434" y="4712512"/>
            <a:ext cx="719999" cy="719999"/>
          </a:xfrm>
          <a:prstGeom prst="rect">
            <a:avLst/>
          </a:prstGeom>
        </p:spPr>
      </p:pic>
      <p:sp>
        <p:nvSpPr>
          <p:cNvPr id="16" name="textruta 15">
            <a:extLst>
              <a:ext uri="{FF2B5EF4-FFF2-40B4-BE49-F238E27FC236}">
                <a16:creationId xmlns:a16="http://schemas.microsoft.com/office/drawing/2014/main" id="{1483F068-E73F-5C66-89FB-B0AC2DB682D2}"/>
              </a:ext>
            </a:extLst>
          </p:cNvPr>
          <p:cNvSpPr txBox="1"/>
          <p:nvPr/>
        </p:nvSpPr>
        <p:spPr>
          <a:xfrm>
            <a:off x="7517386" y="2569435"/>
            <a:ext cx="3796180" cy="1600438"/>
          </a:xfrm>
          <a:prstGeom prst="rect">
            <a:avLst/>
          </a:prstGeom>
          <a:noFill/>
        </p:spPr>
        <p:txBody>
          <a:bodyPr wrap="square" rtlCol="0">
            <a:spAutoFit/>
          </a:bodyPr>
          <a:lstStyle/>
          <a:p>
            <a:r>
              <a:rPr lang="sv-SE" sz="1400" b="1">
                <a:latin typeface="Calibri" panose="020F0502020204030204" pitchFamily="34" charset="0"/>
                <a:ea typeface="Open Sans" panose="020B0606030504020204" pitchFamily="34" charset="0"/>
                <a:cs typeface="Calibri" panose="020F0502020204030204" pitchFamily="34" charset="0"/>
              </a:rPr>
              <a:t>Vad behöver ni göra</a:t>
            </a:r>
          </a:p>
          <a:p>
            <a:pPr marL="285750" indent="-285750">
              <a:buFont typeface="Arial" panose="020B0604020202020204" pitchFamily="34" charset="0"/>
              <a:buChar char="•"/>
            </a:pPr>
            <a:r>
              <a:rPr lang="sv-SE" sz="1400">
                <a:latin typeface="Calibri" panose="020F0502020204030204" pitchFamily="34" charset="0"/>
                <a:ea typeface="Open Sans" panose="020B0606030504020204" pitchFamily="34" charset="0"/>
                <a:cs typeface="Calibri" panose="020F0502020204030204" pitchFamily="34" charset="0"/>
              </a:rPr>
              <a:t>Beställ ert masterdata i tid</a:t>
            </a:r>
            <a:endPar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endParaRPr>
          </a:p>
          <a:p>
            <a:pPr marL="285750" indent="-285750">
              <a:buFont typeface="Arial" panose="020B0604020202020204" pitchFamily="34" charset="0"/>
              <a:buChar char="•"/>
            </a:pP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Lägga upp ert affärsdata, tex kontakt</a:t>
            </a:r>
          </a:p>
          <a:p>
            <a:pPr marL="285750" indent="-285750">
              <a:buFont typeface="Arial" panose="020B0604020202020204" pitchFamily="34" charset="0"/>
              <a:buChar char="•"/>
            </a:pPr>
            <a:r>
              <a:rPr lang="sv-SE" sz="1400">
                <a:latin typeface="Calibri" panose="020F0502020204030204" pitchFamily="34" charset="0"/>
                <a:ea typeface="Open Sans" panose="020B0606030504020204" pitchFamily="34" charset="0"/>
                <a:cs typeface="Calibri" panose="020F0502020204030204" pitchFamily="34" charset="0"/>
              </a:rPr>
              <a:t>Informera och hänvisa  samarbetspartners till vad de behöver förbereda.</a:t>
            </a:r>
            <a:endPar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endParaRPr>
          </a:p>
          <a:p>
            <a:endPar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endParaRPr>
          </a:p>
          <a:p>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  </a:t>
            </a:r>
            <a:endParaRPr lang="sv-SE" sz="1400">
              <a:latin typeface="Calibri" panose="020F0502020204030204" pitchFamily="34" charset="0"/>
              <a:cs typeface="Calibri" panose="020F0502020204030204" pitchFamily="34" charset="0"/>
            </a:endParaRPr>
          </a:p>
        </p:txBody>
      </p:sp>
      <p:sp>
        <p:nvSpPr>
          <p:cNvPr id="17" name="textruta 16">
            <a:extLst>
              <a:ext uri="{FF2B5EF4-FFF2-40B4-BE49-F238E27FC236}">
                <a16:creationId xmlns:a16="http://schemas.microsoft.com/office/drawing/2014/main" id="{5434302C-C4A9-D09F-BF1C-F15A1C8E245D}"/>
              </a:ext>
            </a:extLst>
          </p:cNvPr>
          <p:cNvSpPr txBox="1"/>
          <p:nvPr/>
        </p:nvSpPr>
        <p:spPr>
          <a:xfrm>
            <a:off x="1716546" y="4679217"/>
            <a:ext cx="3947653" cy="954107"/>
          </a:xfrm>
          <a:prstGeom prst="rect">
            <a:avLst/>
          </a:prstGeom>
          <a:noFill/>
        </p:spPr>
        <p:txBody>
          <a:bodyPr wrap="square" rtlCol="0">
            <a:spAutoFit/>
          </a:bodyPr>
          <a:lstStyle/>
          <a:p>
            <a:r>
              <a:rPr kumimoji="0" lang="sv-SE" sz="1400" b="1"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Varför behöver ni ta större ansvar </a:t>
            </a:r>
            <a:r>
              <a:rPr kumimoji="0" lang="sv-SE" sz="1400" i="0" u="none" strike="noStrike" kern="1200" cap="none" spc="0" normalizeH="0" baseline="0" noProof="0">
                <a:ln>
                  <a:noFill/>
                </a:ln>
                <a:effectLst/>
                <a:uLnTx/>
                <a:uFillTx/>
                <a:latin typeface="Calibri" panose="020F0502020204030204" pitchFamily="34" charset="0"/>
                <a:ea typeface="Open Sans" panose="020B0606030504020204" pitchFamily="34" charset="0"/>
                <a:cs typeface="Calibri" panose="020F0502020204030204" pitchFamily="34" charset="0"/>
              </a:rPr>
              <a:t>för att förhindra stopp i affärerna och effektivisera arbetet under omläggningsperioden. Alla behöver stötta upp och vara insatta i omställningen.</a:t>
            </a:r>
            <a:endParaRPr lang="sv-SE" sz="1400">
              <a:latin typeface="Calibri" panose="020F0502020204030204" pitchFamily="34" charset="0"/>
              <a:cs typeface="Calibri" panose="020F0502020204030204" pitchFamily="34" charset="0"/>
            </a:endParaRPr>
          </a:p>
        </p:txBody>
      </p:sp>
      <p:pic>
        <p:nvPicPr>
          <p:cNvPr id="21" name="Bildobjekt 20" descr="En bild som visar klocka, cirkel, symbol&#10;&#10;AI-genererat innehåll kan vara felaktigt.">
            <a:extLst>
              <a:ext uri="{FF2B5EF4-FFF2-40B4-BE49-F238E27FC236}">
                <a16:creationId xmlns:a16="http://schemas.microsoft.com/office/drawing/2014/main" id="{AB070DD2-1AC8-51D9-B79B-A3F20005A94A}"/>
              </a:ext>
            </a:extLst>
          </p:cNvPr>
          <p:cNvPicPr>
            <a:picLocks noChangeAspect="1"/>
          </p:cNvPicPr>
          <p:nvPr/>
        </p:nvPicPr>
        <p:blipFill>
          <a:blip r:embed="rId8"/>
          <a:stretch>
            <a:fillRect/>
          </a:stretch>
        </p:blipFill>
        <p:spPr>
          <a:xfrm>
            <a:off x="6648099" y="4006894"/>
            <a:ext cx="781350" cy="778763"/>
          </a:xfrm>
          <a:prstGeom prst="rect">
            <a:avLst/>
          </a:prstGeom>
        </p:spPr>
      </p:pic>
      <p:sp>
        <p:nvSpPr>
          <p:cNvPr id="22" name="textruta 21">
            <a:extLst>
              <a:ext uri="{FF2B5EF4-FFF2-40B4-BE49-F238E27FC236}">
                <a16:creationId xmlns:a16="http://schemas.microsoft.com/office/drawing/2014/main" id="{FAEC67DE-2605-4A5B-6A36-D47568D2F482}"/>
              </a:ext>
            </a:extLst>
          </p:cNvPr>
          <p:cNvSpPr txBox="1"/>
          <p:nvPr/>
        </p:nvSpPr>
        <p:spPr>
          <a:xfrm>
            <a:off x="7630603" y="4026943"/>
            <a:ext cx="3947653" cy="738664"/>
          </a:xfrm>
          <a:prstGeom prst="rect">
            <a:avLst/>
          </a:prstGeom>
          <a:noFill/>
        </p:spPr>
        <p:txBody>
          <a:bodyPr wrap="square" rtlCol="0">
            <a:spAutoFit/>
          </a:bodyPr>
          <a:lstStyle/>
          <a:p>
            <a:r>
              <a:rPr lang="sv-SE" sz="1400" b="1">
                <a:latin typeface="Calibri" panose="020F0502020204030204" pitchFamily="34" charset="0"/>
                <a:ea typeface="Open Sans" panose="020B0606030504020204" pitchFamily="34" charset="0"/>
                <a:cs typeface="Calibri" panose="020F0502020204030204" pitchFamily="34" charset="0"/>
              </a:rPr>
              <a:t>Under omläggningsperioden </a:t>
            </a:r>
            <a:r>
              <a:rPr lang="sv-SE" sz="1400">
                <a:latin typeface="Calibri" panose="020F0502020204030204" pitchFamily="34" charset="0"/>
                <a:ea typeface="Open Sans" panose="020B0606030504020204" pitchFamily="34" charset="0"/>
                <a:cs typeface="Calibri" panose="020F0502020204030204" pitchFamily="34" charset="0"/>
              </a:rPr>
              <a:t>är det extra viktigt att ni tar ett ökat eget ansvar. Efter denna beräknar vi successivt kunna återgå till att ge mer support.</a:t>
            </a:r>
            <a:endParaRPr lang="sv-SE" sz="1400" b="1">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73343102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E4B69-5493-1FD6-4CD7-E13C5D44F4AF}"/>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D1462ECA-4D13-6831-DBB8-1A3FE8A57F3E}"/>
              </a:ext>
            </a:extLst>
          </p:cNvPr>
          <p:cNvSpPr>
            <a:spLocks noGrp="1"/>
          </p:cNvSpPr>
          <p:nvPr>
            <p:ph type="title"/>
          </p:nvPr>
        </p:nvSpPr>
        <p:spPr/>
        <p:txBody>
          <a:bodyPr/>
          <a:lstStyle/>
          <a:p>
            <a:r>
              <a:rPr lang="sv-SE" b="1"/>
              <a:t>BEMANNING/arbete</a:t>
            </a:r>
            <a:endParaRPr lang="sv-SE"/>
          </a:p>
        </p:txBody>
      </p:sp>
      <p:cxnSp>
        <p:nvCxnSpPr>
          <p:cNvPr id="6" name="Rak koppling 5">
            <a:extLst>
              <a:ext uri="{FF2B5EF4-FFF2-40B4-BE49-F238E27FC236}">
                <a16:creationId xmlns:a16="http://schemas.microsoft.com/office/drawing/2014/main" id="{7E1425C4-A521-6FD6-6751-4CAD7A09373D}"/>
              </a:ext>
            </a:extLst>
          </p:cNvPr>
          <p:cNvCxnSpPr>
            <a:cxnSpLocks/>
          </p:cNvCxnSpPr>
          <p:nvPr/>
        </p:nvCxnSpPr>
        <p:spPr>
          <a:xfrm flipH="1">
            <a:off x="933609" y="2122812"/>
            <a:ext cx="1925409" cy="0"/>
          </a:xfrm>
          <a:prstGeom prst="line">
            <a:avLst/>
          </a:prstGeom>
          <a:ln w="38100">
            <a:solidFill>
              <a:srgbClr val="DFDCD8"/>
            </a:solidFill>
          </a:ln>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62E914BA-6941-21C3-560E-863A4185598C}"/>
              </a:ext>
            </a:extLst>
          </p:cNvPr>
          <p:cNvSpPr txBox="1"/>
          <p:nvPr/>
        </p:nvSpPr>
        <p:spPr>
          <a:xfrm>
            <a:off x="858276" y="2269116"/>
            <a:ext cx="4966452" cy="5016758"/>
          </a:xfrm>
          <a:prstGeom prst="rect">
            <a:avLst/>
          </a:prstGeom>
          <a:noFill/>
        </p:spPr>
        <p:txBody>
          <a:bodyPr wrap="square" rtlCol="0">
            <a:spAutoFit/>
          </a:bodyPr>
          <a:lstStyle/>
          <a:p>
            <a:r>
              <a:rPr lang="sv-SE" sz="1600" b="1">
                <a:solidFill>
                  <a:schemeClr val="tx1"/>
                </a:solidFill>
                <a:latin typeface="Calibri"/>
                <a:ea typeface="Calibri"/>
                <a:cs typeface="Calibri"/>
              </a:rPr>
              <a:t>Bemanning:</a:t>
            </a:r>
          </a:p>
          <a:p>
            <a:r>
              <a:rPr lang="sv-SE" sz="1600">
                <a:solidFill>
                  <a:schemeClr val="tx1"/>
                </a:solidFill>
                <a:latin typeface="Calibri"/>
                <a:ea typeface="Calibri"/>
                <a:cs typeface="Calibri"/>
              </a:rPr>
              <a:t>Biometrias Kundservice har kraftigt utökat personalstyrkan </a:t>
            </a:r>
          </a:p>
          <a:p>
            <a:endParaRPr lang="sv-SE" sz="1600">
              <a:latin typeface="Calibri"/>
              <a:ea typeface="Calibri"/>
              <a:cs typeface="Calibri"/>
            </a:endParaRPr>
          </a:p>
          <a:p>
            <a:r>
              <a:rPr lang="sv-SE" sz="1600">
                <a:solidFill>
                  <a:schemeClr val="tx1"/>
                </a:solidFill>
                <a:latin typeface="Calibri"/>
                <a:ea typeface="Calibri"/>
                <a:cs typeface="Calibri"/>
              </a:rPr>
              <a:t>Implementerat flera organisatoriska förändringar för effektiv arbetsfördelning</a:t>
            </a:r>
          </a:p>
          <a:p>
            <a:endParaRPr lang="sv-SE" sz="1600">
              <a:latin typeface="Calibri"/>
              <a:ea typeface="Calibri"/>
              <a:cs typeface="Calibri"/>
            </a:endParaRPr>
          </a:p>
          <a:p>
            <a:r>
              <a:rPr lang="sv-SE" sz="1600" b="1">
                <a:latin typeface="Calibri"/>
                <a:ea typeface="Calibri"/>
                <a:cs typeface="Calibri"/>
              </a:rPr>
              <a:t>Arbetsmängd:</a:t>
            </a:r>
          </a:p>
          <a:p>
            <a:r>
              <a:rPr lang="sv-SE" sz="1600">
                <a:solidFill>
                  <a:schemeClr val="tx1"/>
                </a:solidFill>
                <a:latin typeface="Calibri"/>
                <a:ea typeface="Calibri"/>
                <a:cs typeface="Calibri"/>
              </a:rPr>
              <a:t>Högt inflöde till Kundservice med beställningar och support kring dessa samt support av Kundernas driftförberedelser</a:t>
            </a:r>
          </a:p>
          <a:p>
            <a:endParaRPr lang="sv-SE" sz="1600">
              <a:latin typeface="Calibri"/>
              <a:ea typeface="Calibri"/>
              <a:cs typeface="Calibri"/>
            </a:endParaRPr>
          </a:p>
          <a:p>
            <a:r>
              <a:rPr lang="sv-SE" sz="1600">
                <a:solidFill>
                  <a:schemeClr val="tx1"/>
                </a:solidFill>
                <a:latin typeface="Calibri"/>
                <a:ea typeface="Calibri"/>
                <a:cs typeface="Calibri"/>
              </a:rPr>
              <a:t>Längre handläggningstider än i VIOL2</a:t>
            </a:r>
            <a:endParaRPr lang="sv-SE" sz="1600">
              <a:latin typeface="Calibri"/>
              <a:ea typeface="Calibri"/>
              <a:cs typeface="Calibri"/>
            </a:endParaRPr>
          </a:p>
          <a:p>
            <a:endParaRPr lang="sv-SE" sz="1600">
              <a:latin typeface="Calibri"/>
              <a:ea typeface="Calibri"/>
              <a:cs typeface="Calibri"/>
            </a:endParaRPr>
          </a:p>
          <a:p>
            <a:endParaRPr lang="sv-SE" sz="1600">
              <a:solidFill>
                <a:schemeClr val="tx1"/>
              </a:solidFill>
              <a:latin typeface="Calibri"/>
              <a:ea typeface="Calibri"/>
              <a:cs typeface="Calibri"/>
            </a:endParaRPr>
          </a:p>
          <a:p>
            <a:endParaRPr lang="sv-SE" sz="1600">
              <a:latin typeface="Calibri"/>
              <a:ea typeface="Calibri"/>
              <a:cs typeface="Calibri"/>
            </a:endParaRPr>
          </a:p>
          <a:p>
            <a:endParaRPr lang="sv-SE" sz="1600">
              <a:solidFill>
                <a:schemeClr val="tx1"/>
              </a:solidFill>
              <a:latin typeface="Calibri"/>
              <a:ea typeface="Calibri"/>
              <a:cs typeface="Calibri"/>
            </a:endParaRPr>
          </a:p>
          <a:p>
            <a:endParaRPr lang="sv-SE" sz="1600"/>
          </a:p>
          <a:p>
            <a:endParaRPr lang="sv-SE" sz="1600"/>
          </a:p>
          <a:p>
            <a:endParaRPr lang="sv-SE" sz="1600"/>
          </a:p>
        </p:txBody>
      </p:sp>
      <p:graphicFrame>
        <p:nvGraphicFramePr>
          <p:cNvPr id="2" name="Diagram 1">
            <a:extLst>
              <a:ext uri="{FF2B5EF4-FFF2-40B4-BE49-F238E27FC236}">
                <a16:creationId xmlns:a16="http://schemas.microsoft.com/office/drawing/2014/main" id="{BCC695DA-103E-5360-69B3-AA3402A5C0CE}"/>
              </a:ext>
            </a:extLst>
          </p:cNvPr>
          <p:cNvGraphicFramePr/>
          <p:nvPr>
            <p:extLst>
              <p:ext uri="{D42A27DB-BD31-4B8C-83A1-F6EECF244321}">
                <p14:modId xmlns:p14="http://schemas.microsoft.com/office/powerpoint/2010/main" val="1829303151"/>
              </p:ext>
            </p:extLst>
          </p:nvPr>
        </p:nvGraphicFramePr>
        <p:xfrm>
          <a:off x="6965946" y="1830050"/>
          <a:ext cx="3237663" cy="2175020"/>
        </p:xfrm>
        <a:graphic>
          <a:graphicData uri="http://schemas.openxmlformats.org/drawingml/2006/chart">
            <c:chart xmlns:c="http://schemas.openxmlformats.org/drawingml/2006/chart" xmlns:r="http://schemas.openxmlformats.org/officeDocument/2006/relationships" r:id="rId3"/>
          </a:graphicData>
        </a:graphic>
      </p:graphicFrame>
      <p:pic>
        <p:nvPicPr>
          <p:cNvPr id="3" name="Bildobjekt 2">
            <a:extLst>
              <a:ext uri="{FF2B5EF4-FFF2-40B4-BE49-F238E27FC236}">
                <a16:creationId xmlns:a16="http://schemas.microsoft.com/office/drawing/2014/main" id="{F10DEC49-3D58-2CF8-DB10-7B412315375F}"/>
              </a:ext>
            </a:extLst>
          </p:cNvPr>
          <p:cNvPicPr>
            <a:picLocks noChangeAspect="1"/>
          </p:cNvPicPr>
          <p:nvPr/>
        </p:nvPicPr>
        <p:blipFill>
          <a:blip r:embed="rId4"/>
          <a:stretch>
            <a:fillRect/>
          </a:stretch>
        </p:blipFill>
        <p:spPr>
          <a:xfrm>
            <a:off x="7460469" y="4389120"/>
            <a:ext cx="2551116" cy="2033840"/>
          </a:xfrm>
          <a:prstGeom prst="rect">
            <a:avLst/>
          </a:prstGeom>
        </p:spPr>
      </p:pic>
    </p:spTree>
    <p:extLst>
      <p:ext uri="{BB962C8B-B14F-4D97-AF65-F5344CB8AC3E}">
        <p14:creationId xmlns:p14="http://schemas.microsoft.com/office/powerpoint/2010/main" val="1180462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56E18FE0-2E62-EB8C-0DCD-5C6E80EF56F6}"/>
              </a:ext>
            </a:extLst>
          </p:cNvPr>
          <p:cNvSpPr/>
          <p:nvPr/>
        </p:nvSpPr>
        <p:spPr>
          <a:xfrm rot="5400000">
            <a:off x="-1210828" y="2997246"/>
            <a:ext cx="4097239" cy="1689096"/>
          </a:xfrm>
          <a:prstGeom prst="rect">
            <a:avLst/>
          </a:prstGeom>
          <a:solidFill>
            <a:srgbClr val="DFD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4">
            <a:extLst>
              <a:ext uri="{FF2B5EF4-FFF2-40B4-BE49-F238E27FC236}">
                <a16:creationId xmlns:a16="http://schemas.microsoft.com/office/drawing/2014/main" id="{CB0DC1F4-A8B6-A4FD-3E75-4F45D8E9CDCA}"/>
              </a:ext>
            </a:extLst>
          </p:cNvPr>
          <p:cNvSpPr>
            <a:spLocks noGrp="1"/>
          </p:cNvSpPr>
          <p:nvPr>
            <p:ph type="title"/>
          </p:nvPr>
        </p:nvSpPr>
        <p:spPr/>
        <p:txBody>
          <a:bodyPr/>
          <a:lstStyle/>
          <a:p>
            <a:r>
              <a:rPr lang="sv-SE" b="1"/>
              <a:t>SUPPORTERBJUDANDE | </a:t>
            </a:r>
            <a:r>
              <a:rPr lang="sv-SE"/>
              <a:t>SUPPORT och supportvägar</a:t>
            </a:r>
          </a:p>
        </p:txBody>
      </p:sp>
      <p:pic>
        <p:nvPicPr>
          <p:cNvPr id="9" name="Bild 8" descr="Märke 1 med hel fyllning">
            <a:extLst>
              <a:ext uri="{FF2B5EF4-FFF2-40B4-BE49-F238E27FC236}">
                <a16:creationId xmlns:a16="http://schemas.microsoft.com/office/drawing/2014/main" id="{C6508EEC-F6FD-1B19-82DD-89EEA723FF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598" y="2011275"/>
            <a:ext cx="540000" cy="540000"/>
          </a:xfrm>
          <a:prstGeom prst="rect">
            <a:avLst/>
          </a:prstGeom>
        </p:spPr>
      </p:pic>
      <p:sp>
        <p:nvSpPr>
          <p:cNvPr id="10" name="textruta 9">
            <a:extLst>
              <a:ext uri="{FF2B5EF4-FFF2-40B4-BE49-F238E27FC236}">
                <a16:creationId xmlns:a16="http://schemas.microsoft.com/office/drawing/2014/main" id="{12C1FAA4-0087-5251-A2E8-3DE9D6F5EC65}"/>
              </a:ext>
            </a:extLst>
          </p:cNvPr>
          <p:cNvSpPr txBox="1"/>
          <p:nvPr/>
        </p:nvSpPr>
        <p:spPr>
          <a:xfrm>
            <a:off x="73416" y="2474410"/>
            <a:ext cx="1581627" cy="615553"/>
          </a:xfrm>
          <a:prstGeom prst="rect">
            <a:avLst/>
          </a:prstGeom>
          <a:noFill/>
        </p:spPr>
        <p:txBody>
          <a:bodyPr wrap="square" rtlCol="0">
            <a:spAutoFit/>
          </a:bodyPr>
          <a:lstStyle/>
          <a:p>
            <a:pPr algn="ctr"/>
            <a:r>
              <a:rPr lang="sv-SE" sz="1200" b="1">
                <a:latin typeface="Calibri" panose="020F0502020204030204" pitchFamily="34" charset="0"/>
                <a:ea typeface="Open Sans" panose="020B0606030504020204" pitchFamily="34" charset="0"/>
                <a:cs typeface="Calibri" panose="020F0502020204030204" pitchFamily="34" charset="0"/>
              </a:rPr>
              <a:t>Primär</a:t>
            </a:r>
            <a:r>
              <a:rPr lang="sv-SE" sz="1200">
                <a:latin typeface="Calibri" panose="020F0502020204030204" pitchFamily="34" charset="0"/>
                <a:ea typeface="Open Sans" panose="020B0606030504020204" pitchFamily="34" charset="0"/>
                <a:cs typeface="Calibri" panose="020F0502020204030204" pitchFamily="34" charset="0"/>
              </a:rPr>
              <a:t> supportväg är Mina Sidor på </a:t>
            </a:r>
            <a:r>
              <a:rPr lang="sv-SE" sz="1000">
                <a:latin typeface="Calibri" panose="020F0502020204030204" pitchFamily="34" charset="0"/>
                <a:ea typeface="Open Sans" panose="020B0606030504020204" pitchFamily="34" charset="0"/>
                <a:cs typeface="Calibri" panose="020F0502020204030204" pitchFamily="34" charset="0"/>
                <a:hlinkClick r:id="rId5"/>
              </a:rPr>
              <a:t>www.biometria.se</a:t>
            </a:r>
            <a:r>
              <a:rPr lang="sv-SE" sz="1000">
                <a:latin typeface="Calibri" panose="020F0502020204030204" pitchFamily="34" charset="0"/>
                <a:ea typeface="Open Sans" panose="020B0606030504020204" pitchFamily="34" charset="0"/>
                <a:cs typeface="Calibri" panose="020F0502020204030204" pitchFamily="34" charset="0"/>
              </a:rPr>
              <a:t> </a:t>
            </a:r>
            <a:endParaRPr lang="sv-SE" sz="1200">
              <a:latin typeface="Calibri" panose="020F0502020204030204" pitchFamily="34" charset="0"/>
              <a:cs typeface="Calibri" panose="020F0502020204030204" pitchFamily="34" charset="0"/>
            </a:endParaRPr>
          </a:p>
        </p:txBody>
      </p:sp>
      <p:pic>
        <p:nvPicPr>
          <p:cNvPr id="12" name="Bild 11" descr="Bricka med hel fyllning">
            <a:extLst>
              <a:ext uri="{FF2B5EF4-FFF2-40B4-BE49-F238E27FC236}">
                <a16:creationId xmlns:a16="http://schemas.microsoft.com/office/drawing/2014/main" id="{4672E904-7732-6301-B709-1B55692999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2598" y="3176929"/>
            <a:ext cx="540000" cy="540000"/>
          </a:xfrm>
          <a:prstGeom prst="rect">
            <a:avLst/>
          </a:prstGeom>
        </p:spPr>
      </p:pic>
      <p:sp>
        <p:nvSpPr>
          <p:cNvPr id="13" name="textruta 12">
            <a:extLst>
              <a:ext uri="{FF2B5EF4-FFF2-40B4-BE49-F238E27FC236}">
                <a16:creationId xmlns:a16="http://schemas.microsoft.com/office/drawing/2014/main" id="{B166135C-930A-BE9D-F98E-0BEC6BC88C61}"/>
              </a:ext>
            </a:extLst>
          </p:cNvPr>
          <p:cNvSpPr txBox="1"/>
          <p:nvPr/>
        </p:nvSpPr>
        <p:spPr>
          <a:xfrm>
            <a:off x="-6756" y="3733247"/>
            <a:ext cx="1661799" cy="615553"/>
          </a:xfrm>
          <a:prstGeom prst="rect">
            <a:avLst/>
          </a:prstGeom>
          <a:noFill/>
        </p:spPr>
        <p:txBody>
          <a:bodyPr wrap="square" rtlCol="0">
            <a:spAutoFit/>
          </a:bodyPr>
          <a:lstStyle/>
          <a:p>
            <a:pPr algn="ctr"/>
            <a:r>
              <a:rPr lang="sv-SE" sz="1200" b="1">
                <a:latin typeface="Calibri" panose="020F0502020204030204" pitchFamily="34" charset="0"/>
                <a:ea typeface="Open Sans" panose="020B0606030504020204" pitchFamily="34" charset="0"/>
                <a:cs typeface="Calibri" panose="020F0502020204030204" pitchFamily="34" charset="0"/>
              </a:rPr>
              <a:t>Sekundär</a:t>
            </a:r>
            <a:r>
              <a:rPr lang="sv-SE" sz="1200">
                <a:latin typeface="Calibri" panose="020F0502020204030204" pitchFamily="34" charset="0"/>
                <a:ea typeface="Open Sans" panose="020B0606030504020204" pitchFamily="34" charset="0"/>
                <a:cs typeface="Calibri" panose="020F0502020204030204" pitchFamily="34" charset="0"/>
              </a:rPr>
              <a:t> supportväg är kontakt via mail </a:t>
            </a:r>
            <a:r>
              <a:rPr lang="sv-SE" sz="1000">
                <a:latin typeface="Calibri" panose="020F0502020204030204" pitchFamily="34" charset="0"/>
                <a:ea typeface="Open Sans" panose="020B0606030504020204" pitchFamily="34" charset="0"/>
                <a:cs typeface="Calibri" panose="020F0502020204030204" pitchFamily="34" charset="0"/>
                <a:hlinkClick r:id="rId8"/>
              </a:rPr>
              <a:t>support.viol3@biometria.se</a:t>
            </a:r>
            <a:r>
              <a:rPr lang="sv-SE" sz="1000">
                <a:latin typeface="Calibri" panose="020F0502020204030204" pitchFamily="34" charset="0"/>
                <a:ea typeface="Open Sans" panose="020B0606030504020204" pitchFamily="34" charset="0"/>
                <a:cs typeface="Calibri" panose="020F0502020204030204" pitchFamily="34" charset="0"/>
              </a:rPr>
              <a:t> </a:t>
            </a:r>
            <a:endParaRPr lang="sv-SE" sz="1200">
              <a:latin typeface="Calibri" panose="020F0502020204030204" pitchFamily="34" charset="0"/>
              <a:cs typeface="Calibri" panose="020F0502020204030204" pitchFamily="34" charset="0"/>
            </a:endParaRPr>
          </a:p>
        </p:txBody>
      </p:sp>
      <p:pic>
        <p:nvPicPr>
          <p:cNvPr id="15" name="Bild 14" descr="Märke 3 med hel fyllning">
            <a:extLst>
              <a:ext uri="{FF2B5EF4-FFF2-40B4-BE49-F238E27FC236}">
                <a16:creationId xmlns:a16="http://schemas.microsoft.com/office/drawing/2014/main" id="{1FB504F3-6930-FE5A-BAEF-119D454C0D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2598" y="4536749"/>
            <a:ext cx="540000" cy="540000"/>
          </a:xfrm>
          <a:prstGeom prst="rect">
            <a:avLst/>
          </a:prstGeom>
        </p:spPr>
      </p:pic>
      <p:sp>
        <p:nvSpPr>
          <p:cNvPr id="16" name="textruta 15">
            <a:extLst>
              <a:ext uri="{FF2B5EF4-FFF2-40B4-BE49-F238E27FC236}">
                <a16:creationId xmlns:a16="http://schemas.microsoft.com/office/drawing/2014/main" id="{0D877160-F6C0-2191-4C69-EF16FA4F9881}"/>
              </a:ext>
            </a:extLst>
          </p:cNvPr>
          <p:cNvSpPr txBox="1"/>
          <p:nvPr/>
        </p:nvSpPr>
        <p:spPr>
          <a:xfrm>
            <a:off x="-22019" y="5090194"/>
            <a:ext cx="1677062" cy="800219"/>
          </a:xfrm>
          <a:prstGeom prst="rect">
            <a:avLst/>
          </a:prstGeom>
          <a:noFill/>
        </p:spPr>
        <p:txBody>
          <a:bodyPr wrap="square" rtlCol="0">
            <a:spAutoFit/>
          </a:bodyPr>
          <a:lstStyle/>
          <a:p>
            <a:pPr algn="ctr"/>
            <a:r>
              <a:rPr lang="sv-SE" sz="1200" b="1">
                <a:latin typeface="Calibri" panose="020F0502020204030204" pitchFamily="34" charset="0"/>
                <a:ea typeface="Open Sans" panose="020B0606030504020204" pitchFamily="34" charset="0"/>
                <a:cs typeface="Calibri" panose="020F0502020204030204" pitchFamily="34" charset="0"/>
              </a:rPr>
              <a:t>Tertiärt</a:t>
            </a:r>
            <a:r>
              <a:rPr lang="sv-SE" sz="1200">
                <a:latin typeface="Calibri" panose="020F0502020204030204" pitchFamily="34" charset="0"/>
                <a:ea typeface="Open Sans" panose="020B0606030504020204" pitchFamily="34" charset="0"/>
                <a:cs typeface="Calibri" panose="020F0502020204030204" pitchFamily="34" charset="0"/>
              </a:rPr>
              <a:t> supportväg är via telefonin vilken har begränsad bemanning</a:t>
            </a:r>
            <a:br>
              <a:rPr lang="sv-SE" sz="1000">
                <a:latin typeface="Calibri" panose="020F0502020204030204" pitchFamily="34" charset="0"/>
                <a:ea typeface="Open Sans" panose="020B0606030504020204" pitchFamily="34" charset="0"/>
                <a:cs typeface="Calibri" panose="020F0502020204030204" pitchFamily="34" charset="0"/>
              </a:rPr>
            </a:br>
            <a:r>
              <a:rPr lang="sv-SE" sz="1000">
                <a:latin typeface="Calibri" panose="020F0502020204030204" pitchFamily="34" charset="0"/>
                <a:ea typeface="Open Sans" panose="020B0606030504020204" pitchFamily="34" charset="0"/>
                <a:cs typeface="Calibri" panose="020F0502020204030204" pitchFamily="34" charset="0"/>
              </a:rPr>
              <a:t>010-228 59 00</a:t>
            </a:r>
            <a:endParaRPr lang="sv-SE" sz="1200">
              <a:latin typeface="Calibri" panose="020F0502020204030204" pitchFamily="34" charset="0"/>
              <a:ea typeface="Open Sans" panose="020B0606030504020204" pitchFamily="34" charset="0"/>
              <a:cs typeface="Calibri" panose="020F0502020204030204" pitchFamily="34" charset="0"/>
            </a:endParaRPr>
          </a:p>
        </p:txBody>
      </p:sp>
      <p:sp>
        <p:nvSpPr>
          <p:cNvPr id="18" name="textruta 17">
            <a:extLst>
              <a:ext uri="{FF2B5EF4-FFF2-40B4-BE49-F238E27FC236}">
                <a16:creationId xmlns:a16="http://schemas.microsoft.com/office/drawing/2014/main" id="{CEB79693-B555-528B-45FF-6C97ABFA198C}"/>
              </a:ext>
            </a:extLst>
          </p:cNvPr>
          <p:cNvSpPr txBox="1"/>
          <p:nvPr/>
        </p:nvSpPr>
        <p:spPr>
          <a:xfrm>
            <a:off x="8133636" y="2135539"/>
            <a:ext cx="3379106" cy="3754874"/>
          </a:xfrm>
          <a:prstGeom prst="rect">
            <a:avLst/>
          </a:prstGeom>
          <a:noFill/>
        </p:spPr>
        <p:txBody>
          <a:bodyPr wrap="square" rtlCol="0">
            <a:spAutoFit/>
          </a:bodyPr>
          <a:lstStyle/>
          <a:p>
            <a:r>
              <a:rPr lang="sv-SE" sz="1400">
                <a:latin typeface="Calibri" panose="020F0502020204030204" pitchFamily="34" charset="0"/>
                <a:cs typeface="Calibri" panose="020F0502020204030204" pitchFamily="34" charset="0"/>
              </a:rPr>
              <a:t>Chaufförssupport ges i telefonin dygnet runt.</a:t>
            </a:r>
          </a:p>
          <a:p>
            <a:endParaRPr lang="sv-SE" sz="1400">
              <a:latin typeface="Calibri" panose="020F0502020204030204" pitchFamily="34" charset="0"/>
              <a:cs typeface="Calibri" panose="020F0502020204030204" pitchFamily="34" charset="0"/>
            </a:endParaRPr>
          </a:p>
          <a:p>
            <a:r>
              <a:rPr lang="sv-SE" sz="1400">
                <a:latin typeface="Calibri" panose="020F0502020204030204" pitchFamily="34" charset="0"/>
                <a:cs typeface="Calibri" panose="020F0502020204030204" pitchFamily="34" charset="0"/>
              </a:rPr>
              <a:t>Testa era inloggningar i god tid för chaufförerna. Öppnar 14/4.</a:t>
            </a:r>
          </a:p>
          <a:p>
            <a:endParaRPr lang="sv-SE" sz="1400">
              <a:latin typeface="Calibri" panose="020F0502020204030204" pitchFamily="34" charset="0"/>
              <a:cs typeface="Calibri" panose="020F0502020204030204" pitchFamily="34" charset="0"/>
            </a:endParaRPr>
          </a:p>
          <a:p>
            <a:r>
              <a:rPr lang="sv-SE" sz="1400">
                <a:latin typeface="Calibri" panose="020F0502020204030204" pitchFamily="34" charset="0"/>
                <a:cs typeface="Calibri" panose="020F0502020204030204" pitchFamily="34" charset="0"/>
              </a:rPr>
              <a:t>Support kan ges via </a:t>
            </a:r>
            <a:r>
              <a:rPr lang="sv-SE" sz="1400" err="1">
                <a:latin typeface="Calibri" panose="020F0502020204030204" pitchFamily="34" charset="0"/>
                <a:cs typeface="Calibri" panose="020F0502020204030204" pitchFamily="34" charset="0"/>
              </a:rPr>
              <a:t>Teamviewer</a:t>
            </a:r>
            <a:r>
              <a:rPr lang="sv-SE" sz="1400">
                <a:latin typeface="Calibri" panose="020F0502020204030204" pitchFamily="34" charset="0"/>
                <a:cs typeface="Calibri" panose="020F0502020204030204" pitchFamily="34" charset="0"/>
              </a:rPr>
              <a:t>, ladda ned programmet i tid på din enhet.</a:t>
            </a:r>
          </a:p>
          <a:p>
            <a:endParaRPr lang="sv-SE" sz="1400">
              <a:latin typeface="Calibri" panose="020F0502020204030204" pitchFamily="34" charset="0"/>
              <a:cs typeface="Calibri" panose="020F0502020204030204" pitchFamily="34" charset="0"/>
            </a:endParaRPr>
          </a:p>
          <a:p>
            <a:r>
              <a:rPr lang="sv-SE" sz="1400">
                <a:latin typeface="Calibri" panose="020F0502020204030204" pitchFamily="34" charset="0"/>
                <a:cs typeface="Calibri" panose="020F0502020204030204" pitchFamily="34" charset="0"/>
              </a:rPr>
              <a:t>Under</a:t>
            </a:r>
            <a:r>
              <a:rPr lang="sv-SE" sz="1400" b="1">
                <a:latin typeface="Calibri" panose="020F0502020204030204" pitchFamily="34" charset="0"/>
                <a:cs typeface="Calibri" panose="020F0502020204030204" pitchFamily="34" charset="0"/>
              </a:rPr>
              <a:t> April </a:t>
            </a:r>
            <a:r>
              <a:rPr lang="sv-SE" sz="1400">
                <a:latin typeface="Calibri" panose="020F0502020204030204" pitchFamily="34" charset="0"/>
                <a:cs typeface="Calibri" panose="020F0502020204030204" pitchFamily="34" charset="0"/>
              </a:rPr>
              <a:t>startas telefonin upp för VIOL 3</a:t>
            </a:r>
          </a:p>
          <a:p>
            <a:endParaRPr lang="sv-SE" sz="1400">
              <a:latin typeface="Calibri" panose="020F0502020204030204" pitchFamily="34" charset="0"/>
              <a:cs typeface="Calibri" panose="020F0502020204030204" pitchFamily="34" charset="0"/>
            </a:endParaRPr>
          </a:p>
          <a:p>
            <a:r>
              <a:rPr lang="sv-SE" sz="1400">
                <a:latin typeface="Calibri" panose="020F0502020204030204" pitchFamily="34" charset="0"/>
                <a:cs typeface="Calibri" panose="020F0502020204030204" pitchFamily="34" charset="0"/>
              </a:rPr>
              <a:t>För effektivt handläggning kommer telefoni främst bestå av ärendemottagning </a:t>
            </a:r>
          </a:p>
          <a:p>
            <a:endParaRPr lang="sv-SE" sz="1400">
              <a:latin typeface="Calibri" panose="020F0502020204030204" pitchFamily="34" charset="0"/>
              <a:cs typeface="Calibri" panose="020F0502020204030204" pitchFamily="34" charset="0"/>
            </a:endParaRPr>
          </a:p>
          <a:p>
            <a:endParaRPr lang="sv-SE" sz="1400">
              <a:latin typeface="Calibri" panose="020F0502020204030204" pitchFamily="34" charset="0"/>
              <a:cs typeface="Calibri" panose="020F0502020204030204" pitchFamily="34" charset="0"/>
            </a:endParaRPr>
          </a:p>
          <a:p>
            <a:endParaRPr lang="sv-SE" sz="1400">
              <a:latin typeface="Calibri" panose="020F0502020204030204" pitchFamily="34" charset="0"/>
              <a:cs typeface="Calibri" panose="020F0502020204030204" pitchFamily="34" charset="0"/>
            </a:endParaRPr>
          </a:p>
          <a:p>
            <a:endParaRPr lang="sv-SE" sz="1400">
              <a:latin typeface="Calibri" panose="020F0502020204030204" pitchFamily="34" charset="0"/>
              <a:cs typeface="Calibri" panose="020F0502020204030204" pitchFamily="34" charset="0"/>
            </a:endParaRPr>
          </a:p>
        </p:txBody>
      </p:sp>
      <p:graphicFrame>
        <p:nvGraphicFramePr>
          <p:cNvPr id="2" name="Tabell 1">
            <a:extLst>
              <a:ext uri="{FF2B5EF4-FFF2-40B4-BE49-F238E27FC236}">
                <a16:creationId xmlns:a16="http://schemas.microsoft.com/office/drawing/2014/main" id="{FBB1E4B2-A2A2-5961-BD73-2F1E71D31B8D}"/>
              </a:ext>
            </a:extLst>
          </p:cNvPr>
          <p:cNvGraphicFramePr>
            <a:graphicFrameLocks noGrp="1"/>
          </p:cNvGraphicFramePr>
          <p:nvPr>
            <p:extLst>
              <p:ext uri="{D42A27DB-BD31-4B8C-83A1-F6EECF244321}">
                <p14:modId xmlns:p14="http://schemas.microsoft.com/office/powerpoint/2010/main" val="618220568"/>
              </p:ext>
            </p:extLst>
          </p:nvPr>
        </p:nvGraphicFramePr>
        <p:xfrm>
          <a:off x="2368811" y="1995365"/>
          <a:ext cx="5118578" cy="3692858"/>
        </p:xfrm>
        <a:graphic>
          <a:graphicData uri="http://schemas.openxmlformats.org/drawingml/2006/table">
            <a:tbl>
              <a:tblPr firstRow="1" bandRow="1">
                <a:effectLst>
                  <a:outerShdw blurRad="50800" dist="38100" dir="5400000" algn="t" rotWithShape="0">
                    <a:prstClr val="black">
                      <a:alpha val="40000"/>
                    </a:prstClr>
                  </a:outerShdw>
                </a:effectLst>
                <a:tableStyleId>{073A0DAA-6AF3-43AB-8588-CEC1D06C72B9}</a:tableStyleId>
              </a:tblPr>
              <a:tblGrid>
                <a:gridCol w="4185705">
                  <a:extLst>
                    <a:ext uri="{9D8B030D-6E8A-4147-A177-3AD203B41FA5}">
                      <a16:colId xmlns:a16="http://schemas.microsoft.com/office/drawing/2014/main" val="3409748491"/>
                    </a:ext>
                  </a:extLst>
                </a:gridCol>
                <a:gridCol w="932873">
                  <a:extLst>
                    <a:ext uri="{9D8B030D-6E8A-4147-A177-3AD203B41FA5}">
                      <a16:colId xmlns:a16="http://schemas.microsoft.com/office/drawing/2014/main" val="1418719467"/>
                    </a:ext>
                  </a:extLst>
                </a:gridCol>
              </a:tblGrid>
              <a:tr h="288992">
                <a:tc>
                  <a:txBody>
                    <a:bodyPr/>
                    <a:lstStyle/>
                    <a:p>
                      <a:r>
                        <a:rPr lang="sv-SE" sz="1100">
                          <a:latin typeface="Calibri" panose="020F0502020204030204" pitchFamily="34" charset="0"/>
                          <a:cs typeface="Calibri" panose="020F0502020204030204" pitchFamily="34" charset="0"/>
                        </a:rPr>
                        <a:t>Support</a:t>
                      </a:r>
                    </a:p>
                  </a:txBody>
                  <a:tcPr>
                    <a:solidFill>
                      <a:schemeClr val="accent5"/>
                    </a:solidFill>
                  </a:tcPr>
                </a:tc>
                <a:tc>
                  <a:txBody>
                    <a:bodyPr/>
                    <a:lstStyle/>
                    <a:p>
                      <a:r>
                        <a:rPr lang="sv-SE" sz="1100">
                          <a:latin typeface="Calibri" panose="020F0502020204030204" pitchFamily="34" charset="0"/>
                          <a:cs typeface="Calibri" panose="020F0502020204030204" pitchFamily="34" charset="0"/>
                        </a:rPr>
                        <a:t>Öppettider</a:t>
                      </a:r>
                    </a:p>
                  </a:txBody>
                  <a:tcPr>
                    <a:solidFill>
                      <a:schemeClr val="accent5"/>
                    </a:solidFill>
                  </a:tcPr>
                </a:tc>
                <a:extLst>
                  <a:ext uri="{0D108BD9-81ED-4DB2-BD59-A6C34878D82A}">
                    <a16:rowId xmlns:a16="http://schemas.microsoft.com/office/drawing/2014/main" val="914322100"/>
                  </a:ext>
                </a:extLst>
              </a:tr>
              <a:tr h="281182">
                <a:tc>
                  <a:txBody>
                    <a:bodyPr/>
                    <a:lstStyle/>
                    <a:p>
                      <a:r>
                        <a:rPr lang="sv-SE" sz="1100" b="1">
                          <a:latin typeface="Calibri" panose="020F0502020204030204" pitchFamily="34" charset="0"/>
                          <a:cs typeface="Calibri" panose="020F0502020204030204" pitchFamily="34" charset="0"/>
                        </a:rPr>
                        <a:t>Mätningssupport, </a:t>
                      </a:r>
                      <a:r>
                        <a:rPr lang="sv-SE" sz="1100" b="0">
                          <a:latin typeface="Calibri" panose="020F0502020204030204" pitchFamily="34" charset="0"/>
                          <a:cs typeface="Calibri" panose="020F0502020204030204" pitchFamily="34" charset="0"/>
                        </a:rPr>
                        <a:t>Kollektiv, mätningsinstruktioner, mätningsflöden, rådgivning, support och administration. Mätplatstekniska frågor.</a:t>
                      </a:r>
                    </a:p>
                  </a:txBody>
                  <a:tcPr/>
                </a:tc>
                <a:tc>
                  <a:txBody>
                    <a:bodyPr/>
                    <a:lstStyle/>
                    <a:p>
                      <a:r>
                        <a:rPr lang="sv-SE" sz="1100">
                          <a:latin typeface="Calibri" panose="020F0502020204030204" pitchFamily="34" charset="0"/>
                          <a:cs typeface="Calibri" panose="020F0502020204030204" pitchFamily="34" charset="0"/>
                        </a:rPr>
                        <a:t>08-16:30</a:t>
                      </a:r>
                    </a:p>
                  </a:txBody>
                  <a:tcPr/>
                </a:tc>
                <a:extLst>
                  <a:ext uri="{0D108BD9-81ED-4DB2-BD59-A6C34878D82A}">
                    <a16:rowId xmlns:a16="http://schemas.microsoft.com/office/drawing/2014/main" val="2304738955"/>
                  </a:ext>
                </a:extLst>
              </a:tr>
              <a:tr h="259215">
                <a:tc>
                  <a:txBody>
                    <a:bodyPr/>
                    <a:lstStyle/>
                    <a:p>
                      <a:r>
                        <a:rPr lang="sv-SE" sz="1100" b="1">
                          <a:latin typeface="Calibri" panose="020F0502020204030204" pitchFamily="34" charset="0"/>
                          <a:cs typeface="Calibri" panose="020F0502020204030204" pitchFamily="34" charset="0"/>
                        </a:rPr>
                        <a:t>Chaufförssupport i chaufförsklienten och leveransavisering, </a:t>
                      </a:r>
                      <a:r>
                        <a:rPr lang="sv-SE" sz="1100" b="0">
                          <a:latin typeface="Calibri" panose="020F0502020204030204" pitchFamily="34" charset="0"/>
                          <a:cs typeface="Calibri" panose="020F0502020204030204" pitchFamily="34" charset="0"/>
                        </a:rPr>
                        <a:t>Support i chaufförsklienten och leveransavisering, ex inlog, handhavande etc.</a:t>
                      </a:r>
                      <a:endParaRPr lang="sv-SE" sz="1100" b="1">
                        <a:latin typeface="Calibri" panose="020F0502020204030204" pitchFamily="34" charset="0"/>
                        <a:cs typeface="Calibri" panose="020F0502020204030204" pitchFamily="34" charset="0"/>
                      </a:endParaRPr>
                    </a:p>
                  </a:txBody>
                  <a:tcPr/>
                </a:tc>
                <a:tc>
                  <a:txBody>
                    <a:bodyPr/>
                    <a:lstStyle/>
                    <a:p>
                      <a:r>
                        <a:rPr lang="sv-SE" sz="1100">
                          <a:latin typeface="Calibri" panose="020F0502020204030204" pitchFamily="34" charset="0"/>
                          <a:cs typeface="Calibri" panose="020F0502020204030204" pitchFamily="34" charset="0"/>
                        </a:rPr>
                        <a:t>Dygnet runt</a:t>
                      </a:r>
                    </a:p>
                  </a:txBody>
                  <a:tcPr/>
                </a:tc>
                <a:extLst>
                  <a:ext uri="{0D108BD9-81ED-4DB2-BD59-A6C34878D82A}">
                    <a16:rowId xmlns:a16="http://schemas.microsoft.com/office/drawing/2014/main" val="1801076309"/>
                  </a:ext>
                </a:extLst>
              </a:tr>
              <a:tr h="281182">
                <a:tc>
                  <a:txBody>
                    <a:bodyPr/>
                    <a:lstStyle/>
                    <a:p>
                      <a:r>
                        <a:rPr lang="sv-SE" sz="1100" b="1">
                          <a:latin typeface="Calibri" panose="020F0502020204030204" pitchFamily="34" charset="0"/>
                          <a:cs typeface="Calibri" panose="020F0502020204030204" pitchFamily="34" charset="0"/>
                        </a:rPr>
                        <a:t>Redovisning av Råvara, </a:t>
                      </a:r>
                      <a:r>
                        <a:rPr lang="sv-SE" sz="1100" b="0">
                          <a:latin typeface="Calibri" panose="020F0502020204030204" pitchFamily="34" charset="0"/>
                          <a:cs typeface="Calibri" panose="020F0502020204030204" pitchFamily="34" charset="0"/>
                        </a:rPr>
                        <a:t>Redovisningsfrågor rådgivning, support och administration. </a:t>
                      </a:r>
                      <a:endParaRPr lang="sv-SE" sz="1100" b="1">
                        <a:latin typeface="Calibri" panose="020F0502020204030204" pitchFamily="34" charset="0"/>
                        <a:cs typeface="Calibri" panose="020F0502020204030204" pitchFamily="34" charset="0"/>
                      </a:endParaRPr>
                    </a:p>
                  </a:txBody>
                  <a:tcPr/>
                </a:tc>
                <a:tc>
                  <a:txBody>
                    <a:bodyPr/>
                    <a:lstStyle/>
                    <a:p>
                      <a:r>
                        <a:rPr lang="sv-SE" sz="1100">
                          <a:latin typeface="Calibri" panose="020F0502020204030204" pitchFamily="34" charset="0"/>
                          <a:cs typeface="Calibri" panose="020F0502020204030204" pitchFamily="34" charset="0"/>
                        </a:rPr>
                        <a:t>08-16:30</a:t>
                      </a:r>
                    </a:p>
                  </a:txBody>
                  <a:tcPr/>
                </a:tc>
                <a:extLst>
                  <a:ext uri="{0D108BD9-81ED-4DB2-BD59-A6C34878D82A}">
                    <a16:rowId xmlns:a16="http://schemas.microsoft.com/office/drawing/2014/main" val="2070013452"/>
                  </a:ext>
                </a:extLst>
              </a:tr>
              <a:tr h="335855">
                <a:tc>
                  <a:txBody>
                    <a:bodyPr/>
                    <a:lstStyle/>
                    <a:p>
                      <a:pPr marL="0" marR="0" lvl="0" indent="0" algn="l">
                        <a:lnSpc>
                          <a:spcPct val="100000"/>
                        </a:lnSpc>
                        <a:spcBef>
                          <a:spcPts val="0"/>
                        </a:spcBef>
                        <a:spcAft>
                          <a:spcPts val="0"/>
                        </a:spcAft>
                        <a:buNone/>
                      </a:pPr>
                      <a:r>
                        <a:rPr lang="sv-SE" sz="1100" b="1" u="none" strike="noStrike" noProof="0">
                          <a:solidFill>
                            <a:srgbClr val="000000"/>
                          </a:solidFill>
                          <a:latin typeface="Calibri" panose="020F0502020204030204" pitchFamily="34" charset="0"/>
                          <a:cs typeface="Calibri" panose="020F0502020204030204" pitchFamily="34" charset="0"/>
                        </a:rPr>
                        <a:t>Transportredovisning, </a:t>
                      </a:r>
                      <a:r>
                        <a:rPr lang="sv-SE" sz="1100" b="0" u="none" strike="noStrike" noProof="0">
                          <a:solidFill>
                            <a:srgbClr val="000000"/>
                          </a:solidFill>
                          <a:latin typeface="Calibri" panose="020F0502020204030204" pitchFamily="34" charset="0"/>
                          <a:cs typeface="Calibri" panose="020F0502020204030204" pitchFamily="34" charset="0"/>
                        </a:rPr>
                        <a:t>Transportredovisning, rådgivning, support och administration</a:t>
                      </a:r>
                      <a:endParaRPr lang="sv-SE" sz="1100" b="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a:latin typeface="Calibri" panose="020F0502020204030204" pitchFamily="34" charset="0"/>
                          <a:cs typeface="Calibri" panose="020F0502020204030204" pitchFamily="34" charset="0"/>
                        </a:rPr>
                        <a:t>08-16:30</a:t>
                      </a:r>
                    </a:p>
                    <a:p>
                      <a:endParaRPr lang="sv-SE" sz="11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90870027"/>
                  </a:ext>
                </a:extLst>
              </a:tr>
              <a:tr h="281182">
                <a:tc>
                  <a:txBody>
                    <a:bodyPr/>
                    <a:lstStyle/>
                    <a:p>
                      <a:r>
                        <a:rPr lang="sv-SE" sz="1100" b="1">
                          <a:latin typeface="Calibri" panose="020F0502020204030204" pitchFamily="34" charset="0"/>
                          <a:cs typeface="Calibri" panose="020F0502020204030204" pitchFamily="34" charset="0"/>
                        </a:rPr>
                        <a:t>Produktionsrapportering och produktionsuppföljning, </a:t>
                      </a:r>
                      <a:r>
                        <a:rPr lang="sv-SE" sz="1100" b="0">
                          <a:latin typeface="Calibri" panose="020F0502020204030204" pitchFamily="34" charset="0"/>
                          <a:cs typeface="Calibri" panose="020F0502020204030204" pitchFamily="34" charset="0"/>
                        </a:rPr>
                        <a:t>Rådgivning, support och administration</a:t>
                      </a:r>
                      <a:endParaRPr lang="sv-SE" sz="1100" b="1">
                        <a:latin typeface="Calibri" panose="020F0502020204030204" pitchFamily="34" charset="0"/>
                        <a:cs typeface="Calibri" panose="020F0502020204030204" pitchFamily="34" charset="0"/>
                      </a:endParaRPr>
                    </a:p>
                  </a:txBody>
                  <a:tcPr/>
                </a:tc>
                <a:tc>
                  <a:txBody>
                    <a:bodyPr/>
                    <a:lstStyle/>
                    <a:p>
                      <a:r>
                        <a:rPr lang="sv-SE" sz="1100">
                          <a:latin typeface="Calibri" panose="020F0502020204030204" pitchFamily="34" charset="0"/>
                          <a:cs typeface="Calibri" panose="020F0502020204030204" pitchFamily="34" charset="0"/>
                        </a:rPr>
                        <a:t>08-16:30</a:t>
                      </a:r>
                    </a:p>
                  </a:txBody>
                  <a:tcPr/>
                </a:tc>
                <a:extLst>
                  <a:ext uri="{0D108BD9-81ED-4DB2-BD59-A6C34878D82A}">
                    <a16:rowId xmlns:a16="http://schemas.microsoft.com/office/drawing/2014/main" val="353744368"/>
                  </a:ext>
                </a:extLst>
              </a:tr>
              <a:tr h="281182">
                <a:tc>
                  <a:txBody>
                    <a:bodyPr/>
                    <a:lstStyle/>
                    <a:p>
                      <a:r>
                        <a:rPr lang="sv-SE" sz="1100" b="1">
                          <a:latin typeface="Calibri" panose="020F0502020204030204" pitchFamily="34" charset="0"/>
                          <a:cs typeface="Calibri" panose="020F0502020204030204" pitchFamily="34" charset="0"/>
                        </a:rPr>
                        <a:t>Behörigheter</a:t>
                      </a:r>
                      <a:r>
                        <a:rPr lang="sv-SE" sz="1100" b="0">
                          <a:latin typeface="Calibri" panose="020F0502020204030204" pitchFamily="34" charset="0"/>
                          <a:cs typeface="Calibri" panose="020F0502020204030204" pitchFamily="34" charset="0"/>
                        </a:rPr>
                        <a:t>, support och administration</a:t>
                      </a:r>
                      <a:endParaRPr lang="sv-SE" sz="1100" b="1">
                        <a:latin typeface="Calibri" panose="020F0502020204030204" pitchFamily="34" charset="0"/>
                        <a:cs typeface="Calibri" panose="020F0502020204030204" pitchFamily="34" charset="0"/>
                      </a:endParaRPr>
                    </a:p>
                  </a:txBody>
                  <a:tcPr/>
                </a:tc>
                <a:tc>
                  <a:txBody>
                    <a:bodyPr/>
                    <a:lstStyle/>
                    <a:p>
                      <a:r>
                        <a:rPr lang="sv-SE" sz="1100">
                          <a:latin typeface="Calibri" panose="020F0502020204030204" pitchFamily="34" charset="0"/>
                          <a:cs typeface="Calibri" panose="020F0502020204030204" pitchFamily="34" charset="0"/>
                        </a:rPr>
                        <a:t>08-16:30</a:t>
                      </a:r>
                    </a:p>
                  </a:txBody>
                  <a:tcPr/>
                </a:tc>
                <a:extLst>
                  <a:ext uri="{0D108BD9-81ED-4DB2-BD59-A6C34878D82A}">
                    <a16:rowId xmlns:a16="http://schemas.microsoft.com/office/drawing/2014/main" val="600876491"/>
                  </a:ext>
                </a:extLst>
              </a:tr>
              <a:tr h="281182">
                <a:tc>
                  <a:txBody>
                    <a:bodyPr/>
                    <a:lstStyle/>
                    <a:p>
                      <a:r>
                        <a:rPr lang="sv-SE" sz="1100" b="1">
                          <a:latin typeface="Calibri" panose="020F0502020204030204" pitchFamily="34" charset="0"/>
                          <a:cs typeface="Calibri" panose="020F0502020204030204" pitchFamily="34" charset="0"/>
                        </a:rPr>
                        <a:t>Integration, </a:t>
                      </a:r>
                      <a:r>
                        <a:rPr lang="sv-SE" sz="1100" b="0">
                          <a:latin typeface="Calibri" panose="020F0502020204030204" pitchFamily="34" charset="0"/>
                          <a:cs typeface="Calibri" panose="020F0502020204030204" pitchFamily="34" charset="0"/>
                        </a:rPr>
                        <a:t>support, administration och rådgivning</a:t>
                      </a:r>
                      <a:endParaRPr lang="sv-SE" sz="1100" b="1">
                        <a:latin typeface="Calibri" panose="020F0502020204030204" pitchFamily="34" charset="0"/>
                        <a:cs typeface="Calibri" panose="020F0502020204030204" pitchFamily="34" charset="0"/>
                      </a:endParaRPr>
                    </a:p>
                  </a:txBody>
                  <a:tcPr/>
                </a:tc>
                <a:tc>
                  <a:txBody>
                    <a:bodyPr/>
                    <a:lstStyle/>
                    <a:p>
                      <a:r>
                        <a:rPr lang="sv-SE" sz="1100">
                          <a:latin typeface="Calibri" panose="020F0502020204030204" pitchFamily="34" charset="0"/>
                          <a:cs typeface="Calibri" panose="020F0502020204030204" pitchFamily="34" charset="0"/>
                        </a:rPr>
                        <a:t>08-16:30</a:t>
                      </a:r>
                    </a:p>
                  </a:txBody>
                  <a:tcPr/>
                </a:tc>
                <a:extLst>
                  <a:ext uri="{0D108BD9-81ED-4DB2-BD59-A6C34878D82A}">
                    <a16:rowId xmlns:a16="http://schemas.microsoft.com/office/drawing/2014/main" val="723261104"/>
                  </a:ext>
                </a:extLst>
              </a:tr>
              <a:tr h="281182">
                <a:tc>
                  <a:txBody>
                    <a:bodyPr/>
                    <a:lstStyle/>
                    <a:p>
                      <a:r>
                        <a:rPr lang="sv-SE" sz="1100" b="1">
                          <a:latin typeface="Calibri" panose="020F0502020204030204" pitchFamily="34" charset="0"/>
                          <a:cs typeface="Calibri" panose="020F0502020204030204" pitchFamily="34" charset="0"/>
                        </a:rPr>
                        <a:t>Övriga frågor, </a:t>
                      </a:r>
                      <a:r>
                        <a:rPr lang="sv-SE" sz="1100" b="0">
                          <a:latin typeface="Calibri" panose="020F0502020204030204" pitchFamily="34" charset="0"/>
                          <a:cs typeface="Calibri" panose="020F0502020204030204" pitchFamily="34" charset="0"/>
                        </a:rPr>
                        <a:t>ex faktura frågor, allmänna frågor</a:t>
                      </a:r>
                      <a:endParaRPr lang="sv-SE" sz="1100" b="1">
                        <a:latin typeface="Calibri" panose="020F0502020204030204" pitchFamily="34" charset="0"/>
                        <a:cs typeface="Calibri" panose="020F0502020204030204" pitchFamily="34" charset="0"/>
                      </a:endParaRPr>
                    </a:p>
                  </a:txBody>
                  <a:tcPr/>
                </a:tc>
                <a:tc>
                  <a:txBody>
                    <a:bodyPr/>
                    <a:lstStyle/>
                    <a:p>
                      <a:r>
                        <a:rPr lang="sv-SE" sz="1100">
                          <a:latin typeface="Calibri" panose="020F0502020204030204" pitchFamily="34" charset="0"/>
                          <a:cs typeface="Calibri" panose="020F0502020204030204" pitchFamily="34" charset="0"/>
                        </a:rPr>
                        <a:t>08-16:30</a:t>
                      </a:r>
                    </a:p>
                  </a:txBody>
                  <a:tcPr/>
                </a:tc>
                <a:extLst>
                  <a:ext uri="{0D108BD9-81ED-4DB2-BD59-A6C34878D82A}">
                    <a16:rowId xmlns:a16="http://schemas.microsoft.com/office/drawing/2014/main" val="2821392825"/>
                  </a:ext>
                </a:extLst>
              </a:tr>
              <a:tr h="281182">
                <a:tc>
                  <a:txBody>
                    <a:bodyPr/>
                    <a:lstStyle/>
                    <a:p>
                      <a:r>
                        <a:rPr lang="sv-SE" sz="1100" b="1">
                          <a:latin typeface="Calibri" panose="020F0502020204030204" pitchFamily="34" charset="0"/>
                          <a:cs typeface="Calibri" panose="020F0502020204030204" pitchFamily="34" charset="0"/>
                        </a:rPr>
                        <a:t>Ärendemottagning, </a:t>
                      </a:r>
                      <a:r>
                        <a:rPr lang="sv-SE" sz="1100" b="0">
                          <a:latin typeface="Calibri" panose="020F0502020204030204" pitchFamily="34" charset="0"/>
                          <a:cs typeface="Calibri" panose="020F0502020204030204" pitchFamily="34" charset="0"/>
                        </a:rPr>
                        <a:t>Registrering av ärende via telefoni för handläggning under kommande vardagar.</a:t>
                      </a:r>
                      <a:r>
                        <a:rPr lang="sv-SE" sz="1100" b="1">
                          <a:latin typeface="Calibri" panose="020F0502020204030204" pitchFamily="34" charset="0"/>
                          <a:cs typeface="Calibri" panose="020F0502020204030204" pitchFamily="34" charset="0"/>
                        </a:rPr>
                        <a:t> </a:t>
                      </a:r>
                      <a:r>
                        <a:rPr lang="sv-SE" sz="1100">
                          <a:latin typeface="Calibri" panose="020F0502020204030204" pitchFamily="34" charset="0"/>
                          <a:cs typeface="Calibri" panose="020F0502020204030204" pitchFamily="34" charset="0"/>
                        </a:rPr>
                        <a:t> </a:t>
                      </a:r>
                    </a:p>
                  </a:txBody>
                  <a:tcPr/>
                </a:tc>
                <a:tc>
                  <a:txBody>
                    <a:bodyPr/>
                    <a:lstStyle/>
                    <a:p>
                      <a:r>
                        <a:rPr lang="sv-SE" sz="1100">
                          <a:latin typeface="Calibri" panose="020F0502020204030204" pitchFamily="34" charset="0"/>
                          <a:cs typeface="Calibri" panose="020F0502020204030204" pitchFamily="34" charset="0"/>
                        </a:rPr>
                        <a:t>Dygnet runt</a:t>
                      </a:r>
                    </a:p>
                  </a:txBody>
                  <a:tcPr/>
                </a:tc>
                <a:extLst>
                  <a:ext uri="{0D108BD9-81ED-4DB2-BD59-A6C34878D82A}">
                    <a16:rowId xmlns:a16="http://schemas.microsoft.com/office/drawing/2014/main" val="2881642414"/>
                  </a:ext>
                </a:extLst>
              </a:tr>
            </a:tbl>
          </a:graphicData>
        </a:graphic>
      </p:graphicFrame>
    </p:spTree>
    <p:extLst>
      <p:ext uri="{BB962C8B-B14F-4D97-AF65-F5344CB8AC3E}">
        <p14:creationId xmlns:p14="http://schemas.microsoft.com/office/powerpoint/2010/main" val="2213022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E6CF4F4-F9D2-AA5E-BD25-0779BFC99E8F}"/>
              </a:ext>
            </a:extLst>
          </p:cNvPr>
          <p:cNvSpPr>
            <a:spLocks noGrp="1"/>
          </p:cNvSpPr>
          <p:nvPr>
            <p:ph type="title"/>
          </p:nvPr>
        </p:nvSpPr>
        <p:spPr/>
        <p:txBody>
          <a:bodyPr/>
          <a:lstStyle/>
          <a:p>
            <a:r>
              <a:rPr lang="sv-SE"/>
              <a:t>Forest Storm</a:t>
            </a:r>
          </a:p>
        </p:txBody>
      </p:sp>
    </p:spTree>
    <p:extLst>
      <p:ext uri="{BB962C8B-B14F-4D97-AF65-F5344CB8AC3E}">
        <p14:creationId xmlns:p14="http://schemas.microsoft.com/office/powerpoint/2010/main" val="335904468"/>
      </p:ext>
    </p:extLst>
  </p:cSld>
  <p:clrMapOvr>
    <a:masterClrMapping/>
  </p:clrMapOvr>
</p:sld>
</file>

<file path=ppt/theme/theme1.xml><?xml version="1.0" encoding="utf-8"?>
<a:theme xmlns:a="http://schemas.openxmlformats.org/drawingml/2006/main" name="1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Anpassat 2">
      <a:majorFont>
        <a:latin typeface="Open Sans"/>
        <a:ea typeface=""/>
        <a:cs typeface=""/>
      </a:majorFont>
      <a:minorFont>
        <a:latin typeface="Noto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maj 2024.potx" id="{EB880421-CEEE-4AF5-BA28-A441B4536019}" vid="{83F5BAB6-DEEC-46CD-A925-E32CA2AF099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themeOverride>
</file>

<file path=ppt/theme/themeOverride2.xml><?xml version="1.0" encoding="utf-8"?>
<a:themeOverride xmlns:a="http://schemas.openxmlformats.org/drawingml/2006/main">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FA43716AADED64A9B36A5ABA83975D6" ma:contentTypeVersion="10" ma:contentTypeDescription="Skapa ett nytt dokument." ma:contentTypeScope="" ma:versionID="537e181f698d670cd3c84a07136394fb">
  <xsd:schema xmlns:xsd="http://www.w3.org/2001/XMLSchema" xmlns:xs="http://www.w3.org/2001/XMLSchema" xmlns:p="http://schemas.microsoft.com/office/2006/metadata/properties" xmlns:ns2="851b9d64-29d1-4c32-b6bc-d94d6c9c2da6" xmlns:ns3="f314094a-a6e6-4b38-95cf-160d2c3454fe" targetNamespace="http://schemas.microsoft.com/office/2006/metadata/properties" ma:root="true" ma:fieldsID="1e277196b8dfd7a60fbf81659c12f957" ns2:_="" ns3:_="">
    <xsd:import namespace="851b9d64-29d1-4c32-b6bc-d94d6c9c2da6"/>
    <xsd:import namespace="f314094a-a6e6-4b38-95cf-160d2c3454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b9d64-29d1-4c32-b6bc-d94d6c9c2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4094a-a6e6-4b38-95cf-160d2c3454f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1B922A-87C6-4F21-B8FE-C6303CFE45F4}">
  <ds:schemaRefs>
    <ds:schemaRef ds:uri="851b9d64-29d1-4c32-b6bc-d94d6c9c2da6"/>
    <ds:schemaRef ds:uri="f314094a-a6e6-4b38-95cf-160d2c3454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7F373D-FCB0-45CA-853D-7FB2A4CB9681}">
  <ds:schemaRefs>
    <ds:schemaRef ds:uri="http://schemas.microsoft.com/office/2006/metadata/properties"/>
    <ds:schemaRef ds:uri="http://purl.org/dc/elements/1.1/"/>
    <ds:schemaRef ds:uri="http://purl.org/dc/terms/"/>
    <ds:schemaRef ds:uri="851b9d64-29d1-4c32-b6bc-d94d6c9c2da6"/>
    <ds:schemaRef ds:uri="http://schemas.microsoft.com/office/infopath/2007/PartnerControls"/>
    <ds:schemaRef ds:uri="http://schemas.microsoft.com/office/2006/documentManagement/types"/>
    <ds:schemaRef ds:uri="http://schemas.openxmlformats.org/package/2006/metadata/core-properties"/>
    <ds:schemaRef ds:uri="f314094a-a6e6-4b38-95cf-160d2c3454fe"/>
    <ds:schemaRef ds:uri="http://www.w3.org/XML/1998/namespace"/>
    <ds:schemaRef ds:uri="http://purl.org/dc/dcmitype/"/>
  </ds:schemaRefs>
</ds:datastoreItem>
</file>

<file path=customXml/itemProps3.xml><?xml version="1.0" encoding="utf-8"?>
<ds:datastoreItem xmlns:ds="http://schemas.openxmlformats.org/officeDocument/2006/customXml" ds:itemID="{59660F7D-78CB-4660-BCEC-FB705AA729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1330</TotalTime>
  <Words>3341</Words>
  <Application>Microsoft Office PowerPoint</Application>
  <PresentationFormat>Bredbild</PresentationFormat>
  <Paragraphs>425</Paragraphs>
  <Slides>38</Slides>
  <Notes>21</Notes>
  <HiddenSlides>0</HiddenSlides>
  <MMClips>0</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38</vt:i4>
      </vt:variant>
    </vt:vector>
  </HeadingPairs>
  <TitlesOfParts>
    <vt:vector size="50" baseType="lpstr">
      <vt:lpstr>Aptos</vt:lpstr>
      <vt:lpstr>Aptos Narrow</vt:lpstr>
      <vt:lpstr>Arial</vt:lpstr>
      <vt:lpstr>Calibri</vt:lpstr>
      <vt:lpstr>Courier New</vt:lpstr>
      <vt:lpstr>Noto Serif</vt:lpstr>
      <vt:lpstr>Open Sans</vt:lpstr>
      <vt:lpstr>Open Sans Light</vt:lpstr>
      <vt:lpstr>Segoe UI</vt:lpstr>
      <vt:lpstr>Systemtypsnitt normalt</vt:lpstr>
      <vt:lpstr>Wingdings</vt:lpstr>
      <vt:lpstr>1_Office-tema</vt:lpstr>
      <vt:lpstr>VIOL 3 | Biobränsle &amp; Värmeverk</vt:lpstr>
      <vt:lpstr>Målbild för mötet</vt:lpstr>
      <vt:lpstr>Agenda </vt:lpstr>
      <vt:lpstr>Kundservice supporterbjudandet  </vt:lpstr>
      <vt:lpstr>SUPPORTERBJUDANDE</vt:lpstr>
      <vt:lpstr>SUPPORTERBJUDANDE | DITT Ansvar</vt:lpstr>
      <vt:lpstr>BEMANNING/arbete</vt:lpstr>
      <vt:lpstr>SUPPORTERBJUDANDE | SUPPORT och supportvägar</vt:lpstr>
      <vt:lpstr>Forest Storm</vt:lpstr>
      <vt:lpstr>Planerade utbildningar </vt:lpstr>
      <vt:lpstr>Förutsättningar för VIOL 3</vt:lpstr>
      <vt:lpstr>Ett flöde i VIOL 3 </vt:lpstr>
      <vt:lpstr>Förstaledskontrakt</vt:lpstr>
      <vt:lpstr>Avtalsobjekt </vt:lpstr>
      <vt:lpstr>Köparekontrakt </vt:lpstr>
      <vt:lpstr>Redovisningshänvisning  </vt:lpstr>
      <vt:lpstr>EB-nyckel</vt:lpstr>
      <vt:lpstr>Köp från Bolag </vt:lpstr>
      <vt:lpstr>Köp från Privat skogsägare  </vt:lpstr>
      <vt:lpstr>Scenario 1. Köp från annat bolag som industrin hanterar utan specifik hämtplats – 1 leds affär utan transport</vt:lpstr>
      <vt:lpstr>Scenario 2. Köp från annat bolag som industrin hanterar med hämtplats från annan industri  – 1 leds affär utan transport</vt:lpstr>
      <vt:lpstr>Scenario 3. Köp från annat bolag som industrin hanterar med hämtplats från annan industri  – Vi ansvar för köparekontraktet</vt:lpstr>
      <vt:lpstr>Internleverans </vt:lpstr>
      <vt:lpstr>Scenario 4. Interntransport från lager in till industri– 1 leds affär utan transport</vt:lpstr>
      <vt:lpstr>Scenario 5. Försäljning av aska - internaffär</vt:lpstr>
      <vt:lpstr>Sälja till andra aktörer</vt:lpstr>
      <vt:lpstr>Scenario 6. Försäljning från egna industrin till annan industri – 1 leds affär utan transport</vt:lpstr>
      <vt:lpstr>PAUS</vt:lpstr>
      <vt:lpstr>Masterdata - Beställningar</vt:lpstr>
      <vt:lpstr>Masterdata som med säkerhet berör er </vt:lpstr>
      <vt:lpstr>Aktör</vt:lpstr>
      <vt:lpstr>Plats</vt:lpstr>
      <vt:lpstr>Mätningsflöde</vt:lpstr>
      <vt:lpstr>Användare</vt:lpstr>
      <vt:lpstr>Omläggning </vt:lpstr>
      <vt:lpstr>Övriga möten </vt:lpstr>
      <vt:lpstr>Frågor? </vt:lpstr>
      <vt:lpstr>Tack för idag!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Wall</dc:creator>
  <cp:lastModifiedBy>Malin Hasselmalm</cp:lastModifiedBy>
  <cp:revision>2</cp:revision>
  <dcterms:created xsi:type="dcterms:W3CDTF">2024-09-30T08:26:42Z</dcterms:created>
  <dcterms:modified xsi:type="dcterms:W3CDTF">2025-03-05T12:12:02Z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0x0101003FA43716AADED64A9B36A5ABA83975D6</vt:lpwstr>
  </property>
</Properties>
</file>