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8" r:id="rId5"/>
  </p:sldMasterIdLst>
  <p:notesMasterIdLst>
    <p:notesMasterId r:id="rId41"/>
  </p:notesMasterIdLst>
  <p:sldIdLst>
    <p:sldId id="2147478408" r:id="rId6"/>
    <p:sldId id="257" r:id="rId7"/>
    <p:sldId id="354" r:id="rId8"/>
    <p:sldId id="2147478411" r:id="rId9"/>
    <p:sldId id="2147478398" r:id="rId10"/>
    <p:sldId id="2147478406" r:id="rId11"/>
    <p:sldId id="2147478401" r:id="rId12"/>
    <p:sldId id="2147478402" r:id="rId13"/>
    <p:sldId id="2147478410" r:id="rId14"/>
    <p:sldId id="313" r:id="rId15"/>
    <p:sldId id="2147478412" r:id="rId16"/>
    <p:sldId id="2147478403" r:id="rId17"/>
    <p:sldId id="2147478404" r:id="rId18"/>
    <p:sldId id="2147478407" r:id="rId19"/>
    <p:sldId id="2147478395" r:id="rId20"/>
    <p:sldId id="2147478415" r:id="rId21"/>
    <p:sldId id="2147478390" r:id="rId22"/>
    <p:sldId id="325" r:id="rId23"/>
    <p:sldId id="2147478399" r:id="rId24"/>
    <p:sldId id="353" r:id="rId25"/>
    <p:sldId id="345" r:id="rId26"/>
    <p:sldId id="2147478405" r:id="rId27"/>
    <p:sldId id="2147472122" r:id="rId28"/>
    <p:sldId id="2147478417" r:id="rId29"/>
    <p:sldId id="2147478396" r:id="rId30"/>
    <p:sldId id="2147478414" r:id="rId31"/>
    <p:sldId id="2147478416" r:id="rId32"/>
    <p:sldId id="2147478413" r:id="rId33"/>
    <p:sldId id="338" r:id="rId34"/>
    <p:sldId id="307" r:id="rId35"/>
    <p:sldId id="2147478383" r:id="rId36"/>
    <p:sldId id="2147478384" r:id="rId37"/>
    <p:sldId id="326" r:id="rId38"/>
    <p:sldId id="2147478409" r:id="rId39"/>
    <p:sldId id="2147478418" r:id="rId40"/>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7A1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9" d="100"/>
          <a:sy n="139" d="100"/>
        </p:scale>
        <p:origin x="1014" y="3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5D7D49-570C-4C21-B259-327C7EA2BACB}" type="doc">
      <dgm:prSet loTypeId="urn:microsoft.com/office/officeart/2008/layout/AlternatingHexagons" loCatId="list" qsTypeId="urn:microsoft.com/office/officeart/2005/8/quickstyle/simple4" qsCatId="simple" csTypeId="urn:microsoft.com/office/officeart/2005/8/colors/accent1_2" csCatId="accent1" phldr="1"/>
      <dgm:spPr/>
      <dgm:t>
        <a:bodyPr/>
        <a:lstStyle/>
        <a:p>
          <a:endParaRPr lang="sv-SE"/>
        </a:p>
      </dgm:t>
    </dgm:pt>
    <dgm:pt modelId="{9EB3461B-22C9-4E53-861A-8FB1A9D4F4F2}">
      <dgm:prSet phldrT="[Text]"/>
      <dgm:spPr/>
      <dgm:t>
        <a:bodyPr/>
        <a:lstStyle/>
        <a:p>
          <a:r>
            <a:rPr lang="sv-SE"/>
            <a:t>Berör trä, gummi, nötkött, kaffe m.fl. råvaror</a:t>
          </a:r>
        </a:p>
      </dgm:t>
    </dgm:pt>
    <dgm:pt modelId="{979312D9-361E-436C-AAB7-9258D3D13A89}" type="parTrans" cxnId="{095865DC-2686-4464-8614-683CB518EAC0}">
      <dgm:prSet/>
      <dgm:spPr/>
      <dgm:t>
        <a:bodyPr/>
        <a:lstStyle/>
        <a:p>
          <a:endParaRPr lang="sv-SE"/>
        </a:p>
      </dgm:t>
    </dgm:pt>
    <dgm:pt modelId="{F774EC07-5BB8-4149-8852-CF6D87675DE9}" type="sibTrans" cxnId="{095865DC-2686-4464-8614-683CB518EAC0}">
      <dgm:prSet/>
      <dgm:spPr/>
      <dgm:t>
        <a:bodyPr/>
        <a:lstStyle/>
        <a:p>
          <a:r>
            <a:rPr lang="sv-SE"/>
            <a:t>Stoppa avskogning och degenerering av skog</a:t>
          </a:r>
        </a:p>
      </dgm:t>
    </dgm:pt>
    <dgm:pt modelId="{228CCF0E-6703-4EBE-90B9-31A21254D258}">
      <dgm:prSet phldrT="[Text]" custT="1"/>
      <dgm:spPr/>
      <dgm:t>
        <a:bodyPr/>
        <a:lstStyle/>
        <a:p>
          <a:r>
            <a:rPr lang="sv-SE" sz="1100"/>
            <a:t>Bygger på spårbarhet tillbaka till avverknings-trakten</a:t>
          </a:r>
        </a:p>
      </dgm:t>
    </dgm:pt>
    <dgm:pt modelId="{F380C358-705B-4184-B629-F31A7BF5B59B}" type="parTrans" cxnId="{7AA5154C-6672-4AE2-9CFF-0F85920E5ADD}">
      <dgm:prSet/>
      <dgm:spPr/>
      <dgm:t>
        <a:bodyPr/>
        <a:lstStyle/>
        <a:p>
          <a:endParaRPr lang="sv-SE"/>
        </a:p>
      </dgm:t>
    </dgm:pt>
    <dgm:pt modelId="{57906EB4-9C82-4F86-AA27-C0F83C7BEB98}" type="sibTrans" cxnId="{7AA5154C-6672-4AE2-9CFF-0F85920E5ADD}">
      <dgm:prSet custT="1"/>
      <dgm:spPr/>
      <dgm:t>
        <a:bodyPr/>
        <a:lstStyle/>
        <a:p>
          <a:r>
            <a:rPr lang="sv-SE" sz="1400"/>
            <a:t>Alla i affärsleds-kedjan är ansvariga</a:t>
          </a:r>
        </a:p>
      </dgm:t>
    </dgm:pt>
    <dgm:pt modelId="{CE47890C-F398-4015-8497-7AB51C6B1FF5}">
      <dgm:prSet phldrT="[Text]" custT="1"/>
      <dgm:spPr/>
      <dgm:t>
        <a:bodyPr lIns="0" tIns="0" rIns="0" bIns="0"/>
        <a:lstStyle/>
        <a:p>
          <a:r>
            <a:rPr lang="sv-SE" sz="1100"/>
            <a:t>Övervakning av ansvarig nationell myndighet</a:t>
          </a:r>
        </a:p>
      </dgm:t>
    </dgm:pt>
    <dgm:pt modelId="{10157597-E480-4471-9B90-36DA98AC9C0B}" type="parTrans" cxnId="{CDE794C9-89D2-41D6-8E77-46F58E137B4E}">
      <dgm:prSet/>
      <dgm:spPr/>
      <dgm:t>
        <a:bodyPr/>
        <a:lstStyle/>
        <a:p>
          <a:endParaRPr lang="sv-SE"/>
        </a:p>
      </dgm:t>
    </dgm:pt>
    <dgm:pt modelId="{1B43B138-88F4-4F9F-8B90-F91181ED9EA4}" type="sibTrans" cxnId="{CDE794C9-89D2-41D6-8E77-46F58E137B4E}">
      <dgm:prSet/>
      <dgm:spPr/>
      <dgm:t>
        <a:bodyPr/>
        <a:lstStyle/>
        <a:p>
          <a:r>
            <a:rPr lang="sv-SE"/>
            <a:t>En anmälan skall göras till EU</a:t>
          </a:r>
        </a:p>
      </dgm:t>
    </dgm:pt>
    <dgm:pt modelId="{B7E789D6-F371-4DF1-9D23-A538BC737575}">
      <dgm:prSet custT="1"/>
      <dgm:spPr/>
      <dgm:t>
        <a:bodyPr spcFirstLastPara="0" vert="horz" wrap="square" lIns="0" tIns="0" rIns="0" bIns="0" numCol="1" spcCol="1270" anchor="ctr" anchorCtr="0"/>
        <a:lstStyle/>
        <a:p>
          <a:pPr marL="0" lvl="0" indent="0" algn="ctr" defTabSz="622300">
            <a:lnSpc>
              <a:spcPct val="90000"/>
            </a:lnSpc>
            <a:spcBef>
              <a:spcPct val="0"/>
            </a:spcBef>
            <a:spcAft>
              <a:spcPct val="35000"/>
            </a:spcAft>
            <a:buNone/>
          </a:pPr>
          <a:r>
            <a:rPr lang="sv-SE" sz="1400" kern="1200">
              <a:latin typeface="Noto Serif"/>
              <a:ea typeface="+mn-ea"/>
              <a:cs typeface="+mn-cs"/>
            </a:rPr>
            <a:t>Gäller även för förädlade produkter</a:t>
          </a:r>
        </a:p>
      </dgm:t>
    </dgm:pt>
    <dgm:pt modelId="{E9B3380D-74FB-4BBC-A4EF-13CCFBDEA38F}" type="parTrans" cxnId="{E441A0FB-E594-40CB-A0E2-AF4C143834CC}">
      <dgm:prSet/>
      <dgm:spPr/>
      <dgm:t>
        <a:bodyPr/>
        <a:lstStyle/>
        <a:p>
          <a:endParaRPr lang="sv-SE"/>
        </a:p>
      </dgm:t>
    </dgm:pt>
    <dgm:pt modelId="{7278BE4E-C832-43E1-BDF0-44D397E8E357}" type="sibTrans" cxnId="{E441A0FB-E594-40CB-A0E2-AF4C143834CC}">
      <dgm:prSet/>
      <dgm:spPr/>
      <dgm:t>
        <a:bodyPr/>
        <a:lstStyle/>
        <a:p>
          <a:r>
            <a:rPr lang="sv-SE"/>
            <a:t>Gäller även producenter utanför EU</a:t>
          </a:r>
        </a:p>
      </dgm:t>
    </dgm:pt>
    <dgm:pt modelId="{4D715B79-4D0E-48E1-987B-DCD4AC56BCB2}" type="pres">
      <dgm:prSet presAssocID="{E85D7D49-570C-4C21-B259-327C7EA2BACB}" presName="Name0" presStyleCnt="0">
        <dgm:presLayoutVars>
          <dgm:chMax/>
          <dgm:chPref/>
          <dgm:dir/>
          <dgm:animLvl val="lvl"/>
        </dgm:presLayoutVars>
      </dgm:prSet>
      <dgm:spPr/>
    </dgm:pt>
    <dgm:pt modelId="{338139D1-F179-4DD3-BB76-47A87DBB779E}" type="pres">
      <dgm:prSet presAssocID="{9EB3461B-22C9-4E53-861A-8FB1A9D4F4F2}" presName="composite" presStyleCnt="0"/>
      <dgm:spPr/>
    </dgm:pt>
    <dgm:pt modelId="{26173671-C8CF-4FB7-BCD4-515889D244B1}" type="pres">
      <dgm:prSet presAssocID="{9EB3461B-22C9-4E53-861A-8FB1A9D4F4F2}" presName="Parent1" presStyleLbl="node1" presStyleIdx="0" presStyleCnt="8">
        <dgm:presLayoutVars>
          <dgm:chMax val="1"/>
          <dgm:chPref val="1"/>
          <dgm:bulletEnabled val="1"/>
        </dgm:presLayoutVars>
      </dgm:prSet>
      <dgm:spPr/>
    </dgm:pt>
    <dgm:pt modelId="{897A5FB8-BA26-4048-9A0F-EF23F0AD3B72}" type="pres">
      <dgm:prSet presAssocID="{9EB3461B-22C9-4E53-861A-8FB1A9D4F4F2}" presName="Childtext1" presStyleLbl="revTx" presStyleIdx="0" presStyleCnt="4">
        <dgm:presLayoutVars>
          <dgm:chMax val="0"/>
          <dgm:chPref val="0"/>
          <dgm:bulletEnabled val="1"/>
        </dgm:presLayoutVars>
      </dgm:prSet>
      <dgm:spPr/>
    </dgm:pt>
    <dgm:pt modelId="{41BE3448-F804-4449-B007-E2A91AB477AF}" type="pres">
      <dgm:prSet presAssocID="{9EB3461B-22C9-4E53-861A-8FB1A9D4F4F2}" presName="BalanceSpacing" presStyleCnt="0"/>
      <dgm:spPr/>
    </dgm:pt>
    <dgm:pt modelId="{D7EE7E86-F305-45FD-BE60-7E85E57CC8FD}" type="pres">
      <dgm:prSet presAssocID="{9EB3461B-22C9-4E53-861A-8FB1A9D4F4F2}" presName="BalanceSpacing1" presStyleCnt="0"/>
      <dgm:spPr/>
    </dgm:pt>
    <dgm:pt modelId="{1667B9A3-AB5D-42B9-A34D-CE550D9FA3A7}" type="pres">
      <dgm:prSet presAssocID="{F774EC07-5BB8-4149-8852-CF6D87675DE9}" presName="Accent1Text" presStyleLbl="node1" presStyleIdx="1" presStyleCnt="8"/>
      <dgm:spPr/>
    </dgm:pt>
    <dgm:pt modelId="{A14AD04B-CC64-4AAF-A698-BB336D2D867B}" type="pres">
      <dgm:prSet presAssocID="{F774EC07-5BB8-4149-8852-CF6D87675DE9}" presName="spaceBetweenRectangles" presStyleCnt="0"/>
      <dgm:spPr/>
    </dgm:pt>
    <dgm:pt modelId="{D67F0B59-851A-4B48-9B09-875AE9B492E7}" type="pres">
      <dgm:prSet presAssocID="{B7E789D6-F371-4DF1-9D23-A538BC737575}" presName="composite" presStyleCnt="0"/>
      <dgm:spPr/>
    </dgm:pt>
    <dgm:pt modelId="{13CF83D9-7258-4E72-8681-2B48FA842531}" type="pres">
      <dgm:prSet presAssocID="{B7E789D6-F371-4DF1-9D23-A538BC737575}" presName="Parent1" presStyleLbl="node1" presStyleIdx="2" presStyleCnt="8">
        <dgm:presLayoutVars>
          <dgm:chMax val="1"/>
          <dgm:chPref val="1"/>
          <dgm:bulletEnabled val="1"/>
        </dgm:presLayoutVars>
      </dgm:prSet>
      <dgm:spPr>
        <a:xfrm rot="5400000">
          <a:off x="2921202" y="1398092"/>
          <a:ext cx="1525763" cy="1327414"/>
        </a:xfrm>
        <a:prstGeom prst="hexagon">
          <a:avLst>
            <a:gd name="adj" fmla="val 25000"/>
            <a:gd name="vf" fmla="val 115470"/>
          </a:avLst>
        </a:prstGeom>
      </dgm:spPr>
    </dgm:pt>
    <dgm:pt modelId="{B51B6A7F-B32C-46D2-BB86-4AB735E35E8F}" type="pres">
      <dgm:prSet presAssocID="{B7E789D6-F371-4DF1-9D23-A538BC737575}" presName="Childtext1" presStyleLbl="revTx" presStyleIdx="1" presStyleCnt="4">
        <dgm:presLayoutVars>
          <dgm:chMax val="0"/>
          <dgm:chPref val="0"/>
          <dgm:bulletEnabled val="1"/>
        </dgm:presLayoutVars>
      </dgm:prSet>
      <dgm:spPr/>
    </dgm:pt>
    <dgm:pt modelId="{4FF0E19E-3EEE-4177-A8EC-E39786411727}" type="pres">
      <dgm:prSet presAssocID="{B7E789D6-F371-4DF1-9D23-A538BC737575}" presName="BalanceSpacing" presStyleCnt="0"/>
      <dgm:spPr/>
    </dgm:pt>
    <dgm:pt modelId="{E002835F-849B-4387-8B86-C977BB19F787}" type="pres">
      <dgm:prSet presAssocID="{B7E789D6-F371-4DF1-9D23-A538BC737575}" presName="BalanceSpacing1" presStyleCnt="0"/>
      <dgm:spPr/>
    </dgm:pt>
    <dgm:pt modelId="{6D0BE8D9-FE31-4BC5-AEC6-6C7BCECA9F19}" type="pres">
      <dgm:prSet presAssocID="{7278BE4E-C832-43E1-BDF0-44D397E8E357}" presName="Accent1Text" presStyleLbl="node1" presStyleIdx="3" presStyleCnt="8"/>
      <dgm:spPr/>
    </dgm:pt>
    <dgm:pt modelId="{45DDF57E-3FBE-409F-809D-461FC73005BF}" type="pres">
      <dgm:prSet presAssocID="{7278BE4E-C832-43E1-BDF0-44D397E8E357}" presName="spaceBetweenRectangles" presStyleCnt="0"/>
      <dgm:spPr/>
    </dgm:pt>
    <dgm:pt modelId="{BBD97AE7-9CF2-4907-BD30-698A59AF4D94}" type="pres">
      <dgm:prSet presAssocID="{228CCF0E-6703-4EBE-90B9-31A21254D258}" presName="composite" presStyleCnt="0"/>
      <dgm:spPr/>
    </dgm:pt>
    <dgm:pt modelId="{62FF4182-98A8-461E-AE4D-8DE595C223BE}" type="pres">
      <dgm:prSet presAssocID="{228CCF0E-6703-4EBE-90B9-31A21254D258}" presName="Parent1" presStyleLbl="node1" presStyleIdx="4" presStyleCnt="8" custScaleX="102513">
        <dgm:presLayoutVars>
          <dgm:chMax val="1"/>
          <dgm:chPref val="1"/>
          <dgm:bulletEnabled val="1"/>
        </dgm:presLayoutVars>
      </dgm:prSet>
      <dgm:spPr/>
    </dgm:pt>
    <dgm:pt modelId="{6CB88487-0760-44E0-8A92-94FF8382617F}" type="pres">
      <dgm:prSet presAssocID="{228CCF0E-6703-4EBE-90B9-31A21254D258}" presName="Childtext1" presStyleLbl="revTx" presStyleIdx="2" presStyleCnt="4">
        <dgm:presLayoutVars>
          <dgm:chMax val="0"/>
          <dgm:chPref val="0"/>
          <dgm:bulletEnabled val="1"/>
        </dgm:presLayoutVars>
      </dgm:prSet>
      <dgm:spPr/>
    </dgm:pt>
    <dgm:pt modelId="{86DCD264-9AC5-4CC5-A762-005CA88887F6}" type="pres">
      <dgm:prSet presAssocID="{228CCF0E-6703-4EBE-90B9-31A21254D258}" presName="BalanceSpacing" presStyleCnt="0"/>
      <dgm:spPr/>
    </dgm:pt>
    <dgm:pt modelId="{57305A57-7343-4D74-9DE1-F22F02D53065}" type="pres">
      <dgm:prSet presAssocID="{228CCF0E-6703-4EBE-90B9-31A21254D258}" presName="BalanceSpacing1" presStyleCnt="0"/>
      <dgm:spPr/>
    </dgm:pt>
    <dgm:pt modelId="{05A6CB2C-DC9B-480F-9552-9B279A139AEB}" type="pres">
      <dgm:prSet presAssocID="{57906EB4-9C82-4F86-AA27-C0F83C7BEB98}" presName="Accent1Text" presStyleLbl="node1" presStyleIdx="5" presStyleCnt="8"/>
      <dgm:spPr/>
    </dgm:pt>
    <dgm:pt modelId="{A2653AED-2DD8-478B-98B0-2BB427491E1D}" type="pres">
      <dgm:prSet presAssocID="{57906EB4-9C82-4F86-AA27-C0F83C7BEB98}" presName="spaceBetweenRectangles" presStyleCnt="0"/>
      <dgm:spPr/>
    </dgm:pt>
    <dgm:pt modelId="{7384FB24-F7A5-4BCF-B4BC-D682F28B9F33}" type="pres">
      <dgm:prSet presAssocID="{CE47890C-F398-4015-8497-7AB51C6B1FF5}" presName="composite" presStyleCnt="0"/>
      <dgm:spPr/>
    </dgm:pt>
    <dgm:pt modelId="{1E0062D1-E3F0-4A6C-AB03-1D6F0756783B}" type="pres">
      <dgm:prSet presAssocID="{CE47890C-F398-4015-8497-7AB51C6B1FF5}" presName="Parent1" presStyleLbl="node1" presStyleIdx="6" presStyleCnt="8">
        <dgm:presLayoutVars>
          <dgm:chMax val="1"/>
          <dgm:chPref val="1"/>
          <dgm:bulletEnabled val="1"/>
        </dgm:presLayoutVars>
      </dgm:prSet>
      <dgm:spPr/>
    </dgm:pt>
    <dgm:pt modelId="{77DCE544-7BE8-40B9-8259-E66352D05167}" type="pres">
      <dgm:prSet presAssocID="{CE47890C-F398-4015-8497-7AB51C6B1FF5}" presName="Childtext1" presStyleLbl="revTx" presStyleIdx="3" presStyleCnt="4">
        <dgm:presLayoutVars>
          <dgm:chMax val="0"/>
          <dgm:chPref val="0"/>
          <dgm:bulletEnabled val="1"/>
        </dgm:presLayoutVars>
      </dgm:prSet>
      <dgm:spPr/>
    </dgm:pt>
    <dgm:pt modelId="{9534478B-9DC6-4754-8426-F2E6CA4E4548}" type="pres">
      <dgm:prSet presAssocID="{CE47890C-F398-4015-8497-7AB51C6B1FF5}" presName="BalanceSpacing" presStyleCnt="0"/>
      <dgm:spPr/>
    </dgm:pt>
    <dgm:pt modelId="{6AC49C87-AAE3-4310-874A-D3392642A3FB}" type="pres">
      <dgm:prSet presAssocID="{CE47890C-F398-4015-8497-7AB51C6B1FF5}" presName="BalanceSpacing1" presStyleCnt="0"/>
      <dgm:spPr/>
    </dgm:pt>
    <dgm:pt modelId="{9DC63850-62C6-4711-A584-7AD0E3E7C725}" type="pres">
      <dgm:prSet presAssocID="{1B43B138-88F4-4F9F-8B90-F91181ED9EA4}" presName="Accent1Text" presStyleLbl="node1" presStyleIdx="7" presStyleCnt="8"/>
      <dgm:spPr/>
    </dgm:pt>
  </dgm:ptLst>
  <dgm:cxnLst>
    <dgm:cxn modelId="{C0CBB03C-499A-4ACC-AA28-D67DA6C99196}" type="presOf" srcId="{228CCF0E-6703-4EBE-90B9-31A21254D258}" destId="{62FF4182-98A8-461E-AE4D-8DE595C223BE}" srcOrd="0" destOrd="0" presId="urn:microsoft.com/office/officeart/2008/layout/AlternatingHexagons"/>
    <dgm:cxn modelId="{7AA5154C-6672-4AE2-9CFF-0F85920E5ADD}" srcId="{E85D7D49-570C-4C21-B259-327C7EA2BACB}" destId="{228CCF0E-6703-4EBE-90B9-31A21254D258}" srcOrd="2" destOrd="0" parTransId="{F380C358-705B-4184-B629-F31A7BF5B59B}" sibTransId="{57906EB4-9C82-4F86-AA27-C0F83C7BEB98}"/>
    <dgm:cxn modelId="{D77A656F-8336-4039-A768-2AB8157539DB}" type="presOf" srcId="{E85D7D49-570C-4C21-B259-327C7EA2BACB}" destId="{4D715B79-4D0E-48E1-987B-DCD4AC56BCB2}" srcOrd="0" destOrd="0" presId="urn:microsoft.com/office/officeart/2008/layout/AlternatingHexagons"/>
    <dgm:cxn modelId="{FBCF0473-42C6-4FB5-AEE1-31AE1D46D272}" type="presOf" srcId="{F774EC07-5BB8-4149-8852-CF6D87675DE9}" destId="{1667B9A3-AB5D-42B9-A34D-CE550D9FA3A7}" srcOrd="0" destOrd="0" presId="urn:microsoft.com/office/officeart/2008/layout/AlternatingHexagons"/>
    <dgm:cxn modelId="{DE4B2079-41BB-4825-B27C-0B4CBC1085FC}" type="presOf" srcId="{7278BE4E-C832-43E1-BDF0-44D397E8E357}" destId="{6D0BE8D9-FE31-4BC5-AEC6-6C7BCECA9F19}" srcOrd="0" destOrd="0" presId="urn:microsoft.com/office/officeart/2008/layout/AlternatingHexagons"/>
    <dgm:cxn modelId="{1826C183-1C70-4586-872D-D546D27384BA}" type="presOf" srcId="{9EB3461B-22C9-4E53-861A-8FB1A9D4F4F2}" destId="{26173671-C8CF-4FB7-BCD4-515889D244B1}" srcOrd="0" destOrd="0" presId="urn:microsoft.com/office/officeart/2008/layout/AlternatingHexagons"/>
    <dgm:cxn modelId="{02E7E792-20F1-4FFE-989B-2937E096B444}" type="presOf" srcId="{1B43B138-88F4-4F9F-8B90-F91181ED9EA4}" destId="{9DC63850-62C6-4711-A584-7AD0E3E7C725}" srcOrd="0" destOrd="0" presId="urn:microsoft.com/office/officeart/2008/layout/AlternatingHexagons"/>
    <dgm:cxn modelId="{CDE794C9-89D2-41D6-8E77-46F58E137B4E}" srcId="{E85D7D49-570C-4C21-B259-327C7EA2BACB}" destId="{CE47890C-F398-4015-8497-7AB51C6B1FF5}" srcOrd="3" destOrd="0" parTransId="{10157597-E480-4471-9B90-36DA98AC9C0B}" sibTransId="{1B43B138-88F4-4F9F-8B90-F91181ED9EA4}"/>
    <dgm:cxn modelId="{6C36EECC-C0D4-4044-B354-A31739A3649C}" type="presOf" srcId="{CE47890C-F398-4015-8497-7AB51C6B1FF5}" destId="{1E0062D1-E3F0-4A6C-AB03-1D6F0756783B}" srcOrd="0" destOrd="0" presId="urn:microsoft.com/office/officeart/2008/layout/AlternatingHexagons"/>
    <dgm:cxn modelId="{095865DC-2686-4464-8614-683CB518EAC0}" srcId="{E85D7D49-570C-4C21-B259-327C7EA2BACB}" destId="{9EB3461B-22C9-4E53-861A-8FB1A9D4F4F2}" srcOrd="0" destOrd="0" parTransId="{979312D9-361E-436C-AAB7-9258D3D13A89}" sibTransId="{F774EC07-5BB8-4149-8852-CF6D87675DE9}"/>
    <dgm:cxn modelId="{82D3CAF5-7B07-47C0-BB9D-81FF6738F381}" type="presOf" srcId="{57906EB4-9C82-4F86-AA27-C0F83C7BEB98}" destId="{05A6CB2C-DC9B-480F-9552-9B279A139AEB}" srcOrd="0" destOrd="0" presId="urn:microsoft.com/office/officeart/2008/layout/AlternatingHexagons"/>
    <dgm:cxn modelId="{E441A0FB-E594-40CB-A0E2-AF4C143834CC}" srcId="{E85D7D49-570C-4C21-B259-327C7EA2BACB}" destId="{B7E789D6-F371-4DF1-9D23-A538BC737575}" srcOrd="1" destOrd="0" parTransId="{E9B3380D-74FB-4BBC-A4EF-13CCFBDEA38F}" sibTransId="{7278BE4E-C832-43E1-BDF0-44D397E8E357}"/>
    <dgm:cxn modelId="{6FC1DBFF-A364-4C04-BD81-360A6D5E2F64}" type="presOf" srcId="{B7E789D6-F371-4DF1-9D23-A538BC737575}" destId="{13CF83D9-7258-4E72-8681-2B48FA842531}" srcOrd="0" destOrd="0" presId="urn:microsoft.com/office/officeart/2008/layout/AlternatingHexagons"/>
    <dgm:cxn modelId="{BBFA52B7-43B6-4492-904A-523A7F729DFA}" type="presParOf" srcId="{4D715B79-4D0E-48E1-987B-DCD4AC56BCB2}" destId="{338139D1-F179-4DD3-BB76-47A87DBB779E}" srcOrd="0" destOrd="0" presId="urn:microsoft.com/office/officeart/2008/layout/AlternatingHexagons"/>
    <dgm:cxn modelId="{7A8323B1-C5C3-43EA-93AA-DB095EDC166E}" type="presParOf" srcId="{338139D1-F179-4DD3-BB76-47A87DBB779E}" destId="{26173671-C8CF-4FB7-BCD4-515889D244B1}" srcOrd="0" destOrd="0" presId="urn:microsoft.com/office/officeart/2008/layout/AlternatingHexagons"/>
    <dgm:cxn modelId="{1169C786-964D-4F2B-9F66-5A1815982187}" type="presParOf" srcId="{338139D1-F179-4DD3-BB76-47A87DBB779E}" destId="{897A5FB8-BA26-4048-9A0F-EF23F0AD3B72}" srcOrd="1" destOrd="0" presId="urn:microsoft.com/office/officeart/2008/layout/AlternatingHexagons"/>
    <dgm:cxn modelId="{5438BB68-F6F3-4686-9AC9-B934257CA6F2}" type="presParOf" srcId="{338139D1-F179-4DD3-BB76-47A87DBB779E}" destId="{41BE3448-F804-4449-B007-E2A91AB477AF}" srcOrd="2" destOrd="0" presId="urn:microsoft.com/office/officeart/2008/layout/AlternatingHexagons"/>
    <dgm:cxn modelId="{BDB72DC7-93A9-4970-ABA6-AE9395C7B9F3}" type="presParOf" srcId="{338139D1-F179-4DD3-BB76-47A87DBB779E}" destId="{D7EE7E86-F305-45FD-BE60-7E85E57CC8FD}" srcOrd="3" destOrd="0" presId="urn:microsoft.com/office/officeart/2008/layout/AlternatingHexagons"/>
    <dgm:cxn modelId="{FB7D0401-FE09-41C4-8272-FBD3E4F756AB}" type="presParOf" srcId="{338139D1-F179-4DD3-BB76-47A87DBB779E}" destId="{1667B9A3-AB5D-42B9-A34D-CE550D9FA3A7}" srcOrd="4" destOrd="0" presId="urn:microsoft.com/office/officeart/2008/layout/AlternatingHexagons"/>
    <dgm:cxn modelId="{683185D9-AA79-432C-87FC-2EF9ECF26634}" type="presParOf" srcId="{4D715B79-4D0E-48E1-987B-DCD4AC56BCB2}" destId="{A14AD04B-CC64-4AAF-A698-BB336D2D867B}" srcOrd="1" destOrd="0" presId="urn:microsoft.com/office/officeart/2008/layout/AlternatingHexagons"/>
    <dgm:cxn modelId="{F31587EE-54CB-493F-B383-5EDC6FC6D993}" type="presParOf" srcId="{4D715B79-4D0E-48E1-987B-DCD4AC56BCB2}" destId="{D67F0B59-851A-4B48-9B09-875AE9B492E7}" srcOrd="2" destOrd="0" presId="urn:microsoft.com/office/officeart/2008/layout/AlternatingHexagons"/>
    <dgm:cxn modelId="{5D9BE126-9AC6-444D-A4DE-37DFE8071887}" type="presParOf" srcId="{D67F0B59-851A-4B48-9B09-875AE9B492E7}" destId="{13CF83D9-7258-4E72-8681-2B48FA842531}" srcOrd="0" destOrd="0" presId="urn:microsoft.com/office/officeart/2008/layout/AlternatingHexagons"/>
    <dgm:cxn modelId="{C57231A9-B03A-488B-911B-A1BD40CA5CD3}" type="presParOf" srcId="{D67F0B59-851A-4B48-9B09-875AE9B492E7}" destId="{B51B6A7F-B32C-46D2-BB86-4AB735E35E8F}" srcOrd="1" destOrd="0" presId="urn:microsoft.com/office/officeart/2008/layout/AlternatingHexagons"/>
    <dgm:cxn modelId="{AAE2D848-BCCA-492A-982D-B73DA3B5DDAB}" type="presParOf" srcId="{D67F0B59-851A-4B48-9B09-875AE9B492E7}" destId="{4FF0E19E-3EEE-4177-A8EC-E39786411727}" srcOrd="2" destOrd="0" presId="urn:microsoft.com/office/officeart/2008/layout/AlternatingHexagons"/>
    <dgm:cxn modelId="{B68870B0-E158-4DD8-8995-2352D3502F09}" type="presParOf" srcId="{D67F0B59-851A-4B48-9B09-875AE9B492E7}" destId="{E002835F-849B-4387-8B86-C977BB19F787}" srcOrd="3" destOrd="0" presId="urn:microsoft.com/office/officeart/2008/layout/AlternatingHexagons"/>
    <dgm:cxn modelId="{AE900405-B768-4735-A4E1-D587AD42ABD0}" type="presParOf" srcId="{D67F0B59-851A-4B48-9B09-875AE9B492E7}" destId="{6D0BE8D9-FE31-4BC5-AEC6-6C7BCECA9F19}" srcOrd="4" destOrd="0" presId="urn:microsoft.com/office/officeart/2008/layout/AlternatingHexagons"/>
    <dgm:cxn modelId="{25B3313F-5FBA-4250-8A47-42170E6C213A}" type="presParOf" srcId="{4D715B79-4D0E-48E1-987B-DCD4AC56BCB2}" destId="{45DDF57E-3FBE-409F-809D-461FC73005BF}" srcOrd="3" destOrd="0" presId="urn:microsoft.com/office/officeart/2008/layout/AlternatingHexagons"/>
    <dgm:cxn modelId="{FEF273A2-FAB5-4AA1-9711-3A35344F4F2F}" type="presParOf" srcId="{4D715B79-4D0E-48E1-987B-DCD4AC56BCB2}" destId="{BBD97AE7-9CF2-4907-BD30-698A59AF4D94}" srcOrd="4" destOrd="0" presId="urn:microsoft.com/office/officeart/2008/layout/AlternatingHexagons"/>
    <dgm:cxn modelId="{4CD99BA8-C8AA-4F0B-ABEE-48E7D360F88C}" type="presParOf" srcId="{BBD97AE7-9CF2-4907-BD30-698A59AF4D94}" destId="{62FF4182-98A8-461E-AE4D-8DE595C223BE}" srcOrd="0" destOrd="0" presId="urn:microsoft.com/office/officeart/2008/layout/AlternatingHexagons"/>
    <dgm:cxn modelId="{F96F897F-3C4C-4A6C-8409-9180F2CCFACE}" type="presParOf" srcId="{BBD97AE7-9CF2-4907-BD30-698A59AF4D94}" destId="{6CB88487-0760-44E0-8A92-94FF8382617F}" srcOrd="1" destOrd="0" presId="urn:microsoft.com/office/officeart/2008/layout/AlternatingHexagons"/>
    <dgm:cxn modelId="{56698AF9-5448-49AE-B932-5E76BDC3A186}" type="presParOf" srcId="{BBD97AE7-9CF2-4907-BD30-698A59AF4D94}" destId="{86DCD264-9AC5-4CC5-A762-005CA88887F6}" srcOrd="2" destOrd="0" presId="urn:microsoft.com/office/officeart/2008/layout/AlternatingHexagons"/>
    <dgm:cxn modelId="{C75AE107-09A0-48B4-A10D-FDC9D33E445F}" type="presParOf" srcId="{BBD97AE7-9CF2-4907-BD30-698A59AF4D94}" destId="{57305A57-7343-4D74-9DE1-F22F02D53065}" srcOrd="3" destOrd="0" presId="urn:microsoft.com/office/officeart/2008/layout/AlternatingHexagons"/>
    <dgm:cxn modelId="{2C7FD4EF-6DCD-4A1D-B7DE-2EFBBD1AA91A}" type="presParOf" srcId="{BBD97AE7-9CF2-4907-BD30-698A59AF4D94}" destId="{05A6CB2C-DC9B-480F-9552-9B279A139AEB}" srcOrd="4" destOrd="0" presId="urn:microsoft.com/office/officeart/2008/layout/AlternatingHexagons"/>
    <dgm:cxn modelId="{C171FF7C-CD17-4F3C-AFD8-0CD88B5642AA}" type="presParOf" srcId="{4D715B79-4D0E-48E1-987B-DCD4AC56BCB2}" destId="{A2653AED-2DD8-478B-98B0-2BB427491E1D}" srcOrd="5" destOrd="0" presId="urn:microsoft.com/office/officeart/2008/layout/AlternatingHexagons"/>
    <dgm:cxn modelId="{5DE47139-37A0-436D-A133-0F17499F4F4F}" type="presParOf" srcId="{4D715B79-4D0E-48E1-987B-DCD4AC56BCB2}" destId="{7384FB24-F7A5-4BCF-B4BC-D682F28B9F33}" srcOrd="6" destOrd="0" presId="urn:microsoft.com/office/officeart/2008/layout/AlternatingHexagons"/>
    <dgm:cxn modelId="{129A8FB8-49B0-479C-A199-D236E55E258B}" type="presParOf" srcId="{7384FB24-F7A5-4BCF-B4BC-D682F28B9F33}" destId="{1E0062D1-E3F0-4A6C-AB03-1D6F0756783B}" srcOrd="0" destOrd="0" presId="urn:microsoft.com/office/officeart/2008/layout/AlternatingHexagons"/>
    <dgm:cxn modelId="{373D98BC-9701-433E-97CF-6879FBC32697}" type="presParOf" srcId="{7384FB24-F7A5-4BCF-B4BC-D682F28B9F33}" destId="{77DCE544-7BE8-40B9-8259-E66352D05167}" srcOrd="1" destOrd="0" presId="urn:microsoft.com/office/officeart/2008/layout/AlternatingHexagons"/>
    <dgm:cxn modelId="{A9D0A99C-9998-47FF-A1DF-031E47FF1795}" type="presParOf" srcId="{7384FB24-F7A5-4BCF-B4BC-D682F28B9F33}" destId="{9534478B-9DC6-4754-8426-F2E6CA4E4548}" srcOrd="2" destOrd="0" presId="urn:microsoft.com/office/officeart/2008/layout/AlternatingHexagons"/>
    <dgm:cxn modelId="{D6AF1B15-E65C-4CFC-BB8F-355FE746AF22}" type="presParOf" srcId="{7384FB24-F7A5-4BCF-B4BC-D682F28B9F33}" destId="{6AC49C87-AAE3-4310-874A-D3392642A3FB}" srcOrd="3" destOrd="0" presId="urn:microsoft.com/office/officeart/2008/layout/AlternatingHexagons"/>
    <dgm:cxn modelId="{900F0512-6B74-42C5-A5B4-D87E5F65A925}" type="presParOf" srcId="{7384FB24-F7A5-4BCF-B4BC-D682F28B9F33}" destId="{9DC63850-62C6-4711-A584-7AD0E3E7C725}"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54ECCA-6364-4700-AF4D-7B429DE1FEB1}"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sv-SE"/>
        </a:p>
      </dgm:t>
    </dgm:pt>
    <dgm:pt modelId="{62546CCA-9ED4-4FE2-B7AF-6F9F4BB4E802}">
      <dgm:prSet phldrT="[Text]"/>
      <dgm:spPr/>
      <dgm:t>
        <a:bodyPr/>
        <a:lstStyle/>
        <a:p>
          <a:r>
            <a:rPr lang="sv-SE"/>
            <a:t>Information som skickas in till EU</a:t>
          </a:r>
        </a:p>
      </dgm:t>
    </dgm:pt>
    <dgm:pt modelId="{63561D1E-AF54-4483-8851-3D3BEA1D2835}" type="parTrans" cxnId="{F2A58036-ACBF-472A-9C81-1AB58B527EE5}">
      <dgm:prSet/>
      <dgm:spPr/>
      <dgm:t>
        <a:bodyPr/>
        <a:lstStyle/>
        <a:p>
          <a:endParaRPr lang="sv-SE"/>
        </a:p>
      </dgm:t>
    </dgm:pt>
    <dgm:pt modelId="{CBBE2B87-198F-4895-878D-B1F7BD0A5B4F}" type="sibTrans" cxnId="{F2A58036-ACBF-472A-9C81-1AB58B527EE5}">
      <dgm:prSet/>
      <dgm:spPr/>
      <dgm:t>
        <a:bodyPr/>
        <a:lstStyle/>
        <a:p>
          <a:endParaRPr lang="sv-SE"/>
        </a:p>
      </dgm:t>
    </dgm:pt>
    <dgm:pt modelId="{4F4E01A5-0E8C-4641-809D-D38FE4327299}">
      <dgm:prSet phldrT="[Text]"/>
      <dgm:spPr/>
      <dgm:t>
        <a:bodyPr/>
        <a:lstStyle/>
        <a:p>
          <a:r>
            <a:rPr lang="sv-SE" b="0">
              <a:latin typeface="Open Sans SemiBold" panose="020B0706030804020204" pitchFamily="34" charset="0"/>
              <a:ea typeface="Open Sans SemiBold" panose="020B0706030804020204" pitchFamily="34" charset="0"/>
              <a:cs typeface="Open Sans SemiBold" panose="020B0706030804020204" pitchFamily="34" charset="0"/>
            </a:rPr>
            <a:t>Harmoniserad varukod  för aktuell produkt</a:t>
          </a:r>
          <a:endParaRPr lang="sv-SE"/>
        </a:p>
      </dgm:t>
    </dgm:pt>
    <dgm:pt modelId="{1F757B85-1061-4581-AA31-D1CC1386ED8B}" type="parTrans" cxnId="{A3839EDE-AD8F-4A58-9DD2-4A3A1EDC72F7}">
      <dgm:prSet/>
      <dgm:spPr/>
      <dgm:t>
        <a:bodyPr/>
        <a:lstStyle/>
        <a:p>
          <a:endParaRPr lang="sv-SE"/>
        </a:p>
      </dgm:t>
    </dgm:pt>
    <dgm:pt modelId="{3044FC79-4796-4FB7-8A8A-CA0E15C134EE}" type="sibTrans" cxnId="{A3839EDE-AD8F-4A58-9DD2-4A3A1EDC72F7}">
      <dgm:prSet/>
      <dgm:spPr/>
      <dgm:t>
        <a:bodyPr/>
        <a:lstStyle/>
        <a:p>
          <a:endParaRPr lang="sv-SE"/>
        </a:p>
      </dgm:t>
    </dgm:pt>
    <dgm:pt modelId="{46F1B7F9-453B-4E43-8E26-55117CCCE3DC}">
      <dgm:prSet phldrT="[Text]"/>
      <dgm:spPr/>
      <dgm:t>
        <a:bodyPr/>
        <a:lstStyle/>
        <a:p>
          <a:r>
            <a:rPr lang="sv-SE" b="0">
              <a:latin typeface="Open Sans SemiBold" panose="020B0706030804020204" pitchFamily="34" charset="0"/>
              <a:ea typeface="Open Sans SemiBold" panose="020B0706030804020204" pitchFamily="34" charset="0"/>
              <a:cs typeface="Open Sans SemiBold" panose="020B0706030804020204" pitchFamily="34" charset="0"/>
            </a:rPr>
            <a:t>Planerad kvantitet uttryckt i vikt, volym eller antal</a:t>
          </a:r>
          <a:endParaRPr lang="sv-SE"/>
        </a:p>
      </dgm:t>
    </dgm:pt>
    <dgm:pt modelId="{3F2F67C4-407D-45D6-8C5F-DB6384A35D20}" type="parTrans" cxnId="{1733DB15-C8CC-436C-A363-6805E3003B8E}">
      <dgm:prSet/>
      <dgm:spPr/>
      <dgm:t>
        <a:bodyPr/>
        <a:lstStyle/>
        <a:p>
          <a:endParaRPr lang="sv-SE"/>
        </a:p>
      </dgm:t>
    </dgm:pt>
    <dgm:pt modelId="{F048E4F7-8F3D-42AA-A11B-89B17E8AFC72}" type="sibTrans" cxnId="{1733DB15-C8CC-436C-A363-6805E3003B8E}">
      <dgm:prSet/>
      <dgm:spPr/>
      <dgm:t>
        <a:bodyPr/>
        <a:lstStyle/>
        <a:p>
          <a:endParaRPr lang="sv-SE"/>
        </a:p>
      </dgm:t>
    </dgm:pt>
    <dgm:pt modelId="{9CC87A2E-0CB4-43B4-B841-F7C1213742B5}">
      <dgm:prSet phldrT="[Text]"/>
      <dgm:spPr/>
      <dgm:t>
        <a:bodyPr/>
        <a:lstStyle/>
        <a:p>
          <a:r>
            <a:rPr lang="sv-SE"/>
            <a:t>Information som skapas av EU-systemet eller anges i VIOL</a:t>
          </a:r>
        </a:p>
      </dgm:t>
    </dgm:pt>
    <dgm:pt modelId="{EB4790B1-375A-4BFB-9949-006520B3E8AB}" type="parTrans" cxnId="{5376B2DE-A106-4466-AB67-60F9F0973C92}">
      <dgm:prSet/>
      <dgm:spPr/>
      <dgm:t>
        <a:bodyPr/>
        <a:lstStyle/>
        <a:p>
          <a:endParaRPr lang="sv-SE"/>
        </a:p>
      </dgm:t>
    </dgm:pt>
    <dgm:pt modelId="{D9F437AC-D594-4A5D-B607-D6888B8E19B6}" type="sibTrans" cxnId="{5376B2DE-A106-4466-AB67-60F9F0973C92}">
      <dgm:prSet/>
      <dgm:spPr/>
      <dgm:t>
        <a:bodyPr/>
        <a:lstStyle/>
        <a:p>
          <a:endParaRPr lang="sv-SE"/>
        </a:p>
      </dgm:t>
    </dgm:pt>
    <dgm:pt modelId="{F5212510-9857-49DE-A5C8-7E90FA791F28}">
      <dgm:prSet phldrT="[Text]"/>
      <dgm:spPr/>
      <dgm:t>
        <a:bodyPr/>
        <a:lstStyle/>
        <a:p>
          <a:r>
            <a:rPr lang="sv-SE" b="0">
              <a:latin typeface="Open Sans SemiBold"/>
              <a:ea typeface="Open Sans SemiBold"/>
              <a:cs typeface="Open Sans SemiBold"/>
            </a:rPr>
            <a:t>EUDR Referensnummer</a:t>
          </a:r>
          <a:endParaRPr lang="sv-SE"/>
        </a:p>
      </dgm:t>
    </dgm:pt>
    <dgm:pt modelId="{1D1DB595-B976-4990-8D92-AA8C11183C96}" type="parTrans" cxnId="{16EFA0F6-BEC3-4355-892F-23A44DAE5DB2}">
      <dgm:prSet/>
      <dgm:spPr/>
      <dgm:t>
        <a:bodyPr/>
        <a:lstStyle/>
        <a:p>
          <a:endParaRPr lang="sv-SE"/>
        </a:p>
      </dgm:t>
    </dgm:pt>
    <dgm:pt modelId="{886C2074-C0B8-40D5-AB8F-A7A6EAAD46D4}" type="sibTrans" cxnId="{16EFA0F6-BEC3-4355-892F-23A44DAE5DB2}">
      <dgm:prSet/>
      <dgm:spPr/>
      <dgm:t>
        <a:bodyPr/>
        <a:lstStyle/>
        <a:p>
          <a:endParaRPr lang="sv-SE"/>
        </a:p>
      </dgm:t>
    </dgm:pt>
    <dgm:pt modelId="{1C96FAE4-6CE4-41E5-847F-C79DD7FD541F}">
      <dgm:prSet phldrT="[Text]"/>
      <dgm:spPr/>
      <dgm:t>
        <a:bodyPr/>
        <a:lstStyle/>
        <a:p>
          <a:r>
            <a:rPr lang="sv-SE" b="0">
              <a:latin typeface="Open Sans SemiBold"/>
              <a:ea typeface="Open Sans SemiBold"/>
              <a:cs typeface="Open Sans SemiBold"/>
            </a:rPr>
            <a:t>EUDR Verifikationsnummer</a:t>
          </a:r>
          <a:endParaRPr lang="sv-SE"/>
        </a:p>
      </dgm:t>
    </dgm:pt>
    <dgm:pt modelId="{4CAEF194-DFF7-4006-A46E-C130E793B71C}" type="parTrans" cxnId="{FB425ED7-8E72-4F8D-ADAE-3C70E0098261}">
      <dgm:prSet/>
      <dgm:spPr/>
      <dgm:t>
        <a:bodyPr/>
        <a:lstStyle/>
        <a:p>
          <a:endParaRPr lang="sv-SE"/>
        </a:p>
      </dgm:t>
    </dgm:pt>
    <dgm:pt modelId="{E967A8F6-F13B-4839-8AB2-298EF78B189F}" type="sibTrans" cxnId="{FB425ED7-8E72-4F8D-ADAE-3C70E0098261}">
      <dgm:prSet/>
      <dgm:spPr/>
      <dgm:t>
        <a:bodyPr/>
        <a:lstStyle/>
        <a:p>
          <a:endParaRPr lang="sv-SE"/>
        </a:p>
      </dgm:t>
    </dgm:pt>
    <dgm:pt modelId="{716996C6-6062-44B7-B611-350236FA86A7}">
      <dgm:prSet phldrT="[Text]"/>
      <dgm:spPr/>
      <dgm:t>
        <a:bodyPr/>
        <a:lstStyle/>
        <a:p>
          <a:r>
            <a:rPr lang="sv-SE"/>
            <a:t>Information som endast finns i  eget system</a:t>
          </a:r>
        </a:p>
      </dgm:t>
    </dgm:pt>
    <dgm:pt modelId="{2424D542-123A-4063-8DD0-21614F1EB002}" type="parTrans" cxnId="{63995232-167E-4267-92F6-A9FB024EA226}">
      <dgm:prSet/>
      <dgm:spPr/>
      <dgm:t>
        <a:bodyPr/>
        <a:lstStyle/>
        <a:p>
          <a:endParaRPr lang="sv-SE"/>
        </a:p>
      </dgm:t>
    </dgm:pt>
    <dgm:pt modelId="{8DD7C4C7-7B73-4416-9215-6522D2E25987}" type="sibTrans" cxnId="{63995232-167E-4267-92F6-A9FB024EA226}">
      <dgm:prSet/>
      <dgm:spPr/>
      <dgm:t>
        <a:bodyPr/>
        <a:lstStyle/>
        <a:p>
          <a:endParaRPr lang="sv-SE"/>
        </a:p>
      </dgm:t>
    </dgm:pt>
    <dgm:pt modelId="{38417F90-2E4C-4AB5-9B75-FD70AA941018}">
      <dgm:prSet phldrT="[Text]"/>
      <dgm:spPr/>
      <dgm:t>
        <a:bodyPr/>
        <a:lstStyle/>
        <a:p>
          <a:r>
            <a:rPr lang="sv-SE" b="0">
              <a:latin typeface="Open Sans SemiBold" panose="020B0706030804020204" pitchFamily="34" charset="0"/>
              <a:ea typeface="Open Sans SemiBold" panose="020B0706030804020204" pitchFamily="34" charset="0"/>
              <a:cs typeface="Open Sans SemiBold" panose="020B0706030804020204" pitchFamily="34" charset="0"/>
            </a:rPr>
            <a:t>Tidsperiod under vilken produktionen ägt rum</a:t>
          </a:r>
          <a:endParaRPr lang="sv-SE"/>
        </a:p>
      </dgm:t>
    </dgm:pt>
    <dgm:pt modelId="{1A076557-64EA-4F4F-9B78-591EB8016D10}" type="parTrans" cxnId="{E274D2C9-7CE4-4B3D-8877-4C1D7BF0F7A4}">
      <dgm:prSet/>
      <dgm:spPr/>
      <dgm:t>
        <a:bodyPr/>
        <a:lstStyle/>
        <a:p>
          <a:endParaRPr lang="sv-SE"/>
        </a:p>
      </dgm:t>
    </dgm:pt>
    <dgm:pt modelId="{82FFA3C9-E9FB-4404-B1F6-864246B960AC}" type="sibTrans" cxnId="{E274D2C9-7CE4-4B3D-8877-4C1D7BF0F7A4}">
      <dgm:prSet/>
      <dgm:spPr/>
      <dgm:t>
        <a:bodyPr/>
        <a:lstStyle/>
        <a:p>
          <a:endParaRPr lang="sv-SE"/>
        </a:p>
      </dgm:t>
    </dgm:pt>
    <dgm:pt modelId="{151E1713-4770-4B98-9098-876381F41282}">
      <dgm:prSet phldrT="[Text]"/>
      <dgm:spPr/>
      <dgm:t>
        <a:bodyPr/>
        <a:lstStyle/>
        <a:p>
          <a:r>
            <a:rPr lang="sv-SE" b="0">
              <a:latin typeface="Open Sans SemiBold" panose="020B0706030804020204" pitchFamily="34" charset="0"/>
              <a:ea typeface="Open Sans SemiBold" panose="020B0706030804020204" pitchFamily="34" charset="0"/>
              <a:cs typeface="Open Sans SemiBold" panose="020B0706030804020204" pitchFamily="34" charset="0"/>
            </a:rPr>
            <a:t>Namn, adress och e-postadress för den person eller företag som produkterna </a:t>
          </a:r>
          <a:r>
            <a:rPr lang="sv-SE" b="0" u="sng">
              <a:latin typeface="Open Sans SemiBold" panose="020B0706030804020204" pitchFamily="34" charset="0"/>
              <a:ea typeface="Open Sans SemiBold" panose="020B0706030804020204" pitchFamily="34" charset="0"/>
              <a:cs typeface="Open Sans SemiBold" panose="020B0706030804020204" pitchFamily="34" charset="0"/>
            </a:rPr>
            <a:t>kommer från</a:t>
          </a:r>
          <a:endParaRPr lang="sv-SE"/>
        </a:p>
      </dgm:t>
    </dgm:pt>
    <dgm:pt modelId="{E690E4B7-718B-4ED3-B596-D7FFAD2C06DD}" type="parTrans" cxnId="{EDFAE2C6-69C4-43E5-86DA-0A9539B14135}">
      <dgm:prSet/>
      <dgm:spPr/>
      <dgm:t>
        <a:bodyPr/>
        <a:lstStyle/>
        <a:p>
          <a:endParaRPr lang="sv-SE"/>
        </a:p>
      </dgm:t>
    </dgm:pt>
    <dgm:pt modelId="{CE4F296B-2359-41AA-8F4A-765E77AC70C0}" type="sibTrans" cxnId="{EDFAE2C6-69C4-43E5-86DA-0A9539B14135}">
      <dgm:prSet/>
      <dgm:spPr/>
      <dgm:t>
        <a:bodyPr/>
        <a:lstStyle/>
        <a:p>
          <a:endParaRPr lang="sv-SE"/>
        </a:p>
      </dgm:t>
    </dgm:pt>
    <dgm:pt modelId="{F88D122F-14FB-46FF-A54D-A4277C7E5779}">
      <dgm:prSet/>
      <dgm:spPr/>
      <dgm:t>
        <a:bodyPr/>
        <a:lstStyle/>
        <a:p>
          <a:r>
            <a:rPr lang="sv-SE" b="0">
              <a:latin typeface="Open Sans SemiBold" panose="020B0706030804020204" pitchFamily="34" charset="0"/>
              <a:ea typeface="Open Sans SemiBold" panose="020B0706030804020204" pitchFamily="34" charset="0"/>
              <a:cs typeface="Open Sans SemiBold" panose="020B0706030804020204" pitchFamily="34" charset="0"/>
            </a:rPr>
            <a:t>Namn och adress på verksamhetsutövaren</a:t>
          </a:r>
        </a:p>
      </dgm:t>
    </dgm:pt>
    <dgm:pt modelId="{0600627F-E4C0-4B71-A314-78369D63741E}" type="parTrans" cxnId="{C189F983-889D-4ADB-9F0B-DE1541C4EA06}">
      <dgm:prSet/>
      <dgm:spPr/>
      <dgm:t>
        <a:bodyPr/>
        <a:lstStyle/>
        <a:p>
          <a:endParaRPr lang="sv-SE"/>
        </a:p>
      </dgm:t>
    </dgm:pt>
    <dgm:pt modelId="{B5121F06-FD04-44EB-AB26-3FFE7EF6F09C}" type="sibTrans" cxnId="{C189F983-889D-4ADB-9F0B-DE1541C4EA06}">
      <dgm:prSet/>
      <dgm:spPr/>
      <dgm:t>
        <a:bodyPr/>
        <a:lstStyle/>
        <a:p>
          <a:endParaRPr lang="sv-SE"/>
        </a:p>
      </dgm:t>
    </dgm:pt>
    <dgm:pt modelId="{BE8A4983-9D6F-479E-AE9B-367A5229E2E2}">
      <dgm:prSet/>
      <dgm:spPr/>
      <dgm:t>
        <a:bodyPr/>
        <a:lstStyle/>
        <a:p>
          <a:r>
            <a:rPr lang="sv-SE"/>
            <a:t>Handelsnamn på produkten</a:t>
          </a:r>
        </a:p>
      </dgm:t>
    </dgm:pt>
    <dgm:pt modelId="{DBAC1BD5-B2B7-4BC2-AB32-1692A2A6700A}" type="parTrans" cxnId="{84FE7CEA-429F-4FB2-A5F2-7FDAB457EC36}">
      <dgm:prSet/>
      <dgm:spPr/>
      <dgm:t>
        <a:bodyPr/>
        <a:lstStyle/>
        <a:p>
          <a:endParaRPr lang="sv-SE"/>
        </a:p>
      </dgm:t>
    </dgm:pt>
    <dgm:pt modelId="{1FBA6C22-FF4A-4EC5-87CC-6431FA195861}" type="sibTrans" cxnId="{84FE7CEA-429F-4FB2-A5F2-7FDAB457EC36}">
      <dgm:prSet/>
      <dgm:spPr/>
      <dgm:t>
        <a:bodyPr/>
        <a:lstStyle/>
        <a:p>
          <a:endParaRPr lang="sv-SE"/>
        </a:p>
      </dgm:t>
    </dgm:pt>
    <dgm:pt modelId="{B0CCB24D-F3E9-4941-B050-635A42573845}">
      <dgm:prSet/>
      <dgm:spPr/>
      <dgm:t>
        <a:bodyPr/>
        <a:lstStyle/>
        <a:p>
          <a:r>
            <a:rPr lang="sv-SE" b="0">
              <a:solidFill>
                <a:schemeClr val="bg2"/>
              </a:solidFill>
              <a:latin typeface="Open Sans SemiBold" panose="020B0706030804020204" pitchFamily="34" charset="0"/>
              <a:ea typeface="Open Sans SemiBold" panose="020B0706030804020204" pitchFamily="34" charset="0"/>
              <a:cs typeface="Open Sans SemiBold" panose="020B0706030804020204" pitchFamily="34" charset="0"/>
            </a:rPr>
            <a:t>Vetenskapligt namn för trädslaget</a:t>
          </a:r>
        </a:p>
      </dgm:t>
    </dgm:pt>
    <dgm:pt modelId="{1DF2C41D-FAE8-43C9-8C2D-79F55C75F53B}" type="parTrans" cxnId="{B5E1881F-CDD9-4D83-8E0B-3BBE25D388B8}">
      <dgm:prSet/>
      <dgm:spPr/>
      <dgm:t>
        <a:bodyPr/>
        <a:lstStyle/>
        <a:p>
          <a:endParaRPr lang="sv-SE"/>
        </a:p>
      </dgm:t>
    </dgm:pt>
    <dgm:pt modelId="{9DC3FE64-8F0F-4F00-9732-11C51A390D2D}" type="sibTrans" cxnId="{B5E1881F-CDD9-4D83-8E0B-3BBE25D388B8}">
      <dgm:prSet/>
      <dgm:spPr/>
      <dgm:t>
        <a:bodyPr/>
        <a:lstStyle/>
        <a:p>
          <a:endParaRPr lang="sv-SE"/>
        </a:p>
      </dgm:t>
    </dgm:pt>
    <dgm:pt modelId="{22D3FA0E-F8B4-4543-9A10-17245892581A}">
      <dgm:prSet/>
      <dgm:spPr/>
      <dgm:t>
        <a:bodyPr/>
        <a:lstStyle/>
        <a:p>
          <a:r>
            <a:rPr lang="sv-SE" b="0">
              <a:latin typeface="Open Sans SemiBold"/>
              <a:ea typeface="Open Sans SemiBold"/>
              <a:cs typeface="Open Sans SemiBold"/>
            </a:rPr>
            <a:t>Produktionsland</a:t>
          </a:r>
        </a:p>
      </dgm:t>
    </dgm:pt>
    <dgm:pt modelId="{503E30C7-4DD8-4540-8645-9552747291AA}" type="parTrans" cxnId="{05EA94D1-E599-4EAB-8B09-8AF1B2FD1EC4}">
      <dgm:prSet/>
      <dgm:spPr/>
      <dgm:t>
        <a:bodyPr/>
        <a:lstStyle/>
        <a:p>
          <a:endParaRPr lang="sv-SE"/>
        </a:p>
      </dgm:t>
    </dgm:pt>
    <dgm:pt modelId="{F43C94A4-03F8-4F59-9153-7BA2558E724B}" type="sibTrans" cxnId="{05EA94D1-E599-4EAB-8B09-8AF1B2FD1EC4}">
      <dgm:prSet/>
      <dgm:spPr/>
      <dgm:t>
        <a:bodyPr/>
        <a:lstStyle/>
        <a:p>
          <a:endParaRPr lang="sv-SE"/>
        </a:p>
      </dgm:t>
    </dgm:pt>
    <dgm:pt modelId="{3AA64EEF-30A9-48AB-877A-7C1B7F3911C6}">
      <dgm:prSet/>
      <dgm:spPr/>
      <dgm:t>
        <a:bodyPr/>
        <a:lstStyle/>
        <a:p>
          <a:r>
            <a:rPr lang="sv-SE" b="0">
              <a:latin typeface="Open Sans SemiBold"/>
              <a:ea typeface="Open Sans SemiBold"/>
              <a:cs typeface="Open Sans SemiBold"/>
            </a:rPr>
            <a:t>Geografiskt ursprung uttryckt som centrumkoordinat eller geografisk yta  </a:t>
          </a:r>
          <a:endParaRPr lang="sv-SE" b="0">
            <a:latin typeface="Open Sans SemiBold" panose="020B0706030804020204" pitchFamily="34" charset="0"/>
            <a:ea typeface="Open Sans SemiBold" panose="020B0706030804020204" pitchFamily="34" charset="0"/>
            <a:cs typeface="Open Sans SemiBold" panose="020B0706030804020204" pitchFamily="34" charset="0"/>
          </a:endParaRPr>
        </a:p>
      </dgm:t>
    </dgm:pt>
    <dgm:pt modelId="{816F3513-40D6-4C6A-9157-81191E36073D}" type="parTrans" cxnId="{457A0630-F101-45EF-A89F-B76B89988364}">
      <dgm:prSet/>
      <dgm:spPr/>
      <dgm:t>
        <a:bodyPr/>
        <a:lstStyle/>
        <a:p>
          <a:endParaRPr lang="sv-SE"/>
        </a:p>
      </dgm:t>
    </dgm:pt>
    <dgm:pt modelId="{89898161-E98E-4091-BAEA-BADD984FF4C0}" type="sibTrans" cxnId="{457A0630-F101-45EF-A89F-B76B89988364}">
      <dgm:prSet/>
      <dgm:spPr/>
      <dgm:t>
        <a:bodyPr/>
        <a:lstStyle/>
        <a:p>
          <a:endParaRPr lang="sv-SE"/>
        </a:p>
      </dgm:t>
    </dgm:pt>
    <dgm:pt modelId="{403C6ED8-5D6D-4063-BC79-F662E85014AC}">
      <dgm:prSet/>
      <dgm:spPr/>
      <dgm:t>
        <a:bodyPr/>
        <a:lstStyle/>
        <a:p>
          <a:r>
            <a:rPr lang="sv-SE" b="0">
              <a:latin typeface="Open Sans SemiBold"/>
              <a:ea typeface="Open Sans SemiBold"/>
              <a:cs typeface="Open Sans SemiBold"/>
            </a:rPr>
            <a:t>Referensnummer från tidigare anmälningar som ingår i den aktuella.</a:t>
          </a:r>
        </a:p>
      </dgm:t>
    </dgm:pt>
    <dgm:pt modelId="{52F2C38C-3DC8-4E1B-9C2A-31DD1ECCEC5D}" type="parTrans" cxnId="{29D45FA1-074C-4C7D-89AC-80D3CB616A48}">
      <dgm:prSet/>
      <dgm:spPr/>
      <dgm:t>
        <a:bodyPr/>
        <a:lstStyle/>
        <a:p>
          <a:endParaRPr lang="sv-SE"/>
        </a:p>
      </dgm:t>
    </dgm:pt>
    <dgm:pt modelId="{76257113-90A6-4421-972E-09FD30DE3AE2}" type="sibTrans" cxnId="{29D45FA1-074C-4C7D-89AC-80D3CB616A48}">
      <dgm:prSet/>
      <dgm:spPr/>
      <dgm:t>
        <a:bodyPr/>
        <a:lstStyle/>
        <a:p>
          <a:endParaRPr lang="sv-SE"/>
        </a:p>
      </dgm:t>
    </dgm:pt>
    <dgm:pt modelId="{05A729DB-5A3F-4148-92AA-ACA2B5101230}">
      <dgm:prSet/>
      <dgm:spPr/>
      <dgm:t>
        <a:bodyPr/>
        <a:lstStyle/>
        <a:p>
          <a:r>
            <a:rPr lang="sv-SE"/>
            <a:t>”Flaggan”  EUDR stöd ej begärt</a:t>
          </a:r>
        </a:p>
      </dgm:t>
    </dgm:pt>
    <dgm:pt modelId="{98EA6903-8ADF-4C16-B9E7-A9A3B208E7AD}" type="parTrans" cxnId="{00006AE0-234B-4A0C-80BA-CC31A378DBA9}">
      <dgm:prSet/>
      <dgm:spPr/>
      <dgm:t>
        <a:bodyPr/>
        <a:lstStyle/>
        <a:p>
          <a:endParaRPr lang="sv-SE"/>
        </a:p>
      </dgm:t>
    </dgm:pt>
    <dgm:pt modelId="{69CA5572-0005-4A71-BBDB-7D5270225D2E}" type="sibTrans" cxnId="{00006AE0-234B-4A0C-80BA-CC31A378DBA9}">
      <dgm:prSet/>
      <dgm:spPr/>
      <dgm:t>
        <a:bodyPr/>
        <a:lstStyle/>
        <a:p>
          <a:endParaRPr lang="sv-SE"/>
        </a:p>
      </dgm:t>
    </dgm:pt>
    <dgm:pt modelId="{FA0977D6-76D5-49FD-B3D7-E2BD3984FC5B}">
      <dgm:prSet/>
      <dgm:spPr/>
      <dgm:t>
        <a:bodyPr/>
        <a:lstStyle/>
        <a:p>
          <a:r>
            <a:rPr lang="sv-SE" b="0">
              <a:latin typeface="Open Sans SemiBold" panose="020B0706030804020204" pitchFamily="34" charset="0"/>
              <a:ea typeface="Open Sans SemiBold" panose="020B0706030804020204" pitchFamily="34" charset="0"/>
              <a:cs typeface="Open Sans SemiBold" panose="020B0706030804020204" pitchFamily="34" charset="0"/>
            </a:rPr>
            <a:t>Namn, adress och e-postadress för den person eller företag som produkterna </a:t>
          </a:r>
          <a:r>
            <a:rPr lang="sv-SE" b="0" u="sng">
              <a:latin typeface="Open Sans SemiBold" panose="020B0706030804020204" pitchFamily="34" charset="0"/>
              <a:ea typeface="Open Sans SemiBold" panose="020B0706030804020204" pitchFamily="34" charset="0"/>
              <a:cs typeface="Open Sans SemiBold" panose="020B0706030804020204" pitchFamily="34" charset="0"/>
            </a:rPr>
            <a:t>levererats till</a:t>
          </a:r>
        </a:p>
      </dgm:t>
    </dgm:pt>
    <dgm:pt modelId="{8C06E977-44E2-4272-AF0A-AF4AE0B44ABC}" type="parTrans" cxnId="{7D603B0F-BF05-481A-91B4-D3E093767AED}">
      <dgm:prSet/>
      <dgm:spPr/>
      <dgm:t>
        <a:bodyPr/>
        <a:lstStyle/>
        <a:p>
          <a:endParaRPr lang="sv-SE"/>
        </a:p>
      </dgm:t>
    </dgm:pt>
    <dgm:pt modelId="{54C03FB9-5564-4BD1-9C5C-B564CCA50597}" type="sibTrans" cxnId="{7D603B0F-BF05-481A-91B4-D3E093767AED}">
      <dgm:prSet/>
      <dgm:spPr/>
      <dgm:t>
        <a:bodyPr/>
        <a:lstStyle/>
        <a:p>
          <a:endParaRPr lang="sv-SE"/>
        </a:p>
      </dgm:t>
    </dgm:pt>
    <dgm:pt modelId="{DED7723F-3F3C-4670-A85F-8DD2C32E4159}">
      <dgm:prSet/>
      <dgm:spPr/>
      <dgm:t>
        <a:bodyPr/>
        <a:lstStyle/>
        <a:p>
          <a:r>
            <a:rPr lang="sv-SE" b="0" noProof="0">
              <a:solidFill>
                <a:schemeClr val="bg2"/>
              </a:solidFill>
              <a:latin typeface="Open Sans SemiBold" panose="020B0706030804020204" pitchFamily="34" charset="0"/>
              <a:ea typeface="Open Sans SemiBold" panose="020B0706030804020204" pitchFamily="34" charset="0"/>
              <a:cs typeface="Open Sans SemiBold" panose="020B0706030804020204" pitchFamily="34" charset="0"/>
            </a:rPr>
            <a:t>Tillräcklig, entydig och verifierbar information om att produkterna uppfyller kraven i förordningen </a:t>
          </a:r>
          <a:endParaRPr lang="sv-SE">
            <a:solidFill>
              <a:schemeClr val="bg2"/>
            </a:solidFill>
          </a:endParaRPr>
        </a:p>
      </dgm:t>
    </dgm:pt>
    <dgm:pt modelId="{72063C72-20FE-4EA4-BECD-263387D40A31}" type="parTrans" cxnId="{21B691B8-3805-4A7C-B7B1-DB2B52D8159A}">
      <dgm:prSet/>
      <dgm:spPr/>
      <dgm:t>
        <a:bodyPr/>
        <a:lstStyle/>
        <a:p>
          <a:endParaRPr lang="sv-SE"/>
        </a:p>
      </dgm:t>
    </dgm:pt>
    <dgm:pt modelId="{BB7FED55-ED1D-41DC-8119-239AB8D91BB3}" type="sibTrans" cxnId="{21B691B8-3805-4A7C-B7B1-DB2B52D8159A}">
      <dgm:prSet/>
      <dgm:spPr/>
      <dgm:t>
        <a:bodyPr/>
        <a:lstStyle/>
        <a:p>
          <a:endParaRPr lang="sv-SE"/>
        </a:p>
      </dgm:t>
    </dgm:pt>
    <dgm:pt modelId="{6EE28B47-5C7C-47C2-A296-036F00B4B5F3}">
      <dgm:prSet/>
      <dgm:spPr/>
      <dgm:t>
        <a:bodyPr/>
        <a:lstStyle/>
        <a:p>
          <a:r>
            <a:rPr lang="sv-SE" b="0">
              <a:latin typeface="Open Sans SemiBold" panose="020B0706030804020204" pitchFamily="34" charset="0"/>
              <a:ea typeface="Open Sans SemiBold" panose="020B0706030804020204" pitchFamily="34" charset="0"/>
              <a:cs typeface="Open Sans SemiBold" panose="020B0706030804020204" pitchFamily="34" charset="0"/>
            </a:rPr>
            <a:t>Riskbedömning</a:t>
          </a:r>
          <a:endParaRPr lang="sv-SE"/>
        </a:p>
      </dgm:t>
    </dgm:pt>
    <dgm:pt modelId="{5EDEAA32-3307-4B26-B141-4FF15B9256DC}" type="parTrans" cxnId="{2EEB4799-246A-4139-8544-E9B09B73EA17}">
      <dgm:prSet/>
      <dgm:spPr/>
      <dgm:t>
        <a:bodyPr/>
        <a:lstStyle/>
        <a:p>
          <a:endParaRPr lang="sv-SE"/>
        </a:p>
      </dgm:t>
    </dgm:pt>
    <dgm:pt modelId="{71401E2E-C0E1-4D67-A797-763C38B7B72B}" type="sibTrans" cxnId="{2EEB4799-246A-4139-8544-E9B09B73EA17}">
      <dgm:prSet/>
      <dgm:spPr/>
      <dgm:t>
        <a:bodyPr/>
        <a:lstStyle/>
        <a:p>
          <a:endParaRPr lang="sv-SE"/>
        </a:p>
      </dgm:t>
    </dgm:pt>
    <dgm:pt modelId="{68A2BE78-EA18-4D03-81F6-1F7A1235828E}">
      <dgm:prSet/>
      <dgm:spPr/>
      <dgm:t>
        <a:bodyPr/>
        <a:lstStyle/>
        <a:p>
          <a:endParaRPr lang="sv-SE"/>
        </a:p>
      </dgm:t>
    </dgm:pt>
    <dgm:pt modelId="{F6E46E13-419D-4F84-A812-4EB35522191D}" type="sibTrans" cxnId="{A7D41ACE-99CD-407C-B720-68279B4AA669}">
      <dgm:prSet/>
      <dgm:spPr/>
      <dgm:t>
        <a:bodyPr/>
        <a:lstStyle/>
        <a:p>
          <a:endParaRPr lang="sv-SE"/>
        </a:p>
      </dgm:t>
    </dgm:pt>
    <dgm:pt modelId="{EEC23D00-6698-42D8-A78F-099DF16243BF}" type="parTrans" cxnId="{A7D41ACE-99CD-407C-B720-68279B4AA669}">
      <dgm:prSet/>
      <dgm:spPr/>
      <dgm:t>
        <a:bodyPr/>
        <a:lstStyle/>
        <a:p>
          <a:endParaRPr lang="sv-SE"/>
        </a:p>
      </dgm:t>
    </dgm:pt>
    <dgm:pt modelId="{E8F96356-88A4-4762-90BC-EB64C2784057}" type="pres">
      <dgm:prSet presAssocID="{7054ECCA-6364-4700-AF4D-7B429DE1FEB1}" presName="theList" presStyleCnt="0">
        <dgm:presLayoutVars>
          <dgm:dir/>
          <dgm:animLvl val="lvl"/>
          <dgm:resizeHandles val="exact"/>
        </dgm:presLayoutVars>
      </dgm:prSet>
      <dgm:spPr/>
    </dgm:pt>
    <dgm:pt modelId="{0F3EBB29-779B-455D-AB30-0E28B2FD89DE}" type="pres">
      <dgm:prSet presAssocID="{62546CCA-9ED4-4FE2-B7AF-6F9F4BB4E802}" presName="compNode" presStyleCnt="0"/>
      <dgm:spPr/>
    </dgm:pt>
    <dgm:pt modelId="{9D11A7F4-FBDC-4D1E-9613-2595FC1187C2}" type="pres">
      <dgm:prSet presAssocID="{62546CCA-9ED4-4FE2-B7AF-6F9F4BB4E802}" presName="aNode" presStyleLbl="bgShp" presStyleIdx="0" presStyleCnt="3"/>
      <dgm:spPr/>
    </dgm:pt>
    <dgm:pt modelId="{6D88CC0E-F6F0-456E-8006-50F34DED1126}" type="pres">
      <dgm:prSet presAssocID="{62546CCA-9ED4-4FE2-B7AF-6F9F4BB4E802}" presName="textNode" presStyleLbl="bgShp" presStyleIdx="0" presStyleCnt="3"/>
      <dgm:spPr/>
    </dgm:pt>
    <dgm:pt modelId="{6CC34077-7BB9-42F7-A615-5EDD6A513455}" type="pres">
      <dgm:prSet presAssocID="{62546CCA-9ED4-4FE2-B7AF-6F9F4BB4E802}" presName="compChildNode" presStyleCnt="0"/>
      <dgm:spPr/>
    </dgm:pt>
    <dgm:pt modelId="{C26F1A70-072A-4A5C-B9B9-293F0D9C2875}" type="pres">
      <dgm:prSet presAssocID="{62546CCA-9ED4-4FE2-B7AF-6F9F4BB4E802}" presName="theInnerList" presStyleCnt="0"/>
      <dgm:spPr/>
    </dgm:pt>
    <dgm:pt modelId="{F8143FC7-963E-4069-AED4-3AC0E3ABF259}" type="pres">
      <dgm:prSet presAssocID="{4F4E01A5-0E8C-4641-809D-D38FE4327299}" presName="childNode" presStyleLbl="node1" presStyleIdx="0" presStyleCnt="17" custLinFactY="100000" custLinFactNeighborX="0" custLinFactNeighborY="124121">
        <dgm:presLayoutVars>
          <dgm:bulletEnabled val="1"/>
        </dgm:presLayoutVars>
      </dgm:prSet>
      <dgm:spPr/>
    </dgm:pt>
    <dgm:pt modelId="{925B0E6E-4FB5-4E78-B50C-0337B61ECF76}" type="pres">
      <dgm:prSet presAssocID="{4F4E01A5-0E8C-4641-809D-D38FE4327299}" presName="aSpace2" presStyleCnt="0"/>
      <dgm:spPr/>
    </dgm:pt>
    <dgm:pt modelId="{EE585B8D-CCDB-4FA7-B524-9F3C9157B025}" type="pres">
      <dgm:prSet presAssocID="{F88D122F-14FB-46FF-A54D-A4277C7E5779}" presName="childNode" presStyleLbl="node1" presStyleIdx="1" presStyleCnt="17" custLinFactY="-93275" custLinFactNeighborX="-439" custLinFactNeighborY="-100000">
        <dgm:presLayoutVars>
          <dgm:bulletEnabled val="1"/>
        </dgm:presLayoutVars>
      </dgm:prSet>
      <dgm:spPr/>
    </dgm:pt>
    <dgm:pt modelId="{BF667C3D-EB94-4C08-861F-08C0B19D50CF}" type="pres">
      <dgm:prSet presAssocID="{F88D122F-14FB-46FF-A54D-A4277C7E5779}" presName="aSpace2" presStyleCnt="0"/>
      <dgm:spPr/>
    </dgm:pt>
    <dgm:pt modelId="{184BA274-EB9A-4E3C-B8AC-718830178D90}" type="pres">
      <dgm:prSet presAssocID="{46F1B7F9-453B-4E43-8E26-55117CCCE3DC}" presName="childNode" presStyleLbl="node1" presStyleIdx="2" presStyleCnt="17">
        <dgm:presLayoutVars>
          <dgm:bulletEnabled val="1"/>
        </dgm:presLayoutVars>
      </dgm:prSet>
      <dgm:spPr/>
    </dgm:pt>
    <dgm:pt modelId="{8655B0DD-D621-4904-8022-8449121CD538}" type="pres">
      <dgm:prSet presAssocID="{46F1B7F9-453B-4E43-8E26-55117CCCE3DC}" presName="aSpace2" presStyleCnt="0"/>
      <dgm:spPr/>
    </dgm:pt>
    <dgm:pt modelId="{927AD6BE-DFF3-4904-BDC5-D77C09AAC9D1}" type="pres">
      <dgm:prSet presAssocID="{BE8A4983-9D6F-479E-AE9B-367A5229E2E2}" presName="childNode" presStyleLbl="node1" presStyleIdx="3" presStyleCnt="17" custLinFactNeighborX="-438" custLinFactNeighborY="-34322">
        <dgm:presLayoutVars>
          <dgm:bulletEnabled val="1"/>
        </dgm:presLayoutVars>
      </dgm:prSet>
      <dgm:spPr/>
    </dgm:pt>
    <dgm:pt modelId="{60E7DCE5-C0E1-407A-9CCA-008F5A486028}" type="pres">
      <dgm:prSet presAssocID="{BE8A4983-9D6F-479E-AE9B-367A5229E2E2}" presName="aSpace2" presStyleCnt="0"/>
      <dgm:spPr/>
    </dgm:pt>
    <dgm:pt modelId="{5B6AC8B2-CF90-4A6F-A6E8-F0A5FDCE3274}" type="pres">
      <dgm:prSet presAssocID="{22D3FA0E-F8B4-4543-9A10-17245892581A}" presName="childNode" presStyleLbl="node1" presStyleIdx="4" presStyleCnt="17" custLinFactNeighborX="-439" custLinFactNeighborY="-32699">
        <dgm:presLayoutVars>
          <dgm:bulletEnabled val="1"/>
        </dgm:presLayoutVars>
      </dgm:prSet>
      <dgm:spPr/>
    </dgm:pt>
    <dgm:pt modelId="{F7A971E1-37B4-4041-80E9-247AB0D21FAE}" type="pres">
      <dgm:prSet presAssocID="{22D3FA0E-F8B4-4543-9A10-17245892581A}" presName="aSpace2" presStyleCnt="0"/>
      <dgm:spPr/>
    </dgm:pt>
    <dgm:pt modelId="{3C9ECD79-3968-41BA-8CDD-CBB6110CE2EB}" type="pres">
      <dgm:prSet presAssocID="{403C6ED8-5D6D-4063-BC79-F662E85014AC}" presName="childNode" presStyleLbl="node1" presStyleIdx="5" presStyleCnt="17" custLinFactY="195463" custLinFactNeighborX="1" custLinFactNeighborY="200000">
        <dgm:presLayoutVars>
          <dgm:bulletEnabled val="1"/>
        </dgm:presLayoutVars>
      </dgm:prSet>
      <dgm:spPr/>
    </dgm:pt>
    <dgm:pt modelId="{8F505281-1165-4ADD-8724-85148BAC4FF2}" type="pres">
      <dgm:prSet presAssocID="{403C6ED8-5D6D-4063-BC79-F662E85014AC}" presName="aSpace2" presStyleCnt="0"/>
      <dgm:spPr/>
    </dgm:pt>
    <dgm:pt modelId="{AE520F80-CE2C-40BC-95D3-1A6E9AFAE26E}" type="pres">
      <dgm:prSet presAssocID="{3AA64EEF-30A9-48AB-877A-7C1B7F3911C6}" presName="childNode" presStyleLbl="node1" presStyleIdx="6" presStyleCnt="17" custScaleX="100878" custScaleY="102148" custLinFactNeighborX="439" custLinFactNeighborY="-62518">
        <dgm:presLayoutVars>
          <dgm:bulletEnabled val="1"/>
        </dgm:presLayoutVars>
      </dgm:prSet>
      <dgm:spPr/>
    </dgm:pt>
    <dgm:pt modelId="{6FE9AC74-5DC0-4853-AEA9-F6435B6A5BA4}" type="pres">
      <dgm:prSet presAssocID="{3AA64EEF-30A9-48AB-877A-7C1B7F3911C6}" presName="aSpace2" presStyleCnt="0"/>
      <dgm:spPr/>
    </dgm:pt>
    <dgm:pt modelId="{B659B856-9DC7-4440-8C24-D82931F366B3}" type="pres">
      <dgm:prSet presAssocID="{B0CCB24D-F3E9-4941-B050-635A42573845}" presName="childNode" presStyleLbl="node1" presStyleIdx="7" presStyleCnt="17" custLinFactY="-200000" custLinFactNeighborX="-438" custLinFactNeighborY="-248154">
        <dgm:presLayoutVars>
          <dgm:bulletEnabled val="1"/>
        </dgm:presLayoutVars>
      </dgm:prSet>
      <dgm:spPr/>
    </dgm:pt>
    <dgm:pt modelId="{B17A90A6-DFB1-4C00-BBF9-46587A48ECB4}" type="pres">
      <dgm:prSet presAssocID="{62546CCA-9ED4-4FE2-B7AF-6F9F4BB4E802}" presName="aSpace" presStyleCnt="0"/>
      <dgm:spPr/>
    </dgm:pt>
    <dgm:pt modelId="{BC5D9465-82E7-4849-BDC9-60FA2BB5C717}" type="pres">
      <dgm:prSet presAssocID="{9CC87A2E-0CB4-43B4-B841-F7C1213742B5}" presName="compNode" presStyleCnt="0"/>
      <dgm:spPr/>
    </dgm:pt>
    <dgm:pt modelId="{1DB9C52D-C2D7-47BA-A53C-B76D119AA32C}" type="pres">
      <dgm:prSet presAssocID="{9CC87A2E-0CB4-43B4-B841-F7C1213742B5}" presName="aNode" presStyleLbl="bgShp" presStyleIdx="1" presStyleCnt="3"/>
      <dgm:spPr/>
    </dgm:pt>
    <dgm:pt modelId="{0A32E2CA-8F68-4222-B076-50A81519ABDB}" type="pres">
      <dgm:prSet presAssocID="{9CC87A2E-0CB4-43B4-B841-F7C1213742B5}" presName="textNode" presStyleLbl="bgShp" presStyleIdx="1" presStyleCnt="3"/>
      <dgm:spPr/>
    </dgm:pt>
    <dgm:pt modelId="{AA941412-D612-44B6-BCBF-570ED6E97334}" type="pres">
      <dgm:prSet presAssocID="{9CC87A2E-0CB4-43B4-B841-F7C1213742B5}" presName="compChildNode" presStyleCnt="0"/>
      <dgm:spPr/>
    </dgm:pt>
    <dgm:pt modelId="{3E6E6356-785C-4E54-BC4D-1A8700E7B07D}" type="pres">
      <dgm:prSet presAssocID="{9CC87A2E-0CB4-43B4-B841-F7C1213742B5}" presName="theInnerList" presStyleCnt="0"/>
      <dgm:spPr/>
    </dgm:pt>
    <dgm:pt modelId="{A26ACCFA-65E2-4D0B-802B-08A6E055E6C4}" type="pres">
      <dgm:prSet presAssocID="{F5212510-9857-49DE-A5C8-7E90FA791F28}" presName="childNode" presStyleLbl="node1" presStyleIdx="8" presStyleCnt="17">
        <dgm:presLayoutVars>
          <dgm:bulletEnabled val="1"/>
        </dgm:presLayoutVars>
      </dgm:prSet>
      <dgm:spPr/>
    </dgm:pt>
    <dgm:pt modelId="{050EA146-F162-4082-B045-3541DD5B6551}" type="pres">
      <dgm:prSet presAssocID="{F5212510-9857-49DE-A5C8-7E90FA791F28}" presName="aSpace2" presStyleCnt="0"/>
      <dgm:spPr/>
    </dgm:pt>
    <dgm:pt modelId="{64705DA5-0F50-4A86-B3FF-361486AF65FA}" type="pres">
      <dgm:prSet presAssocID="{1C96FAE4-6CE4-41E5-847F-C79DD7FD541F}" presName="childNode" presStyleLbl="node1" presStyleIdx="9" presStyleCnt="17">
        <dgm:presLayoutVars>
          <dgm:bulletEnabled val="1"/>
        </dgm:presLayoutVars>
      </dgm:prSet>
      <dgm:spPr/>
    </dgm:pt>
    <dgm:pt modelId="{540B2BB9-0F3D-45DB-9C3A-89A511DC9EBA}" type="pres">
      <dgm:prSet presAssocID="{1C96FAE4-6CE4-41E5-847F-C79DD7FD541F}" presName="aSpace2" presStyleCnt="0"/>
      <dgm:spPr/>
    </dgm:pt>
    <dgm:pt modelId="{3B4048C2-C93A-4B66-A221-565AB553CD7D}" type="pres">
      <dgm:prSet presAssocID="{05A729DB-5A3F-4148-92AA-ACA2B5101230}" presName="childNode" presStyleLbl="node1" presStyleIdx="10" presStyleCnt="17">
        <dgm:presLayoutVars>
          <dgm:bulletEnabled val="1"/>
        </dgm:presLayoutVars>
      </dgm:prSet>
      <dgm:spPr/>
    </dgm:pt>
    <dgm:pt modelId="{966AA515-8FE4-436C-B08F-D364865422E4}" type="pres">
      <dgm:prSet presAssocID="{9CC87A2E-0CB4-43B4-B841-F7C1213742B5}" presName="aSpace" presStyleCnt="0"/>
      <dgm:spPr/>
    </dgm:pt>
    <dgm:pt modelId="{BABBBF10-D93A-42D0-8162-A6EC16539BE3}" type="pres">
      <dgm:prSet presAssocID="{716996C6-6062-44B7-B611-350236FA86A7}" presName="compNode" presStyleCnt="0"/>
      <dgm:spPr/>
    </dgm:pt>
    <dgm:pt modelId="{0E72B321-9094-4AF0-B136-35BA62201111}" type="pres">
      <dgm:prSet presAssocID="{716996C6-6062-44B7-B611-350236FA86A7}" presName="aNode" presStyleLbl="bgShp" presStyleIdx="2" presStyleCnt="3"/>
      <dgm:spPr/>
    </dgm:pt>
    <dgm:pt modelId="{8C376C52-4E21-4FC5-AC1F-7012A75A7EF5}" type="pres">
      <dgm:prSet presAssocID="{716996C6-6062-44B7-B611-350236FA86A7}" presName="textNode" presStyleLbl="bgShp" presStyleIdx="2" presStyleCnt="3"/>
      <dgm:spPr/>
    </dgm:pt>
    <dgm:pt modelId="{57AB2E20-0A1C-41E4-9AB2-93947B882B19}" type="pres">
      <dgm:prSet presAssocID="{716996C6-6062-44B7-B611-350236FA86A7}" presName="compChildNode" presStyleCnt="0"/>
      <dgm:spPr/>
    </dgm:pt>
    <dgm:pt modelId="{528C3801-85E4-4F58-B610-2BAB2E16B62B}" type="pres">
      <dgm:prSet presAssocID="{716996C6-6062-44B7-B611-350236FA86A7}" presName="theInnerList" presStyleCnt="0"/>
      <dgm:spPr/>
    </dgm:pt>
    <dgm:pt modelId="{795556FB-2F14-481B-A803-AE0E986097D9}" type="pres">
      <dgm:prSet presAssocID="{38417F90-2E4C-4AB5-9B75-FD70AA941018}" presName="childNode" presStyleLbl="node1" presStyleIdx="11" presStyleCnt="17" custLinFactNeighborX="703" custLinFactNeighborY="76049">
        <dgm:presLayoutVars>
          <dgm:bulletEnabled val="1"/>
        </dgm:presLayoutVars>
      </dgm:prSet>
      <dgm:spPr/>
    </dgm:pt>
    <dgm:pt modelId="{54238BD0-3DE0-4AC3-91DC-9F67210CA862}" type="pres">
      <dgm:prSet presAssocID="{38417F90-2E4C-4AB5-9B75-FD70AA941018}" presName="aSpace2" presStyleCnt="0"/>
      <dgm:spPr/>
    </dgm:pt>
    <dgm:pt modelId="{9177B620-C349-4A27-AF6D-356B31AC47E2}" type="pres">
      <dgm:prSet presAssocID="{151E1713-4770-4B98-9098-876381F41282}" presName="childNode" presStyleLbl="node1" presStyleIdx="12" presStyleCnt="17" custLinFactNeighborX="1142" custLinFactNeighborY="80743">
        <dgm:presLayoutVars>
          <dgm:bulletEnabled val="1"/>
        </dgm:presLayoutVars>
      </dgm:prSet>
      <dgm:spPr/>
    </dgm:pt>
    <dgm:pt modelId="{CCA4574B-613D-47B5-8A6A-4C7B6AFF9536}" type="pres">
      <dgm:prSet presAssocID="{151E1713-4770-4B98-9098-876381F41282}" presName="aSpace2" presStyleCnt="0"/>
      <dgm:spPr/>
    </dgm:pt>
    <dgm:pt modelId="{108F942C-74E0-4AF1-B74B-898DBA9396C3}" type="pres">
      <dgm:prSet presAssocID="{68A2BE78-EA18-4D03-81F6-1F7A1235828E}" presName="childNode" presStyleLbl="node1" presStyleIdx="13" presStyleCnt="17" custLinFactY="300000" custLinFactNeighborX="-613" custLinFactNeighborY="344740">
        <dgm:presLayoutVars>
          <dgm:bulletEnabled val="1"/>
        </dgm:presLayoutVars>
      </dgm:prSet>
      <dgm:spPr/>
    </dgm:pt>
    <dgm:pt modelId="{ECA02DB2-133F-4C12-8A5B-9E427A707B63}" type="pres">
      <dgm:prSet presAssocID="{68A2BE78-EA18-4D03-81F6-1F7A1235828E}" presName="aSpace2" presStyleCnt="0"/>
      <dgm:spPr/>
    </dgm:pt>
    <dgm:pt modelId="{9ABD60AD-90B3-4D14-BBBE-F373C00B60B7}" type="pres">
      <dgm:prSet presAssocID="{6EE28B47-5C7C-47C2-A296-036F00B4B5F3}" presName="childNode" presStyleLbl="node1" presStyleIdx="14" presStyleCnt="17" custLinFactY="100000" custLinFactNeighborX="-1052" custLinFactNeighborY="159481">
        <dgm:presLayoutVars>
          <dgm:bulletEnabled val="1"/>
        </dgm:presLayoutVars>
      </dgm:prSet>
      <dgm:spPr/>
    </dgm:pt>
    <dgm:pt modelId="{EDDE0D5A-E2AD-4A6D-AA1E-E3775361384B}" type="pres">
      <dgm:prSet presAssocID="{6EE28B47-5C7C-47C2-A296-036F00B4B5F3}" presName="aSpace2" presStyleCnt="0"/>
      <dgm:spPr/>
    </dgm:pt>
    <dgm:pt modelId="{E48A79C3-F65D-487C-880F-072B460EC120}" type="pres">
      <dgm:prSet presAssocID="{DED7723F-3F3C-4670-A85F-8DD2C32E4159}" presName="childNode" presStyleLbl="node1" presStyleIdx="15" presStyleCnt="17" custLinFactY="-90419" custLinFactNeighborX="-174" custLinFactNeighborY="-100000">
        <dgm:presLayoutVars>
          <dgm:bulletEnabled val="1"/>
        </dgm:presLayoutVars>
      </dgm:prSet>
      <dgm:spPr/>
    </dgm:pt>
    <dgm:pt modelId="{D5DF061B-2B66-44C7-A5DC-9B0A8F03BD54}" type="pres">
      <dgm:prSet presAssocID="{DED7723F-3F3C-4670-A85F-8DD2C32E4159}" presName="aSpace2" presStyleCnt="0"/>
      <dgm:spPr/>
    </dgm:pt>
    <dgm:pt modelId="{232F76A9-44CA-4687-8529-A8594E57A510}" type="pres">
      <dgm:prSet presAssocID="{FA0977D6-76D5-49FD-B3D7-E2BD3984FC5B}" presName="childNode" presStyleLbl="node1" presStyleIdx="16" presStyleCnt="17" custLinFactY="-288151" custLinFactNeighborX="1142" custLinFactNeighborY="-300000">
        <dgm:presLayoutVars>
          <dgm:bulletEnabled val="1"/>
        </dgm:presLayoutVars>
      </dgm:prSet>
      <dgm:spPr/>
    </dgm:pt>
  </dgm:ptLst>
  <dgm:cxnLst>
    <dgm:cxn modelId="{7D603B0F-BF05-481A-91B4-D3E093767AED}" srcId="{716996C6-6062-44B7-B611-350236FA86A7}" destId="{FA0977D6-76D5-49FD-B3D7-E2BD3984FC5B}" srcOrd="5" destOrd="0" parTransId="{8C06E977-44E2-4272-AF0A-AF4AE0B44ABC}" sibTransId="{54C03FB9-5564-4BD1-9C5C-B564CCA50597}"/>
    <dgm:cxn modelId="{85FAA011-5EA0-4C9E-B96E-E816DA7E81F4}" type="presOf" srcId="{22D3FA0E-F8B4-4543-9A10-17245892581A}" destId="{5B6AC8B2-CF90-4A6F-A6E8-F0A5FDCE3274}" srcOrd="0" destOrd="0" presId="urn:microsoft.com/office/officeart/2005/8/layout/lProcess2"/>
    <dgm:cxn modelId="{1733DB15-C8CC-436C-A363-6805E3003B8E}" srcId="{62546CCA-9ED4-4FE2-B7AF-6F9F4BB4E802}" destId="{46F1B7F9-453B-4E43-8E26-55117CCCE3DC}" srcOrd="2" destOrd="0" parTransId="{3F2F67C4-407D-45D6-8C5F-DB6384A35D20}" sibTransId="{F048E4F7-8F3D-42AA-A11B-89B17E8AFC72}"/>
    <dgm:cxn modelId="{BA22921B-A113-4DFA-B9AA-2E44533193A1}" type="presOf" srcId="{716996C6-6062-44B7-B611-350236FA86A7}" destId="{8C376C52-4E21-4FC5-AC1F-7012A75A7EF5}" srcOrd="1" destOrd="0" presId="urn:microsoft.com/office/officeart/2005/8/layout/lProcess2"/>
    <dgm:cxn modelId="{9DC2E41C-B16F-4498-9FD3-368B3C85C467}" type="presOf" srcId="{FA0977D6-76D5-49FD-B3D7-E2BD3984FC5B}" destId="{232F76A9-44CA-4687-8529-A8594E57A510}" srcOrd="0" destOrd="0" presId="urn:microsoft.com/office/officeart/2005/8/layout/lProcess2"/>
    <dgm:cxn modelId="{B5E1881F-CDD9-4D83-8E0B-3BBE25D388B8}" srcId="{62546CCA-9ED4-4FE2-B7AF-6F9F4BB4E802}" destId="{B0CCB24D-F3E9-4941-B050-635A42573845}" srcOrd="7" destOrd="0" parTransId="{1DF2C41D-FAE8-43C9-8C2D-79F55C75F53B}" sibTransId="{9DC3FE64-8F0F-4F00-9732-11C51A390D2D}"/>
    <dgm:cxn modelId="{1EF7B722-D967-41CD-894B-C1540C6446FA}" type="presOf" srcId="{46F1B7F9-453B-4E43-8E26-55117CCCE3DC}" destId="{184BA274-EB9A-4E3C-B8AC-718830178D90}" srcOrd="0" destOrd="0" presId="urn:microsoft.com/office/officeart/2005/8/layout/lProcess2"/>
    <dgm:cxn modelId="{457A0630-F101-45EF-A89F-B76B89988364}" srcId="{62546CCA-9ED4-4FE2-B7AF-6F9F4BB4E802}" destId="{3AA64EEF-30A9-48AB-877A-7C1B7F3911C6}" srcOrd="6" destOrd="0" parTransId="{816F3513-40D6-4C6A-9157-81191E36073D}" sibTransId="{89898161-E98E-4091-BAEA-BADD984FF4C0}"/>
    <dgm:cxn modelId="{63995232-167E-4267-92F6-A9FB024EA226}" srcId="{7054ECCA-6364-4700-AF4D-7B429DE1FEB1}" destId="{716996C6-6062-44B7-B611-350236FA86A7}" srcOrd="2" destOrd="0" parTransId="{2424D542-123A-4063-8DD0-21614F1EB002}" sibTransId="{8DD7C4C7-7B73-4416-9215-6522D2E25987}"/>
    <dgm:cxn modelId="{8AC58635-9635-4B28-9B9B-36F5ABF725DE}" type="presOf" srcId="{38417F90-2E4C-4AB5-9B75-FD70AA941018}" destId="{795556FB-2F14-481B-A803-AE0E986097D9}" srcOrd="0" destOrd="0" presId="urn:microsoft.com/office/officeart/2005/8/layout/lProcess2"/>
    <dgm:cxn modelId="{F2A58036-ACBF-472A-9C81-1AB58B527EE5}" srcId="{7054ECCA-6364-4700-AF4D-7B429DE1FEB1}" destId="{62546CCA-9ED4-4FE2-B7AF-6F9F4BB4E802}" srcOrd="0" destOrd="0" parTransId="{63561D1E-AF54-4483-8851-3D3BEA1D2835}" sibTransId="{CBBE2B87-198F-4895-878D-B1F7BD0A5B4F}"/>
    <dgm:cxn modelId="{8EC7CC61-28FC-4A78-A608-7835A2601F28}" type="presOf" srcId="{7054ECCA-6364-4700-AF4D-7B429DE1FEB1}" destId="{E8F96356-88A4-4762-90BC-EB64C2784057}" srcOrd="0" destOrd="0" presId="urn:microsoft.com/office/officeart/2005/8/layout/lProcess2"/>
    <dgm:cxn modelId="{BECD314C-8D8B-4F21-A25A-D558AD4E762C}" type="presOf" srcId="{68A2BE78-EA18-4D03-81F6-1F7A1235828E}" destId="{108F942C-74E0-4AF1-B74B-898DBA9396C3}" srcOrd="0" destOrd="0" presId="urn:microsoft.com/office/officeart/2005/8/layout/lProcess2"/>
    <dgm:cxn modelId="{0C32AA74-2482-40FD-B088-F8CADF81DE93}" type="presOf" srcId="{B0CCB24D-F3E9-4941-B050-635A42573845}" destId="{B659B856-9DC7-4440-8C24-D82931F366B3}" srcOrd="0" destOrd="0" presId="urn:microsoft.com/office/officeart/2005/8/layout/lProcess2"/>
    <dgm:cxn modelId="{99814075-91DB-4535-98A5-C100598B2440}" type="presOf" srcId="{DED7723F-3F3C-4670-A85F-8DD2C32E4159}" destId="{E48A79C3-F65D-487C-880F-072B460EC120}" srcOrd="0" destOrd="0" presId="urn:microsoft.com/office/officeart/2005/8/layout/lProcess2"/>
    <dgm:cxn modelId="{45B31A78-0966-405F-9B50-0E3A9FAEA912}" type="presOf" srcId="{9CC87A2E-0CB4-43B4-B841-F7C1213742B5}" destId="{1DB9C52D-C2D7-47BA-A53C-B76D119AA32C}" srcOrd="0" destOrd="0" presId="urn:microsoft.com/office/officeart/2005/8/layout/lProcess2"/>
    <dgm:cxn modelId="{2C754658-D373-4EA8-BCC6-F33CB468991E}" type="presOf" srcId="{9CC87A2E-0CB4-43B4-B841-F7C1213742B5}" destId="{0A32E2CA-8F68-4222-B076-50A81519ABDB}" srcOrd="1" destOrd="0" presId="urn:microsoft.com/office/officeart/2005/8/layout/lProcess2"/>
    <dgm:cxn modelId="{91B8855A-5135-4922-AFDE-5A9ED6D45BC6}" type="presOf" srcId="{716996C6-6062-44B7-B611-350236FA86A7}" destId="{0E72B321-9094-4AF0-B136-35BA62201111}" srcOrd="0" destOrd="0" presId="urn:microsoft.com/office/officeart/2005/8/layout/lProcess2"/>
    <dgm:cxn modelId="{4B155B7D-4C75-4BEB-B3EF-5481D8644560}" type="presOf" srcId="{05A729DB-5A3F-4148-92AA-ACA2B5101230}" destId="{3B4048C2-C93A-4B66-A221-565AB553CD7D}" srcOrd="0" destOrd="0" presId="urn:microsoft.com/office/officeart/2005/8/layout/lProcess2"/>
    <dgm:cxn modelId="{C189F983-889D-4ADB-9F0B-DE1541C4EA06}" srcId="{62546CCA-9ED4-4FE2-B7AF-6F9F4BB4E802}" destId="{F88D122F-14FB-46FF-A54D-A4277C7E5779}" srcOrd="1" destOrd="0" parTransId="{0600627F-E4C0-4B71-A314-78369D63741E}" sibTransId="{B5121F06-FD04-44EB-AB26-3FFE7EF6F09C}"/>
    <dgm:cxn modelId="{2AD44385-716A-407C-8172-D5EF3CF1B363}" type="presOf" srcId="{403C6ED8-5D6D-4063-BC79-F662E85014AC}" destId="{3C9ECD79-3968-41BA-8CDD-CBB6110CE2EB}" srcOrd="0" destOrd="0" presId="urn:microsoft.com/office/officeart/2005/8/layout/lProcess2"/>
    <dgm:cxn modelId="{C5E13598-EF2B-4BA2-AC0A-6AC098F59019}" type="presOf" srcId="{4F4E01A5-0E8C-4641-809D-D38FE4327299}" destId="{F8143FC7-963E-4069-AED4-3AC0E3ABF259}" srcOrd="0" destOrd="0" presId="urn:microsoft.com/office/officeart/2005/8/layout/lProcess2"/>
    <dgm:cxn modelId="{2EEB4799-246A-4139-8544-E9B09B73EA17}" srcId="{716996C6-6062-44B7-B611-350236FA86A7}" destId="{6EE28B47-5C7C-47C2-A296-036F00B4B5F3}" srcOrd="3" destOrd="0" parTransId="{5EDEAA32-3307-4B26-B141-4FF15B9256DC}" sibTransId="{71401E2E-C0E1-4D67-A797-763C38B7B72B}"/>
    <dgm:cxn modelId="{29D45FA1-074C-4C7D-89AC-80D3CB616A48}" srcId="{62546CCA-9ED4-4FE2-B7AF-6F9F4BB4E802}" destId="{403C6ED8-5D6D-4063-BC79-F662E85014AC}" srcOrd="5" destOrd="0" parTransId="{52F2C38C-3DC8-4E1B-9C2A-31DD1ECCEC5D}" sibTransId="{76257113-90A6-4421-972E-09FD30DE3AE2}"/>
    <dgm:cxn modelId="{9CD0DBA3-A785-4C9D-A730-C2545B61B2D8}" type="presOf" srcId="{6EE28B47-5C7C-47C2-A296-036F00B4B5F3}" destId="{9ABD60AD-90B3-4D14-BBBE-F373C00B60B7}" srcOrd="0" destOrd="0" presId="urn:microsoft.com/office/officeart/2005/8/layout/lProcess2"/>
    <dgm:cxn modelId="{BFFE2BA8-E874-40AC-B479-23E98D329122}" type="presOf" srcId="{62546CCA-9ED4-4FE2-B7AF-6F9F4BB4E802}" destId="{9D11A7F4-FBDC-4D1E-9613-2595FC1187C2}" srcOrd="0" destOrd="0" presId="urn:microsoft.com/office/officeart/2005/8/layout/lProcess2"/>
    <dgm:cxn modelId="{56C10BAD-3112-4A77-B43E-E221EFE9C571}" type="presOf" srcId="{F5212510-9857-49DE-A5C8-7E90FA791F28}" destId="{A26ACCFA-65E2-4D0B-802B-08A6E055E6C4}" srcOrd="0" destOrd="0" presId="urn:microsoft.com/office/officeart/2005/8/layout/lProcess2"/>
    <dgm:cxn modelId="{21B691B8-3805-4A7C-B7B1-DB2B52D8159A}" srcId="{716996C6-6062-44B7-B611-350236FA86A7}" destId="{DED7723F-3F3C-4670-A85F-8DD2C32E4159}" srcOrd="4" destOrd="0" parTransId="{72063C72-20FE-4EA4-BECD-263387D40A31}" sibTransId="{BB7FED55-ED1D-41DC-8119-239AB8D91BB3}"/>
    <dgm:cxn modelId="{EDFAE2C6-69C4-43E5-86DA-0A9539B14135}" srcId="{716996C6-6062-44B7-B611-350236FA86A7}" destId="{151E1713-4770-4B98-9098-876381F41282}" srcOrd="1" destOrd="0" parTransId="{E690E4B7-718B-4ED3-B596-D7FFAD2C06DD}" sibTransId="{CE4F296B-2359-41AA-8F4A-765E77AC70C0}"/>
    <dgm:cxn modelId="{27C52AC8-FB2F-4DE7-9949-DDF8AB42CA2C}" type="presOf" srcId="{F88D122F-14FB-46FF-A54D-A4277C7E5779}" destId="{EE585B8D-CCDB-4FA7-B524-9F3C9157B025}" srcOrd="0" destOrd="0" presId="urn:microsoft.com/office/officeart/2005/8/layout/lProcess2"/>
    <dgm:cxn modelId="{E274D2C9-7CE4-4B3D-8877-4C1D7BF0F7A4}" srcId="{716996C6-6062-44B7-B611-350236FA86A7}" destId="{38417F90-2E4C-4AB5-9B75-FD70AA941018}" srcOrd="0" destOrd="0" parTransId="{1A076557-64EA-4F4F-9B78-591EB8016D10}" sibTransId="{82FFA3C9-E9FB-4404-B1F6-864246B960AC}"/>
    <dgm:cxn modelId="{A7D41ACE-99CD-407C-B720-68279B4AA669}" srcId="{716996C6-6062-44B7-B611-350236FA86A7}" destId="{68A2BE78-EA18-4D03-81F6-1F7A1235828E}" srcOrd="2" destOrd="0" parTransId="{EEC23D00-6698-42D8-A78F-099DF16243BF}" sibTransId="{F6E46E13-419D-4F84-A812-4EB35522191D}"/>
    <dgm:cxn modelId="{05EA94D1-E599-4EAB-8B09-8AF1B2FD1EC4}" srcId="{62546CCA-9ED4-4FE2-B7AF-6F9F4BB4E802}" destId="{22D3FA0E-F8B4-4543-9A10-17245892581A}" srcOrd="4" destOrd="0" parTransId="{503E30C7-4DD8-4540-8645-9552747291AA}" sibTransId="{F43C94A4-03F8-4F59-9153-7BA2558E724B}"/>
    <dgm:cxn modelId="{FB425ED7-8E72-4F8D-ADAE-3C70E0098261}" srcId="{9CC87A2E-0CB4-43B4-B841-F7C1213742B5}" destId="{1C96FAE4-6CE4-41E5-847F-C79DD7FD541F}" srcOrd="1" destOrd="0" parTransId="{4CAEF194-DFF7-4006-A46E-C130E793B71C}" sibTransId="{E967A8F6-F13B-4839-8AB2-298EF78B189F}"/>
    <dgm:cxn modelId="{A3839EDE-AD8F-4A58-9DD2-4A3A1EDC72F7}" srcId="{62546CCA-9ED4-4FE2-B7AF-6F9F4BB4E802}" destId="{4F4E01A5-0E8C-4641-809D-D38FE4327299}" srcOrd="0" destOrd="0" parTransId="{1F757B85-1061-4581-AA31-D1CC1386ED8B}" sibTransId="{3044FC79-4796-4FB7-8A8A-CA0E15C134EE}"/>
    <dgm:cxn modelId="{5376B2DE-A106-4466-AB67-60F9F0973C92}" srcId="{7054ECCA-6364-4700-AF4D-7B429DE1FEB1}" destId="{9CC87A2E-0CB4-43B4-B841-F7C1213742B5}" srcOrd="1" destOrd="0" parTransId="{EB4790B1-375A-4BFB-9949-006520B3E8AB}" sibTransId="{D9F437AC-D594-4A5D-B607-D6888B8E19B6}"/>
    <dgm:cxn modelId="{00006AE0-234B-4A0C-80BA-CC31A378DBA9}" srcId="{9CC87A2E-0CB4-43B4-B841-F7C1213742B5}" destId="{05A729DB-5A3F-4148-92AA-ACA2B5101230}" srcOrd="2" destOrd="0" parTransId="{98EA6903-8ADF-4C16-B9E7-A9A3B208E7AD}" sibTransId="{69CA5572-0005-4A71-BBDB-7D5270225D2E}"/>
    <dgm:cxn modelId="{F9B806E2-5F58-43B7-8615-7E4075693D98}" type="presOf" srcId="{151E1713-4770-4B98-9098-876381F41282}" destId="{9177B620-C349-4A27-AF6D-356B31AC47E2}" srcOrd="0" destOrd="0" presId="urn:microsoft.com/office/officeart/2005/8/layout/lProcess2"/>
    <dgm:cxn modelId="{118011E8-46FA-4326-8CF2-DB8E51C4E129}" type="presOf" srcId="{62546CCA-9ED4-4FE2-B7AF-6F9F4BB4E802}" destId="{6D88CC0E-F6F0-456E-8006-50F34DED1126}" srcOrd="1" destOrd="0" presId="urn:microsoft.com/office/officeart/2005/8/layout/lProcess2"/>
    <dgm:cxn modelId="{84FE7CEA-429F-4FB2-A5F2-7FDAB457EC36}" srcId="{62546CCA-9ED4-4FE2-B7AF-6F9F4BB4E802}" destId="{BE8A4983-9D6F-479E-AE9B-367A5229E2E2}" srcOrd="3" destOrd="0" parTransId="{DBAC1BD5-B2B7-4BC2-AB32-1692A2A6700A}" sibTransId="{1FBA6C22-FF4A-4EC5-87CC-6431FA195861}"/>
    <dgm:cxn modelId="{6497D8EB-B34D-4DB9-A7E3-15040D96C1C2}" type="presOf" srcId="{1C96FAE4-6CE4-41E5-847F-C79DD7FD541F}" destId="{64705DA5-0F50-4A86-B3FF-361486AF65FA}" srcOrd="0" destOrd="0" presId="urn:microsoft.com/office/officeart/2005/8/layout/lProcess2"/>
    <dgm:cxn modelId="{052941F0-A23C-45B6-BA36-53B340B5EA90}" type="presOf" srcId="{BE8A4983-9D6F-479E-AE9B-367A5229E2E2}" destId="{927AD6BE-DFF3-4904-BDC5-D77C09AAC9D1}" srcOrd="0" destOrd="0" presId="urn:microsoft.com/office/officeart/2005/8/layout/lProcess2"/>
    <dgm:cxn modelId="{16EFA0F6-BEC3-4355-892F-23A44DAE5DB2}" srcId="{9CC87A2E-0CB4-43B4-B841-F7C1213742B5}" destId="{F5212510-9857-49DE-A5C8-7E90FA791F28}" srcOrd="0" destOrd="0" parTransId="{1D1DB595-B976-4990-8D92-AA8C11183C96}" sibTransId="{886C2074-C0B8-40D5-AB8F-A7A6EAAD46D4}"/>
    <dgm:cxn modelId="{96988FFA-DD64-4D07-8EDE-5AAD52A2A26D}" type="presOf" srcId="{3AA64EEF-30A9-48AB-877A-7C1B7F3911C6}" destId="{AE520F80-CE2C-40BC-95D3-1A6E9AFAE26E}" srcOrd="0" destOrd="0" presId="urn:microsoft.com/office/officeart/2005/8/layout/lProcess2"/>
    <dgm:cxn modelId="{E817E2B6-A679-4872-BC4C-1DC2F26D7AEE}" type="presParOf" srcId="{E8F96356-88A4-4762-90BC-EB64C2784057}" destId="{0F3EBB29-779B-455D-AB30-0E28B2FD89DE}" srcOrd="0" destOrd="0" presId="urn:microsoft.com/office/officeart/2005/8/layout/lProcess2"/>
    <dgm:cxn modelId="{420AB215-C5C9-4C7F-B044-148AB695DDC9}" type="presParOf" srcId="{0F3EBB29-779B-455D-AB30-0E28B2FD89DE}" destId="{9D11A7F4-FBDC-4D1E-9613-2595FC1187C2}" srcOrd="0" destOrd="0" presId="urn:microsoft.com/office/officeart/2005/8/layout/lProcess2"/>
    <dgm:cxn modelId="{7731084F-54DC-4F77-8A5F-DC431927EE89}" type="presParOf" srcId="{0F3EBB29-779B-455D-AB30-0E28B2FD89DE}" destId="{6D88CC0E-F6F0-456E-8006-50F34DED1126}" srcOrd="1" destOrd="0" presId="urn:microsoft.com/office/officeart/2005/8/layout/lProcess2"/>
    <dgm:cxn modelId="{39279AF9-B4C0-483D-A2C3-E1844AEF654F}" type="presParOf" srcId="{0F3EBB29-779B-455D-AB30-0E28B2FD89DE}" destId="{6CC34077-7BB9-42F7-A615-5EDD6A513455}" srcOrd="2" destOrd="0" presId="urn:microsoft.com/office/officeart/2005/8/layout/lProcess2"/>
    <dgm:cxn modelId="{7B9C818D-7FDA-44DB-B86E-3914D68A8D31}" type="presParOf" srcId="{6CC34077-7BB9-42F7-A615-5EDD6A513455}" destId="{C26F1A70-072A-4A5C-B9B9-293F0D9C2875}" srcOrd="0" destOrd="0" presId="urn:microsoft.com/office/officeart/2005/8/layout/lProcess2"/>
    <dgm:cxn modelId="{9FC5249F-A1EB-4A56-B768-164D6779986A}" type="presParOf" srcId="{C26F1A70-072A-4A5C-B9B9-293F0D9C2875}" destId="{F8143FC7-963E-4069-AED4-3AC0E3ABF259}" srcOrd="0" destOrd="0" presId="urn:microsoft.com/office/officeart/2005/8/layout/lProcess2"/>
    <dgm:cxn modelId="{E1209BFC-15AA-4041-89EA-67010A88BA9B}" type="presParOf" srcId="{C26F1A70-072A-4A5C-B9B9-293F0D9C2875}" destId="{925B0E6E-4FB5-4E78-B50C-0337B61ECF76}" srcOrd="1" destOrd="0" presId="urn:microsoft.com/office/officeart/2005/8/layout/lProcess2"/>
    <dgm:cxn modelId="{680CCD5A-A2EB-4760-9B8D-DE6F88DBF209}" type="presParOf" srcId="{C26F1A70-072A-4A5C-B9B9-293F0D9C2875}" destId="{EE585B8D-CCDB-4FA7-B524-9F3C9157B025}" srcOrd="2" destOrd="0" presId="urn:microsoft.com/office/officeart/2005/8/layout/lProcess2"/>
    <dgm:cxn modelId="{B6CE80FE-645C-45AE-88BA-84425582C028}" type="presParOf" srcId="{C26F1A70-072A-4A5C-B9B9-293F0D9C2875}" destId="{BF667C3D-EB94-4C08-861F-08C0B19D50CF}" srcOrd="3" destOrd="0" presId="urn:microsoft.com/office/officeart/2005/8/layout/lProcess2"/>
    <dgm:cxn modelId="{6B38FC4A-A6C6-4882-8037-0FC8FACB604C}" type="presParOf" srcId="{C26F1A70-072A-4A5C-B9B9-293F0D9C2875}" destId="{184BA274-EB9A-4E3C-B8AC-718830178D90}" srcOrd="4" destOrd="0" presId="urn:microsoft.com/office/officeart/2005/8/layout/lProcess2"/>
    <dgm:cxn modelId="{22F9F9A6-EA3C-47A6-9931-FECF17F2488E}" type="presParOf" srcId="{C26F1A70-072A-4A5C-B9B9-293F0D9C2875}" destId="{8655B0DD-D621-4904-8022-8449121CD538}" srcOrd="5" destOrd="0" presId="urn:microsoft.com/office/officeart/2005/8/layout/lProcess2"/>
    <dgm:cxn modelId="{50551173-7C2D-404E-96E6-8C0962DF2F9D}" type="presParOf" srcId="{C26F1A70-072A-4A5C-B9B9-293F0D9C2875}" destId="{927AD6BE-DFF3-4904-BDC5-D77C09AAC9D1}" srcOrd="6" destOrd="0" presId="urn:microsoft.com/office/officeart/2005/8/layout/lProcess2"/>
    <dgm:cxn modelId="{9EDB0D39-7FAC-4A78-BE9D-22FB1D7E4E64}" type="presParOf" srcId="{C26F1A70-072A-4A5C-B9B9-293F0D9C2875}" destId="{60E7DCE5-C0E1-407A-9CCA-008F5A486028}" srcOrd="7" destOrd="0" presId="urn:microsoft.com/office/officeart/2005/8/layout/lProcess2"/>
    <dgm:cxn modelId="{A777D05D-ABF5-428D-BE07-FB3F56E65CC2}" type="presParOf" srcId="{C26F1A70-072A-4A5C-B9B9-293F0D9C2875}" destId="{5B6AC8B2-CF90-4A6F-A6E8-F0A5FDCE3274}" srcOrd="8" destOrd="0" presId="urn:microsoft.com/office/officeart/2005/8/layout/lProcess2"/>
    <dgm:cxn modelId="{3BD1CAAD-95D1-4E3E-A64F-B4FC1497E401}" type="presParOf" srcId="{C26F1A70-072A-4A5C-B9B9-293F0D9C2875}" destId="{F7A971E1-37B4-4041-80E9-247AB0D21FAE}" srcOrd="9" destOrd="0" presId="urn:microsoft.com/office/officeart/2005/8/layout/lProcess2"/>
    <dgm:cxn modelId="{FA0D527C-C595-41EC-B0A0-4B222F5EAEE0}" type="presParOf" srcId="{C26F1A70-072A-4A5C-B9B9-293F0D9C2875}" destId="{3C9ECD79-3968-41BA-8CDD-CBB6110CE2EB}" srcOrd="10" destOrd="0" presId="urn:microsoft.com/office/officeart/2005/8/layout/lProcess2"/>
    <dgm:cxn modelId="{3293232D-AA55-4137-8E6C-C182CD5067F7}" type="presParOf" srcId="{C26F1A70-072A-4A5C-B9B9-293F0D9C2875}" destId="{8F505281-1165-4ADD-8724-85148BAC4FF2}" srcOrd="11" destOrd="0" presId="urn:microsoft.com/office/officeart/2005/8/layout/lProcess2"/>
    <dgm:cxn modelId="{1BC2DC0D-C95C-4AA1-B02C-9F5EEDFEBA78}" type="presParOf" srcId="{C26F1A70-072A-4A5C-B9B9-293F0D9C2875}" destId="{AE520F80-CE2C-40BC-95D3-1A6E9AFAE26E}" srcOrd="12" destOrd="0" presId="urn:microsoft.com/office/officeart/2005/8/layout/lProcess2"/>
    <dgm:cxn modelId="{B491E953-4225-4269-A8DB-B20D5E72BA56}" type="presParOf" srcId="{C26F1A70-072A-4A5C-B9B9-293F0D9C2875}" destId="{6FE9AC74-5DC0-4853-AEA9-F6435B6A5BA4}" srcOrd="13" destOrd="0" presId="urn:microsoft.com/office/officeart/2005/8/layout/lProcess2"/>
    <dgm:cxn modelId="{ECF643F7-72E5-47CE-B932-A0A1C15D74B0}" type="presParOf" srcId="{C26F1A70-072A-4A5C-B9B9-293F0D9C2875}" destId="{B659B856-9DC7-4440-8C24-D82931F366B3}" srcOrd="14" destOrd="0" presId="urn:microsoft.com/office/officeart/2005/8/layout/lProcess2"/>
    <dgm:cxn modelId="{64B6B317-278D-4487-8E18-045475998FEE}" type="presParOf" srcId="{E8F96356-88A4-4762-90BC-EB64C2784057}" destId="{B17A90A6-DFB1-4C00-BBF9-46587A48ECB4}" srcOrd="1" destOrd="0" presId="urn:microsoft.com/office/officeart/2005/8/layout/lProcess2"/>
    <dgm:cxn modelId="{8021990B-7ABD-4B4B-9767-BBF072489BC8}" type="presParOf" srcId="{E8F96356-88A4-4762-90BC-EB64C2784057}" destId="{BC5D9465-82E7-4849-BDC9-60FA2BB5C717}" srcOrd="2" destOrd="0" presId="urn:microsoft.com/office/officeart/2005/8/layout/lProcess2"/>
    <dgm:cxn modelId="{CEC6EE0C-60AC-407E-92A2-C591FF5637F5}" type="presParOf" srcId="{BC5D9465-82E7-4849-BDC9-60FA2BB5C717}" destId="{1DB9C52D-C2D7-47BA-A53C-B76D119AA32C}" srcOrd="0" destOrd="0" presId="urn:microsoft.com/office/officeart/2005/8/layout/lProcess2"/>
    <dgm:cxn modelId="{25BCF060-5FE2-4B4A-9DD6-27829F61721D}" type="presParOf" srcId="{BC5D9465-82E7-4849-BDC9-60FA2BB5C717}" destId="{0A32E2CA-8F68-4222-B076-50A81519ABDB}" srcOrd="1" destOrd="0" presId="urn:microsoft.com/office/officeart/2005/8/layout/lProcess2"/>
    <dgm:cxn modelId="{7ABB6C37-F16C-4797-A529-19408C46AED6}" type="presParOf" srcId="{BC5D9465-82E7-4849-BDC9-60FA2BB5C717}" destId="{AA941412-D612-44B6-BCBF-570ED6E97334}" srcOrd="2" destOrd="0" presId="urn:microsoft.com/office/officeart/2005/8/layout/lProcess2"/>
    <dgm:cxn modelId="{D702D558-17FE-4EDC-9D4C-C3A071D8573F}" type="presParOf" srcId="{AA941412-D612-44B6-BCBF-570ED6E97334}" destId="{3E6E6356-785C-4E54-BC4D-1A8700E7B07D}" srcOrd="0" destOrd="0" presId="urn:microsoft.com/office/officeart/2005/8/layout/lProcess2"/>
    <dgm:cxn modelId="{B065736E-95B9-414C-B2C8-771059FBA59C}" type="presParOf" srcId="{3E6E6356-785C-4E54-BC4D-1A8700E7B07D}" destId="{A26ACCFA-65E2-4D0B-802B-08A6E055E6C4}" srcOrd="0" destOrd="0" presId="urn:microsoft.com/office/officeart/2005/8/layout/lProcess2"/>
    <dgm:cxn modelId="{3C8F1252-251A-4498-A787-08B3CF000CE9}" type="presParOf" srcId="{3E6E6356-785C-4E54-BC4D-1A8700E7B07D}" destId="{050EA146-F162-4082-B045-3541DD5B6551}" srcOrd="1" destOrd="0" presId="urn:microsoft.com/office/officeart/2005/8/layout/lProcess2"/>
    <dgm:cxn modelId="{2574F687-DF00-4B55-B276-A923F25A68FD}" type="presParOf" srcId="{3E6E6356-785C-4E54-BC4D-1A8700E7B07D}" destId="{64705DA5-0F50-4A86-B3FF-361486AF65FA}" srcOrd="2" destOrd="0" presId="urn:microsoft.com/office/officeart/2005/8/layout/lProcess2"/>
    <dgm:cxn modelId="{88A5002A-06A5-4091-9877-B217A49952B8}" type="presParOf" srcId="{3E6E6356-785C-4E54-BC4D-1A8700E7B07D}" destId="{540B2BB9-0F3D-45DB-9C3A-89A511DC9EBA}" srcOrd="3" destOrd="0" presId="urn:microsoft.com/office/officeart/2005/8/layout/lProcess2"/>
    <dgm:cxn modelId="{51B37D34-1CAE-43E1-9C02-A5C6B75779CB}" type="presParOf" srcId="{3E6E6356-785C-4E54-BC4D-1A8700E7B07D}" destId="{3B4048C2-C93A-4B66-A221-565AB553CD7D}" srcOrd="4" destOrd="0" presId="urn:microsoft.com/office/officeart/2005/8/layout/lProcess2"/>
    <dgm:cxn modelId="{49887886-B335-4CCC-A796-6CD3D74516AC}" type="presParOf" srcId="{E8F96356-88A4-4762-90BC-EB64C2784057}" destId="{966AA515-8FE4-436C-B08F-D364865422E4}" srcOrd="3" destOrd="0" presId="urn:microsoft.com/office/officeart/2005/8/layout/lProcess2"/>
    <dgm:cxn modelId="{48F8551B-1D97-40C6-B25A-A8E434A6B0A3}" type="presParOf" srcId="{E8F96356-88A4-4762-90BC-EB64C2784057}" destId="{BABBBF10-D93A-42D0-8162-A6EC16539BE3}" srcOrd="4" destOrd="0" presId="urn:microsoft.com/office/officeart/2005/8/layout/lProcess2"/>
    <dgm:cxn modelId="{A3496491-3B92-4ECA-BA93-74E44B7114DA}" type="presParOf" srcId="{BABBBF10-D93A-42D0-8162-A6EC16539BE3}" destId="{0E72B321-9094-4AF0-B136-35BA62201111}" srcOrd="0" destOrd="0" presId="urn:microsoft.com/office/officeart/2005/8/layout/lProcess2"/>
    <dgm:cxn modelId="{B8C334CF-1C14-4B70-B748-CA147FA3AA9A}" type="presParOf" srcId="{BABBBF10-D93A-42D0-8162-A6EC16539BE3}" destId="{8C376C52-4E21-4FC5-AC1F-7012A75A7EF5}" srcOrd="1" destOrd="0" presId="urn:microsoft.com/office/officeart/2005/8/layout/lProcess2"/>
    <dgm:cxn modelId="{4FDD26EA-1586-4803-AC30-4D96635FC63C}" type="presParOf" srcId="{BABBBF10-D93A-42D0-8162-A6EC16539BE3}" destId="{57AB2E20-0A1C-41E4-9AB2-93947B882B19}" srcOrd="2" destOrd="0" presId="urn:microsoft.com/office/officeart/2005/8/layout/lProcess2"/>
    <dgm:cxn modelId="{32D70363-4E58-4537-A931-1282F8A40DF8}" type="presParOf" srcId="{57AB2E20-0A1C-41E4-9AB2-93947B882B19}" destId="{528C3801-85E4-4F58-B610-2BAB2E16B62B}" srcOrd="0" destOrd="0" presId="urn:microsoft.com/office/officeart/2005/8/layout/lProcess2"/>
    <dgm:cxn modelId="{41E92CF2-983F-406E-96AB-5BFC29F013AC}" type="presParOf" srcId="{528C3801-85E4-4F58-B610-2BAB2E16B62B}" destId="{795556FB-2F14-481B-A803-AE0E986097D9}" srcOrd="0" destOrd="0" presId="urn:microsoft.com/office/officeart/2005/8/layout/lProcess2"/>
    <dgm:cxn modelId="{58F6A0A8-217B-4C83-8A3C-7AD3EEBAC2D0}" type="presParOf" srcId="{528C3801-85E4-4F58-B610-2BAB2E16B62B}" destId="{54238BD0-3DE0-4AC3-91DC-9F67210CA862}" srcOrd="1" destOrd="0" presId="urn:microsoft.com/office/officeart/2005/8/layout/lProcess2"/>
    <dgm:cxn modelId="{D2E89F06-D6EC-48E9-80D7-6E70A340F75B}" type="presParOf" srcId="{528C3801-85E4-4F58-B610-2BAB2E16B62B}" destId="{9177B620-C349-4A27-AF6D-356B31AC47E2}" srcOrd="2" destOrd="0" presId="urn:microsoft.com/office/officeart/2005/8/layout/lProcess2"/>
    <dgm:cxn modelId="{860F41E5-D695-45C7-BAEC-312D2C9929A7}" type="presParOf" srcId="{528C3801-85E4-4F58-B610-2BAB2E16B62B}" destId="{CCA4574B-613D-47B5-8A6A-4C7B6AFF9536}" srcOrd="3" destOrd="0" presId="urn:microsoft.com/office/officeart/2005/8/layout/lProcess2"/>
    <dgm:cxn modelId="{B190CB85-BCA2-4335-A88A-FEB72B68D49B}" type="presParOf" srcId="{528C3801-85E4-4F58-B610-2BAB2E16B62B}" destId="{108F942C-74E0-4AF1-B74B-898DBA9396C3}" srcOrd="4" destOrd="0" presId="urn:microsoft.com/office/officeart/2005/8/layout/lProcess2"/>
    <dgm:cxn modelId="{2CE5C153-5B75-40B8-BA20-8DFA12C51CE8}" type="presParOf" srcId="{528C3801-85E4-4F58-B610-2BAB2E16B62B}" destId="{ECA02DB2-133F-4C12-8A5B-9E427A707B63}" srcOrd="5" destOrd="0" presId="urn:microsoft.com/office/officeart/2005/8/layout/lProcess2"/>
    <dgm:cxn modelId="{FA55D371-0CA5-49FC-B127-A0F053076015}" type="presParOf" srcId="{528C3801-85E4-4F58-B610-2BAB2E16B62B}" destId="{9ABD60AD-90B3-4D14-BBBE-F373C00B60B7}" srcOrd="6" destOrd="0" presId="urn:microsoft.com/office/officeart/2005/8/layout/lProcess2"/>
    <dgm:cxn modelId="{1E3CFAE5-2B78-44FE-8453-C12122F082F2}" type="presParOf" srcId="{528C3801-85E4-4F58-B610-2BAB2E16B62B}" destId="{EDDE0D5A-E2AD-4A6D-AA1E-E3775361384B}" srcOrd="7" destOrd="0" presId="urn:microsoft.com/office/officeart/2005/8/layout/lProcess2"/>
    <dgm:cxn modelId="{A9EA259E-D64A-45B4-9855-6D7ACB603039}" type="presParOf" srcId="{528C3801-85E4-4F58-B610-2BAB2E16B62B}" destId="{E48A79C3-F65D-487C-880F-072B460EC120}" srcOrd="8" destOrd="0" presId="urn:microsoft.com/office/officeart/2005/8/layout/lProcess2"/>
    <dgm:cxn modelId="{FA20AB3F-3C14-478A-A241-7A0E6B2EFCDB}" type="presParOf" srcId="{528C3801-85E4-4F58-B610-2BAB2E16B62B}" destId="{D5DF061B-2B66-44C7-A5DC-9B0A8F03BD54}" srcOrd="9" destOrd="0" presId="urn:microsoft.com/office/officeart/2005/8/layout/lProcess2"/>
    <dgm:cxn modelId="{E1147128-B82E-473F-954C-D5F3B2320FCD}" type="presParOf" srcId="{528C3801-85E4-4F58-B610-2BAB2E16B62B}" destId="{232F76A9-44CA-4687-8529-A8594E57A510}" srcOrd="1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88F3EBE-2B25-4A9B-88A3-B6A97F568A6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sv-SE"/>
        </a:p>
      </dgm:t>
    </dgm:pt>
    <dgm:pt modelId="{FC474314-ED65-48DC-8041-B77493943D8D}">
      <dgm:prSet phldrT="[Text]"/>
      <dgm:spPr/>
      <dgm:t>
        <a:bodyPr/>
        <a:lstStyle/>
        <a:p>
          <a:r>
            <a:rPr lang="sv-SE"/>
            <a:t>För avverkningar som påbörjas 30 december eller senare skall ni göra en anmälan eller s.k. förklaring om tillbörlig aktsamhet till EU:s system </a:t>
          </a:r>
          <a:r>
            <a:rPr lang="sv-SE" err="1"/>
            <a:t>Traces</a:t>
          </a:r>
          <a:r>
            <a:rPr lang="sv-SE"/>
            <a:t>. För avverkningar som pågår den 30 december behövs enligt Skogsstyrelsen ingen retroaktiv anmälan göras. Kom ihåg att kravet på anmälan avser alla huggningsformer – inte bara slutavverkningar</a:t>
          </a:r>
        </a:p>
      </dgm:t>
    </dgm:pt>
    <dgm:pt modelId="{52067D6F-9015-467D-A65F-1723BAD28E9C}" type="parTrans" cxnId="{6D0F35A2-929C-4856-B88A-C8B3B80C462D}">
      <dgm:prSet/>
      <dgm:spPr/>
      <dgm:t>
        <a:bodyPr/>
        <a:lstStyle/>
        <a:p>
          <a:endParaRPr lang="sv-SE"/>
        </a:p>
      </dgm:t>
    </dgm:pt>
    <dgm:pt modelId="{422E0E38-D01D-410D-B4FF-AA32EE805A3A}" type="sibTrans" cxnId="{6D0F35A2-929C-4856-B88A-C8B3B80C462D}">
      <dgm:prSet/>
      <dgm:spPr/>
      <dgm:t>
        <a:bodyPr/>
        <a:lstStyle/>
        <a:p>
          <a:endParaRPr lang="sv-SE"/>
        </a:p>
      </dgm:t>
    </dgm:pt>
    <dgm:pt modelId="{A610092E-5305-4E56-9E5B-B55B5B403AD2}">
      <dgm:prSet phldrT="[Text]"/>
      <dgm:spPr/>
      <dgm:t>
        <a:bodyPr/>
        <a:lstStyle/>
        <a:p>
          <a:r>
            <a:rPr lang="sv-SE"/>
            <a:t>Se till att ni har koordinatdata eller en </a:t>
          </a:r>
          <a:r>
            <a:rPr lang="sv-SE" err="1"/>
            <a:t>kartfil</a:t>
          </a:r>
          <a:r>
            <a:rPr lang="sv-SE"/>
            <a:t> sparad för all avverkning som utförs. Var beredd på att dela den med er kund på förfrågan. Spara all information som ingår i anmälan till EU samt vem ni köpt och sålt era produkter till i 5 år.</a:t>
          </a:r>
        </a:p>
      </dgm:t>
    </dgm:pt>
    <dgm:pt modelId="{80CAD95D-D611-4C25-B0F8-CCFA01E19E1C}" type="parTrans" cxnId="{3074B4ED-E2AE-45CB-B448-77BC21383E8A}">
      <dgm:prSet/>
      <dgm:spPr/>
      <dgm:t>
        <a:bodyPr/>
        <a:lstStyle/>
        <a:p>
          <a:endParaRPr lang="sv-SE"/>
        </a:p>
      </dgm:t>
    </dgm:pt>
    <dgm:pt modelId="{9F77F787-93F6-435A-BE7E-EADDBA8A0A51}" type="sibTrans" cxnId="{3074B4ED-E2AE-45CB-B448-77BC21383E8A}">
      <dgm:prSet/>
      <dgm:spPr/>
      <dgm:t>
        <a:bodyPr/>
        <a:lstStyle/>
        <a:p>
          <a:endParaRPr lang="sv-SE"/>
        </a:p>
      </dgm:t>
    </dgm:pt>
    <dgm:pt modelId="{7947AB8B-667F-4547-9659-92B9359BC06E}">
      <dgm:prSet/>
      <dgm:spPr/>
      <dgm:t>
        <a:bodyPr/>
        <a:lstStyle/>
        <a:p>
          <a:r>
            <a:rPr lang="sv-SE"/>
            <a:t>Lägg in referens och verifikationsnummer i Virkesordern i VIOL</a:t>
          </a:r>
        </a:p>
      </dgm:t>
    </dgm:pt>
    <dgm:pt modelId="{FAAAA633-125C-4151-A827-8FADC42E10F1}" type="parTrans" cxnId="{368F4FB1-8276-493F-8E56-1ABF39564BC7}">
      <dgm:prSet/>
      <dgm:spPr/>
      <dgm:t>
        <a:bodyPr/>
        <a:lstStyle/>
        <a:p>
          <a:endParaRPr lang="sv-SE"/>
        </a:p>
      </dgm:t>
    </dgm:pt>
    <dgm:pt modelId="{A1A9586D-E69E-4518-A3CE-6B5D8520559A}" type="sibTrans" cxnId="{368F4FB1-8276-493F-8E56-1ABF39564BC7}">
      <dgm:prSet/>
      <dgm:spPr/>
      <dgm:t>
        <a:bodyPr/>
        <a:lstStyle/>
        <a:p>
          <a:endParaRPr lang="sv-SE"/>
        </a:p>
      </dgm:t>
    </dgm:pt>
    <dgm:pt modelId="{019C4B52-272F-4258-AD0A-2E54B6EE29E5}">
      <dgm:prSet/>
      <dgm:spPr/>
      <dgm:t>
        <a:bodyPr/>
        <a:lstStyle/>
        <a:p>
          <a:r>
            <a:rPr lang="sv-SE">
              <a:ea typeface="Times New Roman" panose="02020603050405020304" pitchFamily="18" charset="0"/>
              <a:cs typeface="Times New Roman" panose="02020603050405020304" pitchFamily="18" charset="0"/>
            </a:rPr>
            <a:t>Se till att i era leverantörsavtal arbeta in en skrivning om leverantörens ansvar att säkerställa goda rutiner för att svara upp mot Avskogningsförordningen</a:t>
          </a:r>
          <a:endParaRPr lang="sv-SE"/>
        </a:p>
      </dgm:t>
    </dgm:pt>
    <dgm:pt modelId="{C89E5D60-8653-4086-9D75-D3085E23BFE1}" type="parTrans" cxnId="{71C3023A-D455-48AB-AFA8-1423784A4270}">
      <dgm:prSet/>
      <dgm:spPr/>
      <dgm:t>
        <a:bodyPr/>
        <a:lstStyle/>
        <a:p>
          <a:endParaRPr lang="sv-SE"/>
        </a:p>
      </dgm:t>
    </dgm:pt>
    <dgm:pt modelId="{4A3412A5-D33B-4AC7-A1C5-EC47300E28AC}" type="sibTrans" cxnId="{71C3023A-D455-48AB-AFA8-1423784A4270}">
      <dgm:prSet/>
      <dgm:spPr/>
      <dgm:t>
        <a:bodyPr/>
        <a:lstStyle/>
        <a:p>
          <a:endParaRPr lang="sv-SE"/>
        </a:p>
      </dgm:t>
    </dgm:pt>
    <dgm:pt modelId="{A0F1F6CC-9075-499E-953F-04F43BF2F02F}">
      <dgm:prSet/>
      <dgm:spPr/>
      <dgm:t>
        <a:bodyPr/>
        <a:lstStyle/>
        <a:p>
          <a:r>
            <a:rPr lang="sv-SE"/>
            <a:t>För försäljning av färdiga produkter baserad på träråvara krävs ytterligare en anmälan. Vi hoppas att tydlig info om vilken modell som får tillämpas kommer snart.</a:t>
          </a:r>
        </a:p>
      </dgm:t>
    </dgm:pt>
    <dgm:pt modelId="{109FEFF6-DAD8-4C34-9318-8B388CE8350D}" type="parTrans" cxnId="{83FD6879-DB31-431A-9D4D-9910CE3FF7F0}">
      <dgm:prSet/>
      <dgm:spPr/>
      <dgm:t>
        <a:bodyPr/>
        <a:lstStyle/>
        <a:p>
          <a:endParaRPr lang="sv-SE"/>
        </a:p>
      </dgm:t>
    </dgm:pt>
    <dgm:pt modelId="{1F843DCD-0FC5-40D1-8DF4-5F6B7AED72DD}" type="sibTrans" cxnId="{83FD6879-DB31-431A-9D4D-9910CE3FF7F0}">
      <dgm:prSet/>
      <dgm:spPr/>
      <dgm:t>
        <a:bodyPr/>
        <a:lstStyle/>
        <a:p>
          <a:endParaRPr lang="sv-SE"/>
        </a:p>
      </dgm:t>
    </dgm:pt>
    <dgm:pt modelId="{FDE07E1A-5D97-4962-AF9B-04035C555313}" type="pres">
      <dgm:prSet presAssocID="{188F3EBE-2B25-4A9B-88A3-B6A97F568A62}" presName="diagram" presStyleCnt="0">
        <dgm:presLayoutVars>
          <dgm:dir/>
          <dgm:resizeHandles val="exact"/>
        </dgm:presLayoutVars>
      </dgm:prSet>
      <dgm:spPr/>
    </dgm:pt>
    <dgm:pt modelId="{BEB58402-FE16-45B8-98EF-5ED577AC16B3}" type="pres">
      <dgm:prSet presAssocID="{FC474314-ED65-48DC-8041-B77493943D8D}" presName="node" presStyleLbl="node1" presStyleIdx="0" presStyleCnt="5">
        <dgm:presLayoutVars>
          <dgm:bulletEnabled val="1"/>
        </dgm:presLayoutVars>
      </dgm:prSet>
      <dgm:spPr/>
    </dgm:pt>
    <dgm:pt modelId="{EDFA0DBA-DA04-4128-A469-6E82B8972710}" type="pres">
      <dgm:prSet presAssocID="{422E0E38-D01D-410D-B4FF-AA32EE805A3A}" presName="sibTrans" presStyleCnt="0"/>
      <dgm:spPr/>
    </dgm:pt>
    <dgm:pt modelId="{143A2641-0D1A-4504-B29B-C380834E30F6}" type="pres">
      <dgm:prSet presAssocID="{7947AB8B-667F-4547-9659-92B9359BC06E}" presName="node" presStyleLbl="node1" presStyleIdx="1" presStyleCnt="5">
        <dgm:presLayoutVars>
          <dgm:bulletEnabled val="1"/>
        </dgm:presLayoutVars>
      </dgm:prSet>
      <dgm:spPr/>
    </dgm:pt>
    <dgm:pt modelId="{685120DD-24BA-436C-838F-9379585778D9}" type="pres">
      <dgm:prSet presAssocID="{A1A9586D-E69E-4518-A3CE-6B5D8520559A}" presName="sibTrans" presStyleCnt="0"/>
      <dgm:spPr/>
    </dgm:pt>
    <dgm:pt modelId="{BD9D9D5C-8304-41BF-97E9-975DAA41E159}" type="pres">
      <dgm:prSet presAssocID="{019C4B52-272F-4258-AD0A-2E54B6EE29E5}" presName="node" presStyleLbl="node1" presStyleIdx="2" presStyleCnt="5">
        <dgm:presLayoutVars>
          <dgm:bulletEnabled val="1"/>
        </dgm:presLayoutVars>
      </dgm:prSet>
      <dgm:spPr/>
    </dgm:pt>
    <dgm:pt modelId="{E54F0DDD-9599-4D36-9B54-6282DB79ED8F}" type="pres">
      <dgm:prSet presAssocID="{4A3412A5-D33B-4AC7-A1C5-EC47300E28AC}" presName="sibTrans" presStyleCnt="0"/>
      <dgm:spPr/>
    </dgm:pt>
    <dgm:pt modelId="{376D6A2B-3275-43C8-AEC2-D13608B90623}" type="pres">
      <dgm:prSet presAssocID="{A0F1F6CC-9075-499E-953F-04F43BF2F02F}" presName="node" presStyleLbl="node1" presStyleIdx="3" presStyleCnt="5">
        <dgm:presLayoutVars>
          <dgm:bulletEnabled val="1"/>
        </dgm:presLayoutVars>
      </dgm:prSet>
      <dgm:spPr/>
    </dgm:pt>
    <dgm:pt modelId="{97F50411-F179-45AA-9D34-A0869B808F98}" type="pres">
      <dgm:prSet presAssocID="{1F843DCD-0FC5-40D1-8DF4-5F6B7AED72DD}" presName="sibTrans" presStyleCnt="0"/>
      <dgm:spPr/>
    </dgm:pt>
    <dgm:pt modelId="{5F801FF0-0AC0-4D4E-B314-215D8430FB0D}" type="pres">
      <dgm:prSet presAssocID="{A610092E-5305-4E56-9E5B-B55B5B403AD2}" presName="node" presStyleLbl="node1" presStyleIdx="4" presStyleCnt="5">
        <dgm:presLayoutVars>
          <dgm:bulletEnabled val="1"/>
        </dgm:presLayoutVars>
      </dgm:prSet>
      <dgm:spPr/>
    </dgm:pt>
  </dgm:ptLst>
  <dgm:cxnLst>
    <dgm:cxn modelId="{44A1A308-B704-49B3-ACBE-63AB6C21C460}" type="presOf" srcId="{FC474314-ED65-48DC-8041-B77493943D8D}" destId="{BEB58402-FE16-45B8-98EF-5ED577AC16B3}" srcOrd="0" destOrd="0" presId="urn:microsoft.com/office/officeart/2005/8/layout/default"/>
    <dgm:cxn modelId="{A1317821-1CEE-49D0-A40A-AAF9DA315C37}" type="presOf" srcId="{7947AB8B-667F-4547-9659-92B9359BC06E}" destId="{143A2641-0D1A-4504-B29B-C380834E30F6}" srcOrd="0" destOrd="0" presId="urn:microsoft.com/office/officeart/2005/8/layout/default"/>
    <dgm:cxn modelId="{42386730-41BA-4516-BB50-ABA007A9B1D2}" type="presOf" srcId="{A0F1F6CC-9075-499E-953F-04F43BF2F02F}" destId="{376D6A2B-3275-43C8-AEC2-D13608B90623}" srcOrd="0" destOrd="0" presId="urn:microsoft.com/office/officeart/2005/8/layout/default"/>
    <dgm:cxn modelId="{71C3023A-D455-48AB-AFA8-1423784A4270}" srcId="{188F3EBE-2B25-4A9B-88A3-B6A97F568A62}" destId="{019C4B52-272F-4258-AD0A-2E54B6EE29E5}" srcOrd="2" destOrd="0" parTransId="{C89E5D60-8653-4086-9D75-D3085E23BFE1}" sibTransId="{4A3412A5-D33B-4AC7-A1C5-EC47300E28AC}"/>
    <dgm:cxn modelId="{83FD6879-DB31-431A-9D4D-9910CE3FF7F0}" srcId="{188F3EBE-2B25-4A9B-88A3-B6A97F568A62}" destId="{A0F1F6CC-9075-499E-953F-04F43BF2F02F}" srcOrd="3" destOrd="0" parTransId="{109FEFF6-DAD8-4C34-9318-8B388CE8350D}" sibTransId="{1F843DCD-0FC5-40D1-8DF4-5F6B7AED72DD}"/>
    <dgm:cxn modelId="{F978E698-A04D-434B-89AD-D7B77484298C}" type="presOf" srcId="{188F3EBE-2B25-4A9B-88A3-B6A97F568A62}" destId="{FDE07E1A-5D97-4962-AF9B-04035C555313}" srcOrd="0" destOrd="0" presId="urn:microsoft.com/office/officeart/2005/8/layout/default"/>
    <dgm:cxn modelId="{6D0F35A2-929C-4856-B88A-C8B3B80C462D}" srcId="{188F3EBE-2B25-4A9B-88A3-B6A97F568A62}" destId="{FC474314-ED65-48DC-8041-B77493943D8D}" srcOrd="0" destOrd="0" parTransId="{52067D6F-9015-467D-A65F-1723BAD28E9C}" sibTransId="{422E0E38-D01D-410D-B4FF-AA32EE805A3A}"/>
    <dgm:cxn modelId="{368F4FB1-8276-493F-8E56-1ABF39564BC7}" srcId="{188F3EBE-2B25-4A9B-88A3-B6A97F568A62}" destId="{7947AB8B-667F-4547-9659-92B9359BC06E}" srcOrd="1" destOrd="0" parTransId="{FAAAA633-125C-4151-A827-8FADC42E10F1}" sibTransId="{A1A9586D-E69E-4518-A3CE-6B5D8520559A}"/>
    <dgm:cxn modelId="{CC75E0D4-E913-4CDC-9401-C60FF271F2FB}" type="presOf" srcId="{019C4B52-272F-4258-AD0A-2E54B6EE29E5}" destId="{BD9D9D5C-8304-41BF-97E9-975DAA41E159}" srcOrd="0" destOrd="0" presId="urn:microsoft.com/office/officeart/2005/8/layout/default"/>
    <dgm:cxn modelId="{3074B4ED-E2AE-45CB-B448-77BC21383E8A}" srcId="{188F3EBE-2B25-4A9B-88A3-B6A97F568A62}" destId="{A610092E-5305-4E56-9E5B-B55B5B403AD2}" srcOrd="4" destOrd="0" parTransId="{80CAD95D-D611-4C25-B0F8-CCFA01E19E1C}" sibTransId="{9F77F787-93F6-435A-BE7E-EADDBA8A0A51}"/>
    <dgm:cxn modelId="{DFA182F3-BC6D-4B06-B79E-A214DF53F76C}" type="presOf" srcId="{A610092E-5305-4E56-9E5B-B55B5B403AD2}" destId="{5F801FF0-0AC0-4D4E-B314-215D8430FB0D}" srcOrd="0" destOrd="0" presId="urn:microsoft.com/office/officeart/2005/8/layout/default"/>
    <dgm:cxn modelId="{67A8F858-DB93-4225-A24D-081162D2982B}" type="presParOf" srcId="{FDE07E1A-5D97-4962-AF9B-04035C555313}" destId="{BEB58402-FE16-45B8-98EF-5ED577AC16B3}" srcOrd="0" destOrd="0" presId="urn:microsoft.com/office/officeart/2005/8/layout/default"/>
    <dgm:cxn modelId="{60F7DFF2-014A-476E-AAAB-F91EB8B86F25}" type="presParOf" srcId="{FDE07E1A-5D97-4962-AF9B-04035C555313}" destId="{EDFA0DBA-DA04-4128-A469-6E82B8972710}" srcOrd="1" destOrd="0" presId="urn:microsoft.com/office/officeart/2005/8/layout/default"/>
    <dgm:cxn modelId="{F9CBC62B-9168-4A4F-8E0C-F7D700A5685E}" type="presParOf" srcId="{FDE07E1A-5D97-4962-AF9B-04035C555313}" destId="{143A2641-0D1A-4504-B29B-C380834E30F6}" srcOrd="2" destOrd="0" presId="urn:microsoft.com/office/officeart/2005/8/layout/default"/>
    <dgm:cxn modelId="{4DAACC80-A8FA-4A98-A2F7-B2590682903C}" type="presParOf" srcId="{FDE07E1A-5D97-4962-AF9B-04035C555313}" destId="{685120DD-24BA-436C-838F-9379585778D9}" srcOrd="3" destOrd="0" presId="urn:microsoft.com/office/officeart/2005/8/layout/default"/>
    <dgm:cxn modelId="{CCAEAE32-5420-41EE-A34B-D7DBE77F9F9E}" type="presParOf" srcId="{FDE07E1A-5D97-4962-AF9B-04035C555313}" destId="{BD9D9D5C-8304-41BF-97E9-975DAA41E159}" srcOrd="4" destOrd="0" presId="urn:microsoft.com/office/officeart/2005/8/layout/default"/>
    <dgm:cxn modelId="{2D1431A1-CA5F-4569-8B1F-27F41808DC54}" type="presParOf" srcId="{FDE07E1A-5D97-4962-AF9B-04035C555313}" destId="{E54F0DDD-9599-4D36-9B54-6282DB79ED8F}" srcOrd="5" destOrd="0" presId="urn:microsoft.com/office/officeart/2005/8/layout/default"/>
    <dgm:cxn modelId="{6F0B2E31-BD0E-462E-AE65-001DC4F8C486}" type="presParOf" srcId="{FDE07E1A-5D97-4962-AF9B-04035C555313}" destId="{376D6A2B-3275-43C8-AEC2-D13608B90623}" srcOrd="6" destOrd="0" presId="urn:microsoft.com/office/officeart/2005/8/layout/default"/>
    <dgm:cxn modelId="{B407AA37-5F45-4D1D-B601-89BE191F2A7F}" type="presParOf" srcId="{FDE07E1A-5D97-4962-AF9B-04035C555313}" destId="{97F50411-F179-45AA-9D34-A0869B808F98}" srcOrd="7" destOrd="0" presId="urn:microsoft.com/office/officeart/2005/8/layout/default"/>
    <dgm:cxn modelId="{0CE2E873-0F3C-49E8-A7BA-41F32AD7D932}" type="presParOf" srcId="{FDE07E1A-5D97-4962-AF9B-04035C555313}" destId="{5F801FF0-0AC0-4D4E-B314-215D8430FB0D}"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173671-C8CF-4FB7-BCD4-515889D244B1}">
      <dsp:nvSpPr>
        <dsp:cNvPr id="0" name=""/>
        <dsp:cNvSpPr/>
      </dsp:nvSpPr>
      <dsp:spPr>
        <a:xfrm rot="5400000">
          <a:off x="3535284" y="96637"/>
          <a:ext cx="1479174" cy="1286881"/>
        </a:xfrm>
        <a:prstGeom prst="hexagon">
          <a:avLst>
            <a:gd name="adj" fmla="val 25000"/>
            <a:gd name="vf" fmla="val 1154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sv-SE" sz="1300" kern="1200"/>
            <a:t>Berör trä, gummi, nötkött, kaffe m.fl. råvaror</a:t>
          </a:r>
        </a:p>
      </dsp:txBody>
      <dsp:txXfrm rot="-5400000">
        <a:off x="3831969" y="230996"/>
        <a:ext cx="885803" cy="1018164"/>
      </dsp:txXfrm>
    </dsp:sp>
    <dsp:sp modelId="{897A5FB8-BA26-4048-9A0F-EF23F0AD3B72}">
      <dsp:nvSpPr>
        <dsp:cNvPr id="0" name=""/>
        <dsp:cNvSpPr/>
      </dsp:nvSpPr>
      <dsp:spPr>
        <a:xfrm>
          <a:off x="4957362" y="296326"/>
          <a:ext cx="1650758" cy="887504"/>
        </a:xfrm>
        <a:prstGeom prst="rect">
          <a:avLst/>
        </a:prstGeom>
        <a:noFill/>
        <a:ln>
          <a:noFill/>
        </a:ln>
        <a:effectLst/>
      </dsp:spPr>
      <dsp:style>
        <a:lnRef idx="0">
          <a:scrgbClr r="0" g="0" b="0"/>
        </a:lnRef>
        <a:fillRef idx="0">
          <a:scrgbClr r="0" g="0" b="0"/>
        </a:fillRef>
        <a:effectRef idx="0">
          <a:scrgbClr r="0" g="0" b="0"/>
        </a:effectRef>
        <a:fontRef idx="minor"/>
      </dsp:style>
    </dsp:sp>
    <dsp:sp modelId="{1667B9A3-AB5D-42B9-A34D-CE550D9FA3A7}">
      <dsp:nvSpPr>
        <dsp:cNvPr id="0" name=""/>
        <dsp:cNvSpPr/>
      </dsp:nvSpPr>
      <dsp:spPr>
        <a:xfrm rot="5400000">
          <a:off x="2145451" y="96637"/>
          <a:ext cx="1479174" cy="1286881"/>
        </a:xfrm>
        <a:prstGeom prst="hexagon">
          <a:avLst>
            <a:gd name="adj" fmla="val 25000"/>
            <a:gd name="vf" fmla="val 1154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sv-SE" sz="1200" kern="1200"/>
            <a:t>Stoppa avskogning och degenerering av skog</a:t>
          </a:r>
        </a:p>
      </dsp:txBody>
      <dsp:txXfrm rot="-5400000">
        <a:off x="2442136" y="230996"/>
        <a:ext cx="885803" cy="1018164"/>
      </dsp:txXfrm>
    </dsp:sp>
    <dsp:sp modelId="{13CF83D9-7258-4E72-8681-2B48FA842531}">
      <dsp:nvSpPr>
        <dsp:cNvPr id="0" name=""/>
        <dsp:cNvSpPr/>
      </dsp:nvSpPr>
      <dsp:spPr>
        <a:xfrm rot="5400000">
          <a:off x="2837705" y="1352161"/>
          <a:ext cx="1479174" cy="1286881"/>
        </a:xfrm>
        <a:prstGeom prst="hexagon">
          <a:avLst>
            <a:gd name="adj" fmla="val 25000"/>
            <a:gd name="vf" fmla="val 1154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sv-SE" sz="1400" kern="1200">
              <a:latin typeface="Noto Serif"/>
              <a:ea typeface="+mn-ea"/>
              <a:cs typeface="+mn-cs"/>
            </a:rPr>
            <a:t>Gäller även för förädlade produkter</a:t>
          </a:r>
        </a:p>
      </dsp:txBody>
      <dsp:txXfrm rot="-5400000">
        <a:off x="3134390" y="1486520"/>
        <a:ext cx="885803" cy="1018164"/>
      </dsp:txXfrm>
    </dsp:sp>
    <dsp:sp modelId="{B51B6A7F-B32C-46D2-BB86-4AB735E35E8F}">
      <dsp:nvSpPr>
        <dsp:cNvPr id="0" name=""/>
        <dsp:cNvSpPr/>
      </dsp:nvSpPr>
      <dsp:spPr>
        <a:xfrm>
          <a:off x="1283093" y="1551849"/>
          <a:ext cx="1597508" cy="887504"/>
        </a:xfrm>
        <a:prstGeom prst="rect">
          <a:avLst/>
        </a:prstGeom>
        <a:noFill/>
        <a:ln>
          <a:noFill/>
        </a:ln>
        <a:effectLst/>
      </dsp:spPr>
      <dsp:style>
        <a:lnRef idx="0">
          <a:scrgbClr r="0" g="0" b="0"/>
        </a:lnRef>
        <a:fillRef idx="0">
          <a:scrgbClr r="0" g="0" b="0"/>
        </a:fillRef>
        <a:effectRef idx="0">
          <a:scrgbClr r="0" g="0" b="0"/>
        </a:effectRef>
        <a:fontRef idx="minor"/>
      </dsp:style>
    </dsp:sp>
    <dsp:sp modelId="{6D0BE8D9-FE31-4BC5-AEC6-6C7BCECA9F19}">
      <dsp:nvSpPr>
        <dsp:cNvPr id="0" name=""/>
        <dsp:cNvSpPr/>
      </dsp:nvSpPr>
      <dsp:spPr>
        <a:xfrm rot="5400000">
          <a:off x="4227538" y="1352161"/>
          <a:ext cx="1479174" cy="1286881"/>
        </a:xfrm>
        <a:prstGeom prst="hexagon">
          <a:avLst>
            <a:gd name="adj" fmla="val 25000"/>
            <a:gd name="vf" fmla="val 1154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sv-SE" sz="1300" kern="1200"/>
            <a:t>Gäller även producenter utanför EU</a:t>
          </a:r>
        </a:p>
      </dsp:txBody>
      <dsp:txXfrm rot="-5400000">
        <a:off x="4524223" y="1486520"/>
        <a:ext cx="885803" cy="1018164"/>
      </dsp:txXfrm>
    </dsp:sp>
    <dsp:sp modelId="{62FF4182-98A8-461E-AE4D-8DE595C223BE}">
      <dsp:nvSpPr>
        <dsp:cNvPr id="0" name=""/>
        <dsp:cNvSpPr/>
      </dsp:nvSpPr>
      <dsp:spPr>
        <a:xfrm rot="5400000">
          <a:off x="3535284" y="2591515"/>
          <a:ext cx="1479174" cy="1319221"/>
        </a:xfrm>
        <a:prstGeom prst="hexagon">
          <a:avLst>
            <a:gd name="adj" fmla="val 25000"/>
            <a:gd name="vf" fmla="val 1154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sv-SE" sz="1100" kern="1200"/>
            <a:t>Bygger på spårbarhet tillbaka till avverknings-trakten</a:t>
          </a:r>
        </a:p>
      </dsp:txBody>
      <dsp:txXfrm rot="-5400000">
        <a:off x="3823242" y="2744739"/>
        <a:ext cx="903257" cy="1012774"/>
      </dsp:txXfrm>
    </dsp:sp>
    <dsp:sp modelId="{6CB88487-0760-44E0-8A92-94FF8382617F}">
      <dsp:nvSpPr>
        <dsp:cNvPr id="0" name=""/>
        <dsp:cNvSpPr/>
      </dsp:nvSpPr>
      <dsp:spPr>
        <a:xfrm>
          <a:off x="4957362" y="2807373"/>
          <a:ext cx="1650758" cy="887504"/>
        </a:xfrm>
        <a:prstGeom prst="rect">
          <a:avLst/>
        </a:prstGeom>
        <a:noFill/>
        <a:ln>
          <a:noFill/>
        </a:ln>
        <a:effectLst/>
      </dsp:spPr>
      <dsp:style>
        <a:lnRef idx="0">
          <a:scrgbClr r="0" g="0" b="0"/>
        </a:lnRef>
        <a:fillRef idx="0">
          <a:scrgbClr r="0" g="0" b="0"/>
        </a:fillRef>
        <a:effectRef idx="0">
          <a:scrgbClr r="0" g="0" b="0"/>
        </a:effectRef>
        <a:fontRef idx="minor"/>
      </dsp:style>
    </dsp:sp>
    <dsp:sp modelId="{05A6CB2C-DC9B-480F-9552-9B279A139AEB}">
      <dsp:nvSpPr>
        <dsp:cNvPr id="0" name=""/>
        <dsp:cNvSpPr/>
      </dsp:nvSpPr>
      <dsp:spPr>
        <a:xfrm rot="5400000">
          <a:off x="2145451" y="2607684"/>
          <a:ext cx="1479174" cy="1286881"/>
        </a:xfrm>
        <a:prstGeom prst="hexagon">
          <a:avLst>
            <a:gd name="adj" fmla="val 25000"/>
            <a:gd name="vf" fmla="val 1154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sv-SE" sz="1400" kern="1200"/>
            <a:t>Alla i affärsleds-kedjan är ansvariga</a:t>
          </a:r>
        </a:p>
      </dsp:txBody>
      <dsp:txXfrm rot="-5400000">
        <a:off x="2442136" y="2742043"/>
        <a:ext cx="885803" cy="1018164"/>
      </dsp:txXfrm>
    </dsp:sp>
    <dsp:sp modelId="{1E0062D1-E3F0-4A6C-AB03-1D6F0756783B}">
      <dsp:nvSpPr>
        <dsp:cNvPr id="0" name=""/>
        <dsp:cNvSpPr/>
      </dsp:nvSpPr>
      <dsp:spPr>
        <a:xfrm rot="5400000">
          <a:off x="2837705" y="3863208"/>
          <a:ext cx="1479174" cy="1286881"/>
        </a:xfrm>
        <a:prstGeom prst="hexagon">
          <a:avLst>
            <a:gd name="adj" fmla="val 25000"/>
            <a:gd name="vf" fmla="val 1154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sv-SE" sz="1100" kern="1200"/>
            <a:t>Övervakning av ansvarig nationell myndighet</a:t>
          </a:r>
        </a:p>
      </dsp:txBody>
      <dsp:txXfrm rot="-5400000">
        <a:off x="3134390" y="3997567"/>
        <a:ext cx="885803" cy="1018164"/>
      </dsp:txXfrm>
    </dsp:sp>
    <dsp:sp modelId="{77DCE544-7BE8-40B9-8259-E66352D05167}">
      <dsp:nvSpPr>
        <dsp:cNvPr id="0" name=""/>
        <dsp:cNvSpPr/>
      </dsp:nvSpPr>
      <dsp:spPr>
        <a:xfrm>
          <a:off x="1283093" y="4062896"/>
          <a:ext cx="1597508" cy="887504"/>
        </a:xfrm>
        <a:prstGeom prst="rect">
          <a:avLst/>
        </a:prstGeom>
        <a:noFill/>
        <a:ln>
          <a:noFill/>
        </a:ln>
        <a:effectLst/>
      </dsp:spPr>
      <dsp:style>
        <a:lnRef idx="0">
          <a:scrgbClr r="0" g="0" b="0"/>
        </a:lnRef>
        <a:fillRef idx="0">
          <a:scrgbClr r="0" g="0" b="0"/>
        </a:fillRef>
        <a:effectRef idx="0">
          <a:scrgbClr r="0" g="0" b="0"/>
        </a:effectRef>
        <a:fontRef idx="minor"/>
      </dsp:style>
    </dsp:sp>
    <dsp:sp modelId="{9DC63850-62C6-4711-A584-7AD0E3E7C725}">
      <dsp:nvSpPr>
        <dsp:cNvPr id="0" name=""/>
        <dsp:cNvSpPr/>
      </dsp:nvSpPr>
      <dsp:spPr>
        <a:xfrm rot="5400000">
          <a:off x="4227538" y="3863208"/>
          <a:ext cx="1479174" cy="1286881"/>
        </a:xfrm>
        <a:prstGeom prst="hexagon">
          <a:avLst>
            <a:gd name="adj" fmla="val 25000"/>
            <a:gd name="vf" fmla="val 1154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sv-SE" sz="1600" kern="1200"/>
            <a:t>En anmälan skall göras till EU</a:t>
          </a:r>
        </a:p>
      </dsp:txBody>
      <dsp:txXfrm rot="-5400000">
        <a:off x="4524223" y="3997567"/>
        <a:ext cx="885803" cy="10181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11A7F4-FBDC-4D1E-9613-2595FC1187C2}">
      <dsp:nvSpPr>
        <dsp:cNvPr id="0" name=""/>
        <dsp:cNvSpPr/>
      </dsp:nvSpPr>
      <dsp:spPr>
        <a:xfrm>
          <a:off x="992" y="0"/>
          <a:ext cx="2579687" cy="541866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sv-SE" sz="2300" kern="1200"/>
            <a:t>Information som skickas in till EU</a:t>
          </a:r>
        </a:p>
      </dsp:txBody>
      <dsp:txXfrm>
        <a:off x="992" y="0"/>
        <a:ext cx="2579687" cy="1625600"/>
      </dsp:txXfrm>
    </dsp:sp>
    <dsp:sp modelId="{F8143FC7-963E-4069-AED4-3AC0E3ABF259}">
      <dsp:nvSpPr>
        <dsp:cNvPr id="0" name=""/>
        <dsp:cNvSpPr/>
      </dsp:nvSpPr>
      <dsp:spPr>
        <a:xfrm>
          <a:off x="258960" y="2087182"/>
          <a:ext cx="2063750" cy="38695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None/>
          </a:pPr>
          <a:r>
            <a:rPr lang="sv-SE" sz="800" b="0" kern="1200">
              <a:latin typeface="Open Sans SemiBold" panose="020B0706030804020204" pitchFamily="34" charset="0"/>
              <a:ea typeface="Open Sans SemiBold" panose="020B0706030804020204" pitchFamily="34" charset="0"/>
              <a:cs typeface="Open Sans SemiBold" panose="020B0706030804020204" pitchFamily="34" charset="0"/>
            </a:rPr>
            <a:t>Harmoniserad varukod  för aktuell produkt</a:t>
          </a:r>
          <a:endParaRPr lang="sv-SE" sz="800" kern="1200"/>
        </a:p>
      </dsp:txBody>
      <dsp:txXfrm>
        <a:off x="270293" y="2098515"/>
        <a:ext cx="2041084" cy="364287"/>
      </dsp:txXfrm>
    </dsp:sp>
    <dsp:sp modelId="{EE585B8D-CCDB-4FA7-B524-9F3C9157B025}">
      <dsp:nvSpPr>
        <dsp:cNvPr id="0" name=""/>
        <dsp:cNvSpPr/>
      </dsp:nvSpPr>
      <dsp:spPr>
        <a:xfrm>
          <a:off x="249901" y="1652361"/>
          <a:ext cx="2063750" cy="38695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None/>
          </a:pPr>
          <a:r>
            <a:rPr lang="sv-SE" sz="800" b="0" kern="1200">
              <a:latin typeface="Open Sans SemiBold" panose="020B0706030804020204" pitchFamily="34" charset="0"/>
              <a:ea typeface="Open Sans SemiBold" panose="020B0706030804020204" pitchFamily="34" charset="0"/>
              <a:cs typeface="Open Sans SemiBold" panose="020B0706030804020204" pitchFamily="34" charset="0"/>
            </a:rPr>
            <a:t>Namn och adress på verksamhetsutövaren</a:t>
          </a:r>
        </a:p>
      </dsp:txBody>
      <dsp:txXfrm>
        <a:off x="261234" y="1663694"/>
        <a:ext cx="2041084" cy="364287"/>
      </dsp:txXfrm>
    </dsp:sp>
    <dsp:sp modelId="{184BA274-EB9A-4E3C-B8AC-718830178D90}">
      <dsp:nvSpPr>
        <dsp:cNvPr id="0" name=""/>
        <dsp:cNvSpPr/>
      </dsp:nvSpPr>
      <dsp:spPr>
        <a:xfrm>
          <a:off x="258960" y="2519307"/>
          <a:ext cx="2063750" cy="38695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None/>
          </a:pPr>
          <a:r>
            <a:rPr lang="sv-SE" sz="800" b="0" kern="1200">
              <a:latin typeface="Open Sans SemiBold" panose="020B0706030804020204" pitchFamily="34" charset="0"/>
              <a:ea typeface="Open Sans SemiBold" panose="020B0706030804020204" pitchFamily="34" charset="0"/>
              <a:cs typeface="Open Sans SemiBold" panose="020B0706030804020204" pitchFamily="34" charset="0"/>
            </a:rPr>
            <a:t>Planerad kvantitet uttryckt i vikt, volym eller antal</a:t>
          </a:r>
          <a:endParaRPr lang="sv-SE" sz="800" kern="1200"/>
        </a:p>
      </dsp:txBody>
      <dsp:txXfrm>
        <a:off x="270293" y="2530640"/>
        <a:ext cx="2041084" cy="364287"/>
      </dsp:txXfrm>
    </dsp:sp>
    <dsp:sp modelId="{927AD6BE-DFF3-4904-BDC5-D77C09AAC9D1}">
      <dsp:nvSpPr>
        <dsp:cNvPr id="0" name=""/>
        <dsp:cNvSpPr/>
      </dsp:nvSpPr>
      <dsp:spPr>
        <a:xfrm>
          <a:off x="249921" y="2945359"/>
          <a:ext cx="2063750" cy="38695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None/>
          </a:pPr>
          <a:r>
            <a:rPr lang="sv-SE" sz="800" kern="1200"/>
            <a:t>Handelsnamn på produkten</a:t>
          </a:r>
        </a:p>
      </dsp:txBody>
      <dsp:txXfrm>
        <a:off x="261254" y="2956692"/>
        <a:ext cx="2041084" cy="364287"/>
      </dsp:txXfrm>
    </dsp:sp>
    <dsp:sp modelId="{5B6AC8B2-CF90-4A6F-A6E8-F0A5FDCE3274}">
      <dsp:nvSpPr>
        <dsp:cNvPr id="0" name=""/>
        <dsp:cNvSpPr/>
      </dsp:nvSpPr>
      <dsp:spPr>
        <a:xfrm>
          <a:off x="249901" y="3392810"/>
          <a:ext cx="2063750" cy="38695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None/>
          </a:pPr>
          <a:r>
            <a:rPr lang="sv-SE" sz="800" b="0" kern="1200">
              <a:latin typeface="Open Sans SemiBold"/>
              <a:ea typeface="Open Sans SemiBold"/>
              <a:cs typeface="Open Sans SemiBold"/>
            </a:rPr>
            <a:t>Produktionsland</a:t>
          </a:r>
        </a:p>
      </dsp:txBody>
      <dsp:txXfrm>
        <a:off x="261234" y="3404143"/>
        <a:ext cx="2041084" cy="364287"/>
      </dsp:txXfrm>
    </dsp:sp>
    <dsp:sp modelId="{3C9ECD79-3968-41BA-8CDD-CBB6110CE2EB}">
      <dsp:nvSpPr>
        <dsp:cNvPr id="0" name=""/>
        <dsp:cNvSpPr/>
      </dsp:nvSpPr>
      <dsp:spPr>
        <a:xfrm>
          <a:off x="258981" y="4734173"/>
          <a:ext cx="2063750" cy="38695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None/>
          </a:pPr>
          <a:r>
            <a:rPr lang="sv-SE" sz="800" b="0" kern="1200">
              <a:latin typeface="Open Sans SemiBold"/>
              <a:ea typeface="Open Sans SemiBold"/>
              <a:cs typeface="Open Sans SemiBold"/>
            </a:rPr>
            <a:t>Referensnummer från tidigare anmälningar som ingår i den aktuella.</a:t>
          </a:r>
        </a:p>
      </dsp:txBody>
      <dsp:txXfrm>
        <a:off x="270314" y="4745506"/>
        <a:ext cx="2041084" cy="364287"/>
      </dsp:txXfrm>
    </dsp:sp>
    <dsp:sp modelId="{AE520F80-CE2C-40BC-95D3-1A6E9AFAE26E}">
      <dsp:nvSpPr>
        <dsp:cNvPr id="0" name=""/>
        <dsp:cNvSpPr/>
      </dsp:nvSpPr>
      <dsp:spPr>
        <a:xfrm>
          <a:off x="258960" y="4268027"/>
          <a:ext cx="2081869" cy="3952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None/>
          </a:pPr>
          <a:r>
            <a:rPr lang="sv-SE" sz="800" b="0" kern="1200">
              <a:latin typeface="Open Sans SemiBold"/>
              <a:ea typeface="Open Sans SemiBold"/>
              <a:cs typeface="Open Sans SemiBold"/>
            </a:rPr>
            <a:t>Geografiskt ursprung uttryckt som centrumkoordinat eller geografisk yta  </a:t>
          </a:r>
          <a:endParaRPr lang="sv-SE" sz="800" b="0" kern="1200">
            <a:latin typeface="Open Sans SemiBold" panose="020B0706030804020204" pitchFamily="34" charset="0"/>
            <a:ea typeface="Open Sans SemiBold" panose="020B0706030804020204" pitchFamily="34" charset="0"/>
            <a:cs typeface="Open Sans SemiBold" panose="020B0706030804020204" pitchFamily="34" charset="0"/>
          </a:endParaRPr>
        </a:p>
      </dsp:txBody>
      <dsp:txXfrm>
        <a:off x="270537" y="4279604"/>
        <a:ext cx="2058715" cy="372110"/>
      </dsp:txXfrm>
    </dsp:sp>
    <dsp:sp modelId="{B659B856-9DC7-4440-8C24-D82931F366B3}">
      <dsp:nvSpPr>
        <dsp:cNvPr id="0" name=""/>
        <dsp:cNvSpPr/>
      </dsp:nvSpPr>
      <dsp:spPr>
        <a:xfrm>
          <a:off x="249921" y="3838406"/>
          <a:ext cx="2063750" cy="38695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None/>
          </a:pPr>
          <a:r>
            <a:rPr lang="sv-SE" sz="800" b="0" kern="1200">
              <a:solidFill>
                <a:schemeClr val="bg2"/>
              </a:solidFill>
              <a:latin typeface="Open Sans SemiBold" panose="020B0706030804020204" pitchFamily="34" charset="0"/>
              <a:ea typeface="Open Sans SemiBold" panose="020B0706030804020204" pitchFamily="34" charset="0"/>
              <a:cs typeface="Open Sans SemiBold" panose="020B0706030804020204" pitchFamily="34" charset="0"/>
            </a:rPr>
            <a:t>Vetenskapligt namn för trädslaget</a:t>
          </a:r>
        </a:p>
      </dsp:txBody>
      <dsp:txXfrm>
        <a:off x="261254" y="3849739"/>
        <a:ext cx="2041084" cy="364287"/>
      </dsp:txXfrm>
    </dsp:sp>
    <dsp:sp modelId="{1DB9C52D-C2D7-47BA-A53C-B76D119AA32C}">
      <dsp:nvSpPr>
        <dsp:cNvPr id="0" name=""/>
        <dsp:cNvSpPr/>
      </dsp:nvSpPr>
      <dsp:spPr>
        <a:xfrm>
          <a:off x="2774156" y="0"/>
          <a:ext cx="2579687" cy="541866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sv-SE" sz="2300" kern="1200"/>
            <a:t>Information som skapas av EU-systemet eller anges i VIOL</a:t>
          </a:r>
        </a:p>
      </dsp:txBody>
      <dsp:txXfrm>
        <a:off x="2774156" y="0"/>
        <a:ext cx="2579687" cy="1625600"/>
      </dsp:txXfrm>
    </dsp:sp>
    <dsp:sp modelId="{A26ACCFA-65E2-4D0B-802B-08A6E055E6C4}">
      <dsp:nvSpPr>
        <dsp:cNvPr id="0" name=""/>
        <dsp:cNvSpPr/>
      </dsp:nvSpPr>
      <dsp:spPr>
        <a:xfrm>
          <a:off x="3032125" y="1626063"/>
          <a:ext cx="2063749" cy="106455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None/>
          </a:pPr>
          <a:r>
            <a:rPr lang="sv-SE" sz="800" b="0" kern="1200">
              <a:latin typeface="Open Sans SemiBold"/>
              <a:ea typeface="Open Sans SemiBold"/>
              <a:cs typeface="Open Sans SemiBold"/>
            </a:rPr>
            <a:t>EUDR Referensnummer</a:t>
          </a:r>
          <a:endParaRPr lang="sv-SE" sz="800" kern="1200"/>
        </a:p>
      </dsp:txBody>
      <dsp:txXfrm>
        <a:off x="3063305" y="1657243"/>
        <a:ext cx="2001389" cy="1002191"/>
      </dsp:txXfrm>
    </dsp:sp>
    <dsp:sp modelId="{64705DA5-0F50-4A86-B3FF-361486AF65FA}">
      <dsp:nvSpPr>
        <dsp:cNvPr id="0" name=""/>
        <dsp:cNvSpPr/>
      </dsp:nvSpPr>
      <dsp:spPr>
        <a:xfrm>
          <a:off x="3032125" y="2854391"/>
          <a:ext cx="2063749" cy="106455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None/>
          </a:pPr>
          <a:r>
            <a:rPr lang="sv-SE" sz="800" b="0" kern="1200">
              <a:latin typeface="Open Sans SemiBold"/>
              <a:ea typeface="Open Sans SemiBold"/>
              <a:cs typeface="Open Sans SemiBold"/>
            </a:rPr>
            <a:t>EUDR Verifikationsnummer</a:t>
          </a:r>
          <a:endParaRPr lang="sv-SE" sz="800" kern="1200"/>
        </a:p>
      </dsp:txBody>
      <dsp:txXfrm>
        <a:off x="3063305" y="2885571"/>
        <a:ext cx="2001389" cy="1002191"/>
      </dsp:txXfrm>
    </dsp:sp>
    <dsp:sp modelId="{3B4048C2-C93A-4B66-A221-565AB553CD7D}">
      <dsp:nvSpPr>
        <dsp:cNvPr id="0" name=""/>
        <dsp:cNvSpPr/>
      </dsp:nvSpPr>
      <dsp:spPr>
        <a:xfrm>
          <a:off x="3032125" y="4082719"/>
          <a:ext cx="2063749" cy="106455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None/>
          </a:pPr>
          <a:r>
            <a:rPr lang="sv-SE" sz="800" kern="1200"/>
            <a:t>”Flaggan”  EUDR stöd ej begärt</a:t>
          </a:r>
        </a:p>
      </dsp:txBody>
      <dsp:txXfrm>
        <a:off x="3063305" y="4113899"/>
        <a:ext cx="2001389" cy="1002191"/>
      </dsp:txXfrm>
    </dsp:sp>
    <dsp:sp modelId="{0E72B321-9094-4AF0-B136-35BA62201111}">
      <dsp:nvSpPr>
        <dsp:cNvPr id="0" name=""/>
        <dsp:cNvSpPr/>
      </dsp:nvSpPr>
      <dsp:spPr>
        <a:xfrm>
          <a:off x="5547320" y="0"/>
          <a:ext cx="2579687" cy="541866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sv-SE" sz="2300" kern="1200"/>
            <a:t>Information som endast finns i  eget system</a:t>
          </a:r>
        </a:p>
      </dsp:txBody>
      <dsp:txXfrm>
        <a:off x="5547320" y="0"/>
        <a:ext cx="2579687" cy="1625600"/>
      </dsp:txXfrm>
    </dsp:sp>
    <dsp:sp modelId="{795556FB-2F14-481B-A803-AE0E986097D9}">
      <dsp:nvSpPr>
        <dsp:cNvPr id="0" name=""/>
        <dsp:cNvSpPr/>
      </dsp:nvSpPr>
      <dsp:spPr>
        <a:xfrm>
          <a:off x="5819797" y="1686731"/>
          <a:ext cx="2063749" cy="52023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None/>
          </a:pPr>
          <a:r>
            <a:rPr lang="sv-SE" sz="800" b="0" kern="1200">
              <a:latin typeface="Open Sans SemiBold" panose="020B0706030804020204" pitchFamily="34" charset="0"/>
              <a:ea typeface="Open Sans SemiBold" panose="020B0706030804020204" pitchFamily="34" charset="0"/>
              <a:cs typeface="Open Sans SemiBold" panose="020B0706030804020204" pitchFamily="34" charset="0"/>
            </a:rPr>
            <a:t>Tidsperiod under vilken produktionen ägt rum</a:t>
          </a:r>
          <a:endParaRPr lang="sv-SE" sz="800" kern="1200"/>
        </a:p>
      </dsp:txBody>
      <dsp:txXfrm>
        <a:off x="5835034" y="1701968"/>
        <a:ext cx="2033275" cy="489763"/>
      </dsp:txXfrm>
    </dsp:sp>
    <dsp:sp modelId="{9177B620-C349-4A27-AF6D-356B31AC47E2}">
      <dsp:nvSpPr>
        <dsp:cNvPr id="0" name=""/>
        <dsp:cNvSpPr/>
      </dsp:nvSpPr>
      <dsp:spPr>
        <a:xfrm>
          <a:off x="5828857" y="2290761"/>
          <a:ext cx="2063749" cy="52023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None/>
          </a:pPr>
          <a:r>
            <a:rPr lang="sv-SE" sz="800" b="0" kern="1200">
              <a:latin typeface="Open Sans SemiBold" panose="020B0706030804020204" pitchFamily="34" charset="0"/>
              <a:ea typeface="Open Sans SemiBold" panose="020B0706030804020204" pitchFamily="34" charset="0"/>
              <a:cs typeface="Open Sans SemiBold" panose="020B0706030804020204" pitchFamily="34" charset="0"/>
            </a:rPr>
            <a:t>Namn, adress och e-postadress för den person eller företag som produkterna </a:t>
          </a:r>
          <a:r>
            <a:rPr lang="sv-SE" sz="800" b="0" u="sng" kern="1200">
              <a:latin typeface="Open Sans SemiBold" panose="020B0706030804020204" pitchFamily="34" charset="0"/>
              <a:ea typeface="Open Sans SemiBold" panose="020B0706030804020204" pitchFamily="34" charset="0"/>
              <a:cs typeface="Open Sans SemiBold" panose="020B0706030804020204" pitchFamily="34" charset="0"/>
            </a:rPr>
            <a:t>kommer från</a:t>
          </a:r>
          <a:endParaRPr lang="sv-SE" sz="800" kern="1200"/>
        </a:p>
      </dsp:txBody>
      <dsp:txXfrm>
        <a:off x="5844094" y="2305998"/>
        <a:ext cx="2033275" cy="489763"/>
      </dsp:txXfrm>
    </dsp:sp>
    <dsp:sp modelId="{108F942C-74E0-4AF1-B74B-898DBA9396C3}">
      <dsp:nvSpPr>
        <dsp:cNvPr id="0" name=""/>
        <dsp:cNvSpPr/>
      </dsp:nvSpPr>
      <dsp:spPr>
        <a:xfrm>
          <a:off x="5792638" y="4663040"/>
          <a:ext cx="2063749" cy="52023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None/>
          </a:pPr>
          <a:endParaRPr lang="sv-SE" sz="800" kern="1200"/>
        </a:p>
      </dsp:txBody>
      <dsp:txXfrm>
        <a:off x="5807875" y="4678277"/>
        <a:ext cx="2033275" cy="489763"/>
      </dsp:txXfrm>
    </dsp:sp>
    <dsp:sp modelId="{9ABD60AD-90B3-4D14-BBBE-F373C00B60B7}">
      <dsp:nvSpPr>
        <dsp:cNvPr id="0" name=""/>
        <dsp:cNvSpPr/>
      </dsp:nvSpPr>
      <dsp:spPr>
        <a:xfrm>
          <a:off x="5783578" y="4074565"/>
          <a:ext cx="2063749" cy="52023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None/>
          </a:pPr>
          <a:r>
            <a:rPr lang="sv-SE" sz="800" b="0" kern="1200">
              <a:latin typeface="Open Sans SemiBold" panose="020B0706030804020204" pitchFamily="34" charset="0"/>
              <a:ea typeface="Open Sans SemiBold" panose="020B0706030804020204" pitchFamily="34" charset="0"/>
              <a:cs typeface="Open Sans SemiBold" panose="020B0706030804020204" pitchFamily="34" charset="0"/>
            </a:rPr>
            <a:t>Riskbedömning</a:t>
          </a:r>
          <a:endParaRPr lang="sv-SE" sz="800" kern="1200"/>
        </a:p>
      </dsp:txBody>
      <dsp:txXfrm>
        <a:off x="5798815" y="4089802"/>
        <a:ext cx="2033275" cy="489763"/>
      </dsp:txXfrm>
    </dsp:sp>
    <dsp:sp modelId="{E48A79C3-F65D-487C-880F-072B460EC120}">
      <dsp:nvSpPr>
        <dsp:cNvPr id="0" name=""/>
        <dsp:cNvSpPr/>
      </dsp:nvSpPr>
      <dsp:spPr>
        <a:xfrm>
          <a:off x="5801698" y="3476529"/>
          <a:ext cx="2063749" cy="52023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None/>
          </a:pPr>
          <a:r>
            <a:rPr lang="sv-SE" sz="800" b="0" kern="1200" noProof="0">
              <a:solidFill>
                <a:schemeClr val="bg2"/>
              </a:solidFill>
              <a:latin typeface="Open Sans SemiBold" panose="020B0706030804020204" pitchFamily="34" charset="0"/>
              <a:ea typeface="Open Sans SemiBold" panose="020B0706030804020204" pitchFamily="34" charset="0"/>
              <a:cs typeface="Open Sans SemiBold" panose="020B0706030804020204" pitchFamily="34" charset="0"/>
            </a:rPr>
            <a:t>Tillräcklig, entydig och verifierbar information om att produkterna uppfyller kraven i förordningen </a:t>
          </a:r>
          <a:endParaRPr lang="sv-SE" sz="800" kern="1200">
            <a:solidFill>
              <a:schemeClr val="bg2"/>
            </a:solidFill>
          </a:endParaRPr>
        </a:p>
      </dsp:txBody>
      <dsp:txXfrm>
        <a:off x="5816935" y="3491766"/>
        <a:ext cx="2033275" cy="489763"/>
      </dsp:txXfrm>
    </dsp:sp>
    <dsp:sp modelId="{232F76A9-44CA-4687-8529-A8594E57A510}">
      <dsp:nvSpPr>
        <dsp:cNvPr id="0" name=""/>
        <dsp:cNvSpPr/>
      </dsp:nvSpPr>
      <dsp:spPr>
        <a:xfrm>
          <a:off x="5828857" y="2888054"/>
          <a:ext cx="2063749" cy="52023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None/>
          </a:pPr>
          <a:r>
            <a:rPr lang="sv-SE" sz="800" b="0" kern="1200">
              <a:latin typeface="Open Sans SemiBold" panose="020B0706030804020204" pitchFamily="34" charset="0"/>
              <a:ea typeface="Open Sans SemiBold" panose="020B0706030804020204" pitchFamily="34" charset="0"/>
              <a:cs typeface="Open Sans SemiBold" panose="020B0706030804020204" pitchFamily="34" charset="0"/>
            </a:rPr>
            <a:t>Namn, adress och e-postadress för den person eller företag som produkterna </a:t>
          </a:r>
          <a:r>
            <a:rPr lang="sv-SE" sz="800" b="0" u="sng" kern="1200">
              <a:latin typeface="Open Sans SemiBold" panose="020B0706030804020204" pitchFamily="34" charset="0"/>
              <a:ea typeface="Open Sans SemiBold" panose="020B0706030804020204" pitchFamily="34" charset="0"/>
              <a:cs typeface="Open Sans SemiBold" panose="020B0706030804020204" pitchFamily="34" charset="0"/>
            </a:rPr>
            <a:t>levererats till</a:t>
          </a:r>
        </a:p>
      </dsp:txBody>
      <dsp:txXfrm>
        <a:off x="5844094" y="2903291"/>
        <a:ext cx="2033275" cy="4897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B58402-FE16-45B8-98EF-5ED577AC16B3}">
      <dsp:nvSpPr>
        <dsp:cNvPr id="0" name=""/>
        <dsp:cNvSpPr/>
      </dsp:nvSpPr>
      <dsp:spPr>
        <a:xfrm>
          <a:off x="188952" y="2149"/>
          <a:ext cx="3168029" cy="190081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sv-SE" sz="1100" kern="1200"/>
            <a:t>För avverkningar som påbörjas 30 december eller senare skall ni göra en anmälan eller s.k. förklaring om tillbörlig aktsamhet till EU:s system </a:t>
          </a:r>
          <a:r>
            <a:rPr lang="sv-SE" sz="1100" kern="1200" err="1"/>
            <a:t>Traces</a:t>
          </a:r>
          <a:r>
            <a:rPr lang="sv-SE" sz="1100" kern="1200"/>
            <a:t>. För avverkningar som pågår den 30 december behövs enligt Skogsstyrelsen ingen retroaktiv anmälan göras. Kom ihåg att kravet på anmälan avser alla huggningsformer – inte bara slutavverkningar</a:t>
          </a:r>
        </a:p>
      </dsp:txBody>
      <dsp:txXfrm>
        <a:off x="188952" y="2149"/>
        <a:ext cx="3168029" cy="1900817"/>
      </dsp:txXfrm>
    </dsp:sp>
    <dsp:sp modelId="{143A2641-0D1A-4504-B29B-C380834E30F6}">
      <dsp:nvSpPr>
        <dsp:cNvPr id="0" name=""/>
        <dsp:cNvSpPr/>
      </dsp:nvSpPr>
      <dsp:spPr>
        <a:xfrm>
          <a:off x="3673785" y="2149"/>
          <a:ext cx="3168029" cy="190081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sv-SE" sz="1100" kern="1200"/>
            <a:t>Lägg in referens och verifikationsnummer i Virkesordern i VIOL</a:t>
          </a:r>
        </a:p>
      </dsp:txBody>
      <dsp:txXfrm>
        <a:off x="3673785" y="2149"/>
        <a:ext cx="3168029" cy="1900817"/>
      </dsp:txXfrm>
    </dsp:sp>
    <dsp:sp modelId="{BD9D9D5C-8304-41BF-97E9-975DAA41E159}">
      <dsp:nvSpPr>
        <dsp:cNvPr id="0" name=""/>
        <dsp:cNvSpPr/>
      </dsp:nvSpPr>
      <dsp:spPr>
        <a:xfrm>
          <a:off x="7158617" y="2149"/>
          <a:ext cx="3168029" cy="190081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sv-SE" sz="1100" kern="1200">
              <a:ea typeface="Times New Roman" panose="02020603050405020304" pitchFamily="18" charset="0"/>
              <a:cs typeface="Times New Roman" panose="02020603050405020304" pitchFamily="18" charset="0"/>
            </a:rPr>
            <a:t>Se till att i era leverantörsavtal arbeta in en skrivning om leverantörens ansvar att säkerställa goda rutiner för att svara upp mot Avskogningsförordningen</a:t>
          </a:r>
          <a:endParaRPr lang="sv-SE" sz="1100" kern="1200"/>
        </a:p>
      </dsp:txBody>
      <dsp:txXfrm>
        <a:off x="7158617" y="2149"/>
        <a:ext cx="3168029" cy="1900817"/>
      </dsp:txXfrm>
    </dsp:sp>
    <dsp:sp modelId="{376D6A2B-3275-43C8-AEC2-D13608B90623}">
      <dsp:nvSpPr>
        <dsp:cNvPr id="0" name=""/>
        <dsp:cNvSpPr/>
      </dsp:nvSpPr>
      <dsp:spPr>
        <a:xfrm>
          <a:off x="1931368" y="2219770"/>
          <a:ext cx="3168029" cy="190081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sv-SE" sz="1100" kern="1200"/>
            <a:t>För försäljning av färdiga produkter baserad på träråvara krävs ytterligare en anmälan. Vi hoppas att tydlig info om vilken modell som får tillämpas kommer snart.</a:t>
          </a:r>
        </a:p>
      </dsp:txBody>
      <dsp:txXfrm>
        <a:off x="1931368" y="2219770"/>
        <a:ext cx="3168029" cy="1900817"/>
      </dsp:txXfrm>
    </dsp:sp>
    <dsp:sp modelId="{5F801FF0-0AC0-4D4E-B314-215D8430FB0D}">
      <dsp:nvSpPr>
        <dsp:cNvPr id="0" name=""/>
        <dsp:cNvSpPr/>
      </dsp:nvSpPr>
      <dsp:spPr>
        <a:xfrm>
          <a:off x="5416201" y="2219770"/>
          <a:ext cx="3168029" cy="190081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sv-SE" sz="1100" kern="1200"/>
            <a:t>Se till att ni har koordinatdata eller en </a:t>
          </a:r>
          <a:r>
            <a:rPr lang="sv-SE" sz="1100" kern="1200" err="1"/>
            <a:t>kartfil</a:t>
          </a:r>
          <a:r>
            <a:rPr lang="sv-SE" sz="1100" kern="1200"/>
            <a:t> sparad för all avverkning som utförs. Var beredd på att dela den med er kund på förfrågan. Spara all information som ingår i anmälan till EU samt vem ni köpt och sålt era produkter till i 5 år.</a:t>
          </a:r>
        </a:p>
      </dsp:txBody>
      <dsp:txXfrm>
        <a:off x="5416201" y="2219770"/>
        <a:ext cx="3168029" cy="1900817"/>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AEA8D5-88E4-44E1-96FC-C7ED5DADFCC2}" type="datetimeFigureOut">
              <a:rPr lang="sv-SE" smtClean="0"/>
              <a:t>2025-09-10</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BC451F-A721-47A0-8E80-B63395185347}" type="slidenum">
              <a:rPr lang="sv-SE" smtClean="0"/>
              <a:t>‹#›</a:t>
            </a:fld>
            <a:endParaRPr lang="sv-SE"/>
          </a:p>
        </p:txBody>
      </p:sp>
    </p:spTree>
    <p:extLst>
      <p:ext uri="{BB962C8B-B14F-4D97-AF65-F5344CB8AC3E}">
        <p14:creationId xmlns:p14="http://schemas.microsoft.com/office/powerpoint/2010/main" val="3989729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41BC451F-A721-47A0-8E80-B63395185347}" type="slidenum">
              <a:rPr lang="sv-SE" smtClean="0"/>
              <a:t>2</a:t>
            </a:fld>
            <a:endParaRPr lang="sv-SE"/>
          </a:p>
        </p:txBody>
      </p:sp>
    </p:spTree>
    <p:extLst>
      <p:ext uri="{BB962C8B-B14F-4D97-AF65-F5344CB8AC3E}">
        <p14:creationId xmlns:p14="http://schemas.microsoft.com/office/powerpoint/2010/main" val="93436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3CC617-DA15-465C-8D0D-8F8F6616F0C0}" type="slidenum">
              <a:rPr kumimoji="0" lang="sv-S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sv-S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94024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3CC617-DA15-465C-8D0D-8F8F6616F0C0}" type="slidenum">
              <a:rPr kumimoji="0" lang="sv-S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sv-S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22246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3CC617-DA15-465C-8D0D-8F8F6616F0C0}" type="slidenum">
              <a:rPr kumimoji="0" lang="sv-S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sv-S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08242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A2115C-365C-414B-ABC3-EE0C35BE75AF}" type="slidenum">
              <a:rPr kumimoji="0" lang="sv-S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sv-S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22112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41BC451F-A721-47A0-8E80-B63395185347}" type="slidenum">
              <a:rPr lang="sv-SE" smtClean="0"/>
              <a:t>20</a:t>
            </a:fld>
            <a:endParaRPr lang="sv-SE"/>
          </a:p>
        </p:txBody>
      </p:sp>
    </p:spTree>
    <p:extLst>
      <p:ext uri="{BB962C8B-B14F-4D97-AF65-F5344CB8AC3E}">
        <p14:creationId xmlns:p14="http://schemas.microsoft.com/office/powerpoint/2010/main" val="2185057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9556C0-594A-4472-BD28-FE6FF7CE1BC7}" type="slidenum">
              <a:rPr kumimoji="0" lang="sv-S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sv-S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72878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3CC617-DA15-465C-8D0D-8F8F6616F0C0}" type="slidenum">
              <a:rPr kumimoji="0" lang="sv-S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sv-S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151676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32.png"/></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34.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8.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40.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32.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32.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2.jpe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3.jpe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4.jpe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2.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2.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Förstasida endast logo">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844745CF-7C36-3243-B9C6-AD5D1C2F5B1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1"/>
            <a:ext cx="12263718" cy="6858001"/>
          </a:xfrm>
          <a:prstGeom prst="rect">
            <a:avLst/>
          </a:prstGeom>
        </p:spPr>
      </p:pic>
      <p:pic>
        <p:nvPicPr>
          <p:cNvPr id="7" name="Bildobjekt 6" descr="En bild som visar ritning&#10;&#10;Automatiskt genererad beskrivning">
            <a:extLst>
              <a:ext uri="{FF2B5EF4-FFF2-40B4-BE49-F238E27FC236}">
                <a16:creationId xmlns:a16="http://schemas.microsoft.com/office/drawing/2014/main" id="{43E5D5CC-697F-6844-939F-0A5A8BC965B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41326" y="2280912"/>
            <a:ext cx="8509348" cy="199437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96238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Rubriksida">
    <p:bg>
      <p:bgPr>
        <a:solidFill>
          <a:srgbClr val="DFDCD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2DDCE43-E9D6-4E95-969A-4B26AC980785}"/>
              </a:ext>
            </a:extLst>
          </p:cNvPr>
          <p:cNvSpPr>
            <a:spLocks noGrp="1"/>
          </p:cNvSpPr>
          <p:nvPr>
            <p:ph type="title" hasCustomPrompt="1"/>
          </p:nvPr>
        </p:nvSpPr>
        <p:spPr>
          <a:xfrm>
            <a:off x="838200" y="2595369"/>
            <a:ext cx="8452756" cy="1325563"/>
          </a:xfrm>
          <a:effectLst/>
        </p:spPr>
        <p:txBody>
          <a:bodyPr anchor="t"/>
          <a:lstStyle>
            <a:lvl1pPr>
              <a:defRPr b="1" i="0" spc="-80" baseline="0">
                <a:solidFill>
                  <a:schemeClr val="tx1"/>
                </a:solidFill>
                <a:effectLst/>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3" name="Platshållare för text 17">
            <a:extLst>
              <a:ext uri="{FF2B5EF4-FFF2-40B4-BE49-F238E27FC236}">
                <a16:creationId xmlns:a16="http://schemas.microsoft.com/office/drawing/2014/main" id="{2E38C886-4B40-2542-32E5-4776540AE954}"/>
              </a:ext>
            </a:extLst>
          </p:cNvPr>
          <p:cNvSpPr>
            <a:spLocks noGrp="1"/>
          </p:cNvSpPr>
          <p:nvPr>
            <p:ph type="body" sz="quarter" idx="10" hasCustomPrompt="1"/>
          </p:nvPr>
        </p:nvSpPr>
        <p:spPr>
          <a:xfrm>
            <a:off x="838199" y="4117068"/>
            <a:ext cx="8452757" cy="1559990"/>
          </a:xfrm>
          <a:effectLst/>
        </p:spPr>
        <p:txBody>
          <a:bodyPr/>
          <a:lstStyle>
            <a:lvl1pPr>
              <a:buFontTx/>
              <a:buNone/>
              <a:defRPr sz="2800">
                <a:solidFill>
                  <a:schemeClr val="tx1"/>
                </a:solidFill>
                <a:effectLst/>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sp>
        <p:nvSpPr>
          <p:cNvPr id="4" name="Platshållare för text 5">
            <a:extLst>
              <a:ext uri="{FF2B5EF4-FFF2-40B4-BE49-F238E27FC236}">
                <a16:creationId xmlns:a16="http://schemas.microsoft.com/office/drawing/2014/main" id="{31B48824-5CAD-8A12-19E7-9FEA65D2320D}"/>
              </a:ext>
            </a:extLst>
          </p:cNvPr>
          <p:cNvSpPr>
            <a:spLocks noGrp="1"/>
          </p:cNvSpPr>
          <p:nvPr>
            <p:ph type="body" sz="quarter" idx="11" hasCustomPrompt="1"/>
          </p:nvPr>
        </p:nvSpPr>
        <p:spPr>
          <a:xfrm>
            <a:off x="838200" y="5693277"/>
            <a:ext cx="4634852" cy="577850"/>
          </a:xfrm>
          <a:effectLst/>
        </p:spPr>
        <p:txBody>
          <a:bodyPr>
            <a:normAutofit/>
          </a:bodyPr>
          <a:lstStyle>
            <a:lvl1pPr marL="0" indent="0">
              <a:buFontTx/>
              <a:buNone/>
              <a:defRPr/>
            </a:lvl1pPr>
            <a:lvl5pPr marL="0" indent="0" algn="l">
              <a:buNone/>
              <a:defRPr sz="1600">
                <a:solidFill>
                  <a:schemeClr val="tx1"/>
                </a:solidFill>
                <a:effectLst/>
                <a:latin typeface="Noto Serif" panose="02020600060500020200" pitchFamily="18" charset="0"/>
                <a:ea typeface="Noto Serif" panose="02020600060500020200" pitchFamily="18" charset="0"/>
                <a:cs typeface="Noto Serif" panose="02020600060500020200" pitchFamily="18" charset="0"/>
              </a:defRPr>
            </a:lvl5pPr>
          </a:lstStyle>
          <a:p>
            <a:pPr lvl="4"/>
            <a:r>
              <a:rPr lang="sv-SE">
                <a:latin typeface="Noto Serif" panose="02020600060500020200" pitchFamily="18" charset="0"/>
                <a:ea typeface="Noto Serif" panose="02020600060500020200" pitchFamily="18" charset="0"/>
                <a:cs typeface="Noto Serif" panose="02020600060500020200" pitchFamily="18" charset="0"/>
              </a:rPr>
              <a:t>2024-XX-XX</a:t>
            </a:r>
            <a:endParaRPr lang="sv-SE"/>
          </a:p>
        </p:txBody>
      </p:sp>
      <p:pic>
        <p:nvPicPr>
          <p:cNvPr id="5" name="Bildobjekt 4">
            <a:extLst>
              <a:ext uri="{FF2B5EF4-FFF2-40B4-BE49-F238E27FC236}">
                <a16:creationId xmlns:a16="http://schemas.microsoft.com/office/drawing/2014/main" id="{300D55C3-1305-E9CC-C6FD-35EBB44D11B9}"/>
              </a:ext>
            </a:extLst>
          </p:cNvPr>
          <p:cNvPicPr>
            <a:picLocks noChangeAspect="1"/>
          </p:cNvPicPr>
          <p:nvPr userDrawn="1"/>
        </p:nvPicPr>
        <p:blipFill>
          <a:blip r:embed="rId2"/>
          <a:srcRect/>
          <a:stretch/>
        </p:blipFill>
        <p:spPr>
          <a:xfrm>
            <a:off x="11353800" y="310256"/>
            <a:ext cx="532355" cy="525617"/>
          </a:xfrm>
          <a:prstGeom prst="rect">
            <a:avLst/>
          </a:prstGeom>
        </p:spPr>
      </p:pic>
    </p:spTree>
    <p:extLst>
      <p:ext uri="{BB962C8B-B14F-4D97-AF65-F5344CB8AC3E}">
        <p14:creationId xmlns:p14="http://schemas.microsoft.com/office/powerpoint/2010/main" val="1489764921"/>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Rubrik och punktlista 2 kolumn">
    <p:bg>
      <p:bgPr>
        <a:solidFill>
          <a:srgbClr val="DFDCD8"/>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5040000" cy="4351338"/>
          </a:xfrm>
        </p:spPr>
        <p:txBody>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4" name="Platshållare för innehåll 2">
            <a:extLst>
              <a:ext uri="{FF2B5EF4-FFF2-40B4-BE49-F238E27FC236}">
                <a16:creationId xmlns:a16="http://schemas.microsoft.com/office/drawing/2014/main" id="{429490CA-7327-04C5-91F4-390AD0B90BFC}"/>
              </a:ext>
            </a:extLst>
          </p:cNvPr>
          <p:cNvSpPr>
            <a:spLocks noGrp="1"/>
          </p:cNvSpPr>
          <p:nvPr>
            <p:ph idx="10"/>
          </p:nvPr>
        </p:nvSpPr>
        <p:spPr>
          <a:xfrm>
            <a:off x="6053418" y="1825625"/>
            <a:ext cx="5040000" cy="4351338"/>
          </a:xfrm>
        </p:spPr>
        <p:txBody>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5" name="Bildobjekt 4">
            <a:extLst>
              <a:ext uri="{FF2B5EF4-FFF2-40B4-BE49-F238E27FC236}">
                <a16:creationId xmlns:a16="http://schemas.microsoft.com/office/drawing/2014/main" id="{FFC3E393-BA9A-403E-5893-06BCE88F0FE8}"/>
              </a:ext>
            </a:extLst>
          </p:cNvPr>
          <p:cNvPicPr>
            <a:picLocks noChangeAspect="1"/>
          </p:cNvPicPr>
          <p:nvPr userDrawn="1"/>
        </p:nvPicPr>
        <p:blipFill>
          <a:blip r:embed="rId3"/>
          <a:srcRect/>
          <a:stretch/>
        </p:blipFill>
        <p:spPr>
          <a:xfrm>
            <a:off x="11353800" y="310256"/>
            <a:ext cx="532355" cy="525617"/>
          </a:xfrm>
          <a:prstGeom prst="rect">
            <a:avLst/>
          </a:prstGeom>
        </p:spPr>
      </p:pic>
      <p:sp>
        <p:nvSpPr>
          <p:cNvPr id="6" name="Rubrik 1">
            <a:extLst>
              <a:ext uri="{FF2B5EF4-FFF2-40B4-BE49-F238E27FC236}">
                <a16:creationId xmlns:a16="http://schemas.microsoft.com/office/drawing/2014/main" id="{2B703D22-3DDA-07E4-CE28-68D294B382DC}"/>
              </a:ext>
            </a:extLst>
          </p:cNvPr>
          <p:cNvSpPr>
            <a:spLocks noGrp="1"/>
          </p:cNvSpPr>
          <p:nvPr>
            <p:ph type="title" hasCustomPrompt="1"/>
          </p:nvPr>
        </p:nvSpPr>
        <p:spPr>
          <a:xfrm>
            <a:off x="838200" y="795403"/>
            <a:ext cx="10515600" cy="895285"/>
          </a:xfrm>
        </p:spPr>
        <p:txBody>
          <a:bodyPr anchor="t"/>
          <a:lstStyle>
            <a:lvl1pPr>
              <a:lnSpc>
                <a:spcPct val="100000"/>
              </a:lnSpc>
              <a:defRPr sz="2400" b="0" i="0" spc="-4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7" name="Rak koppling 6">
            <a:extLst>
              <a:ext uri="{FF2B5EF4-FFF2-40B4-BE49-F238E27FC236}">
                <a16:creationId xmlns:a16="http://schemas.microsoft.com/office/drawing/2014/main" id="{932D1489-2176-E518-EF6B-3FF3EF8D8D6C}"/>
              </a:ext>
            </a:extLst>
          </p:cNvPr>
          <p:cNvCxnSpPr/>
          <p:nvPr userDrawn="1"/>
        </p:nvCxnSpPr>
        <p:spPr>
          <a:xfrm>
            <a:off x="963161" y="1219200"/>
            <a:ext cx="102334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31876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Rubrik och punktlista 3 kolumn">
    <p:bg>
      <p:bgPr>
        <a:solidFill>
          <a:srgbClr val="DFDCD8"/>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3240000" cy="4351338"/>
          </a:xfrm>
        </p:spPr>
        <p:txBody>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4" name="Platshållare för innehåll 2">
            <a:extLst>
              <a:ext uri="{FF2B5EF4-FFF2-40B4-BE49-F238E27FC236}">
                <a16:creationId xmlns:a16="http://schemas.microsoft.com/office/drawing/2014/main" id="{429490CA-7327-04C5-91F4-390AD0B90BFC}"/>
              </a:ext>
            </a:extLst>
          </p:cNvPr>
          <p:cNvSpPr>
            <a:spLocks noGrp="1"/>
          </p:cNvSpPr>
          <p:nvPr>
            <p:ph idx="10"/>
          </p:nvPr>
        </p:nvSpPr>
        <p:spPr>
          <a:xfrm>
            <a:off x="4433418" y="1825625"/>
            <a:ext cx="3240000" cy="4351338"/>
          </a:xfrm>
        </p:spPr>
        <p:txBody>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5" name="Platshållare för innehåll 2">
            <a:extLst>
              <a:ext uri="{FF2B5EF4-FFF2-40B4-BE49-F238E27FC236}">
                <a16:creationId xmlns:a16="http://schemas.microsoft.com/office/drawing/2014/main" id="{DF7A6822-1AB2-A8CC-8386-BA88A2657954}"/>
              </a:ext>
            </a:extLst>
          </p:cNvPr>
          <p:cNvSpPr>
            <a:spLocks noGrp="1"/>
          </p:cNvSpPr>
          <p:nvPr>
            <p:ph idx="11"/>
          </p:nvPr>
        </p:nvSpPr>
        <p:spPr>
          <a:xfrm>
            <a:off x="8028636" y="1825625"/>
            <a:ext cx="3240000" cy="4351338"/>
          </a:xfrm>
        </p:spPr>
        <p:txBody>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B0C65834-1C57-FD68-F5DE-7712ABC99C03}"/>
              </a:ext>
            </a:extLst>
          </p:cNvPr>
          <p:cNvPicPr>
            <a:picLocks noChangeAspect="1"/>
          </p:cNvPicPr>
          <p:nvPr userDrawn="1"/>
        </p:nvPicPr>
        <p:blipFill>
          <a:blip r:embed="rId3"/>
          <a:srcRect/>
          <a:stretch/>
        </p:blipFill>
        <p:spPr>
          <a:xfrm>
            <a:off x="11353800" y="310256"/>
            <a:ext cx="532355" cy="525617"/>
          </a:xfrm>
          <a:prstGeom prst="rect">
            <a:avLst/>
          </a:prstGeom>
        </p:spPr>
      </p:pic>
      <p:sp>
        <p:nvSpPr>
          <p:cNvPr id="7" name="Rubrik 1">
            <a:extLst>
              <a:ext uri="{FF2B5EF4-FFF2-40B4-BE49-F238E27FC236}">
                <a16:creationId xmlns:a16="http://schemas.microsoft.com/office/drawing/2014/main" id="{FF574B94-3659-C92B-50F0-65ABFBF1D99C}"/>
              </a:ext>
            </a:extLst>
          </p:cNvPr>
          <p:cNvSpPr>
            <a:spLocks noGrp="1"/>
          </p:cNvSpPr>
          <p:nvPr>
            <p:ph type="title" hasCustomPrompt="1"/>
          </p:nvPr>
        </p:nvSpPr>
        <p:spPr>
          <a:xfrm>
            <a:off x="838200" y="795403"/>
            <a:ext cx="10515600" cy="895285"/>
          </a:xfrm>
        </p:spPr>
        <p:txBody>
          <a:bodyPr anchor="t"/>
          <a:lstStyle>
            <a:lvl1pPr>
              <a:lnSpc>
                <a:spcPct val="100000"/>
              </a:lnSpc>
              <a:defRPr sz="2400" b="0" i="0" spc="-4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8" name="Rak koppling 7">
            <a:extLst>
              <a:ext uri="{FF2B5EF4-FFF2-40B4-BE49-F238E27FC236}">
                <a16:creationId xmlns:a16="http://schemas.microsoft.com/office/drawing/2014/main" id="{1DD04E5A-3F46-2FC4-07AB-D54915CDACE9}"/>
              </a:ext>
            </a:extLst>
          </p:cNvPr>
          <p:cNvCxnSpPr/>
          <p:nvPr userDrawn="1"/>
        </p:nvCxnSpPr>
        <p:spPr>
          <a:xfrm>
            <a:off x="963161" y="1219200"/>
            <a:ext cx="102334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27502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Rubrik och brödtext">
    <p:bg>
      <p:bgPr>
        <a:solidFill>
          <a:srgbClr val="DFDCD8"/>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6602260" cy="4351338"/>
          </a:xfrm>
        </p:spPr>
        <p:txBody>
          <a:bodyPr/>
          <a:lstStyle>
            <a:lvl1pPr marL="4763" indent="0">
              <a:lnSpc>
                <a:spcPct val="130000"/>
              </a:lnSpc>
              <a:spcAft>
                <a:spcPts val="1200"/>
              </a:spcAft>
              <a:buFont typeface="Arial" panose="020B0604020202020204" pitchFamily="34" charset="0"/>
              <a:buNone/>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None/>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p:txBody>
      </p:sp>
      <p:pic>
        <p:nvPicPr>
          <p:cNvPr id="4" name="Bildobjekt 3">
            <a:extLst>
              <a:ext uri="{FF2B5EF4-FFF2-40B4-BE49-F238E27FC236}">
                <a16:creationId xmlns:a16="http://schemas.microsoft.com/office/drawing/2014/main" id="{6F7FEA62-FC6B-C61F-92DC-ABE6ADF03967}"/>
              </a:ext>
            </a:extLst>
          </p:cNvPr>
          <p:cNvPicPr>
            <a:picLocks noChangeAspect="1"/>
          </p:cNvPicPr>
          <p:nvPr userDrawn="1"/>
        </p:nvPicPr>
        <p:blipFill>
          <a:blip r:embed="rId2"/>
          <a:srcRect/>
          <a:stretch/>
        </p:blipFill>
        <p:spPr>
          <a:xfrm>
            <a:off x="11353800" y="310256"/>
            <a:ext cx="532355" cy="525617"/>
          </a:xfrm>
          <a:prstGeom prst="rect">
            <a:avLst/>
          </a:prstGeom>
        </p:spPr>
      </p:pic>
      <p:sp>
        <p:nvSpPr>
          <p:cNvPr id="5" name="Rubrik 1">
            <a:extLst>
              <a:ext uri="{FF2B5EF4-FFF2-40B4-BE49-F238E27FC236}">
                <a16:creationId xmlns:a16="http://schemas.microsoft.com/office/drawing/2014/main" id="{E49141E0-E288-A2C2-CC90-B2DF7B76FB26}"/>
              </a:ext>
            </a:extLst>
          </p:cNvPr>
          <p:cNvSpPr>
            <a:spLocks noGrp="1"/>
          </p:cNvSpPr>
          <p:nvPr>
            <p:ph type="title" hasCustomPrompt="1"/>
          </p:nvPr>
        </p:nvSpPr>
        <p:spPr>
          <a:xfrm>
            <a:off x="838200" y="795403"/>
            <a:ext cx="10515600" cy="895285"/>
          </a:xfrm>
        </p:spPr>
        <p:txBody>
          <a:bodyPr anchor="t"/>
          <a:lstStyle>
            <a:lvl1pPr>
              <a:lnSpc>
                <a:spcPct val="100000"/>
              </a:lnSpc>
              <a:defRPr sz="2400" b="0" i="0" spc="-4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6" name="Rak koppling 5">
            <a:extLst>
              <a:ext uri="{FF2B5EF4-FFF2-40B4-BE49-F238E27FC236}">
                <a16:creationId xmlns:a16="http://schemas.microsoft.com/office/drawing/2014/main" id="{0CE8C634-D2E3-F93F-6965-4EECB927FA98}"/>
              </a:ext>
            </a:extLst>
          </p:cNvPr>
          <p:cNvCxnSpPr/>
          <p:nvPr userDrawn="1"/>
        </p:nvCxnSpPr>
        <p:spPr>
          <a:xfrm>
            <a:off x="963161" y="1219200"/>
            <a:ext cx="102334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11777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0_Rubriksida lav skog">
    <p:bg>
      <p:bgPr>
        <a:solidFill>
          <a:srgbClr val="DFDCD8"/>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A96232E9-F9E3-4F98-94D0-77E4C9D89C88}"/>
              </a:ext>
            </a:extLst>
          </p:cNvPr>
          <p:cNvPicPr>
            <a:picLocks noChangeAspect="1"/>
          </p:cNvPicPr>
          <p:nvPr userDrawn="1"/>
        </p:nvPicPr>
        <p:blipFill>
          <a:blip r:embed="rId2">
            <a:alphaModFix amt="10000"/>
            <a:duotone>
              <a:prstClr val="black"/>
              <a:schemeClr val="tx2">
                <a:tint val="45000"/>
                <a:satMod val="400000"/>
              </a:schemeClr>
            </a:duotone>
          </a:blip>
          <a:srcRect/>
          <a:stretch/>
        </p:blipFill>
        <p:spPr>
          <a:xfrm>
            <a:off x="0" y="2342732"/>
            <a:ext cx="12557697" cy="4515268"/>
          </a:xfrm>
          <a:prstGeom prst="rect">
            <a:avLst/>
          </a:prstGeom>
        </p:spPr>
      </p:pic>
      <p:sp>
        <p:nvSpPr>
          <p:cNvPr id="6" name="Rubrik 1">
            <a:extLst>
              <a:ext uri="{FF2B5EF4-FFF2-40B4-BE49-F238E27FC236}">
                <a16:creationId xmlns:a16="http://schemas.microsoft.com/office/drawing/2014/main" id="{4455CA7D-5F1E-47A7-A16A-DA19D8CA7E0E}"/>
              </a:ext>
            </a:extLst>
          </p:cNvPr>
          <p:cNvSpPr>
            <a:spLocks noGrp="1"/>
          </p:cNvSpPr>
          <p:nvPr>
            <p:ph type="title" hasCustomPrompt="1"/>
          </p:nvPr>
        </p:nvSpPr>
        <p:spPr>
          <a:xfrm>
            <a:off x="838199" y="2595369"/>
            <a:ext cx="8520953" cy="1325563"/>
          </a:xfrm>
        </p:spPr>
        <p:txBody>
          <a:bodyPr anchor="t"/>
          <a:lstStyle>
            <a:lvl1pPr>
              <a:defRPr b="1" i="0" spc="-8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7" name="Platshållare för text 17">
            <a:extLst>
              <a:ext uri="{FF2B5EF4-FFF2-40B4-BE49-F238E27FC236}">
                <a16:creationId xmlns:a16="http://schemas.microsoft.com/office/drawing/2014/main" id="{73030E92-01DB-4B95-8CB7-C4A02C831281}"/>
              </a:ext>
            </a:extLst>
          </p:cNvPr>
          <p:cNvSpPr>
            <a:spLocks noGrp="1"/>
          </p:cNvSpPr>
          <p:nvPr>
            <p:ph type="body" sz="quarter" idx="10" hasCustomPrompt="1"/>
          </p:nvPr>
        </p:nvSpPr>
        <p:spPr>
          <a:xfrm>
            <a:off x="838199" y="4117068"/>
            <a:ext cx="8452757" cy="1559990"/>
          </a:xfrm>
        </p:spPr>
        <p:txBody>
          <a:bodyPr/>
          <a:lstStyle>
            <a:lvl1pPr>
              <a:buFontTx/>
              <a:buNone/>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3" name="Bildobjekt 2">
            <a:extLst>
              <a:ext uri="{FF2B5EF4-FFF2-40B4-BE49-F238E27FC236}">
                <a16:creationId xmlns:a16="http://schemas.microsoft.com/office/drawing/2014/main" id="{A24936C8-8506-0737-AB42-CD7D16B3FA62}"/>
              </a:ext>
            </a:extLst>
          </p:cNvPr>
          <p:cNvPicPr>
            <a:picLocks noChangeAspect="1"/>
          </p:cNvPicPr>
          <p:nvPr userDrawn="1"/>
        </p:nvPicPr>
        <p:blipFill>
          <a:blip r:embed="rId3"/>
          <a:srcRect/>
          <a:stretch/>
        </p:blipFill>
        <p:spPr>
          <a:xfrm>
            <a:off x="11353800" y="310256"/>
            <a:ext cx="532355" cy="525617"/>
          </a:xfrm>
          <a:prstGeom prst="rect">
            <a:avLst/>
          </a:prstGeom>
        </p:spPr>
      </p:pic>
    </p:spTree>
    <p:extLst>
      <p:ext uri="{BB962C8B-B14F-4D97-AF65-F5344CB8AC3E}">
        <p14:creationId xmlns:p14="http://schemas.microsoft.com/office/powerpoint/2010/main" val="1918737174"/>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1_Rubrik och punktlista lav skog">
    <p:bg>
      <p:bgPr>
        <a:solidFill>
          <a:srgbClr val="DFDCD8"/>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DC8A5453-D1D3-EF23-0D70-FB9EA7A908C3}"/>
              </a:ext>
            </a:extLst>
          </p:cNvPr>
          <p:cNvPicPr>
            <a:picLocks noChangeAspect="1"/>
          </p:cNvPicPr>
          <p:nvPr userDrawn="1"/>
        </p:nvPicPr>
        <p:blipFill>
          <a:blip r:embed="rId2">
            <a:alphaModFix amt="10000"/>
            <a:duotone>
              <a:prstClr val="black"/>
              <a:schemeClr val="tx2">
                <a:tint val="45000"/>
                <a:satMod val="400000"/>
              </a:schemeClr>
            </a:duotone>
          </a:blip>
          <a:srcRect/>
          <a:stretch/>
        </p:blipFill>
        <p:spPr>
          <a:xfrm>
            <a:off x="0" y="2387336"/>
            <a:ext cx="12557697" cy="4515268"/>
          </a:xfrm>
          <a:prstGeom prst="rect">
            <a:avLst/>
          </a:prstGeom>
        </p:spPr>
      </p:pic>
      <p:sp>
        <p:nvSpPr>
          <p:cNvPr id="5" name="Platshållare för innehåll 2">
            <a:extLst>
              <a:ext uri="{FF2B5EF4-FFF2-40B4-BE49-F238E27FC236}">
                <a16:creationId xmlns:a16="http://schemas.microsoft.com/office/drawing/2014/main" id="{3C96AB0D-CE90-4FB2-01C6-15BABE36026B}"/>
              </a:ext>
            </a:extLst>
          </p:cNvPr>
          <p:cNvSpPr>
            <a:spLocks noGrp="1"/>
          </p:cNvSpPr>
          <p:nvPr>
            <p:ph idx="1"/>
          </p:nvPr>
        </p:nvSpPr>
        <p:spPr>
          <a:xfrm>
            <a:off x="838200" y="1825625"/>
            <a:ext cx="10515600" cy="4351338"/>
          </a:xfrm>
        </p:spPr>
        <p:txBody>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7" name="Bildobjekt 6">
            <a:extLst>
              <a:ext uri="{FF2B5EF4-FFF2-40B4-BE49-F238E27FC236}">
                <a16:creationId xmlns:a16="http://schemas.microsoft.com/office/drawing/2014/main" id="{916FE10A-EBA7-BC77-BDB7-71F0987FEE8C}"/>
              </a:ext>
            </a:extLst>
          </p:cNvPr>
          <p:cNvPicPr>
            <a:picLocks noChangeAspect="1"/>
          </p:cNvPicPr>
          <p:nvPr userDrawn="1"/>
        </p:nvPicPr>
        <p:blipFill>
          <a:blip r:embed="rId4"/>
          <a:srcRect/>
          <a:stretch/>
        </p:blipFill>
        <p:spPr>
          <a:xfrm>
            <a:off x="11353800" y="310256"/>
            <a:ext cx="532355" cy="525617"/>
          </a:xfrm>
          <a:prstGeom prst="rect">
            <a:avLst/>
          </a:prstGeom>
        </p:spPr>
      </p:pic>
      <p:sp>
        <p:nvSpPr>
          <p:cNvPr id="3" name="Rubrik 1">
            <a:extLst>
              <a:ext uri="{FF2B5EF4-FFF2-40B4-BE49-F238E27FC236}">
                <a16:creationId xmlns:a16="http://schemas.microsoft.com/office/drawing/2014/main" id="{B2C961AE-B061-C384-407F-5AD4C8EEA8BC}"/>
              </a:ext>
            </a:extLst>
          </p:cNvPr>
          <p:cNvSpPr>
            <a:spLocks noGrp="1"/>
          </p:cNvSpPr>
          <p:nvPr>
            <p:ph type="title" hasCustomPrompt="1"/>
          </p:nvPr>
        </p:nvSpPr>
        <p:spPr>
          <a:xfrm>
            <a:off x="838200" y="795403"/>
            <a:ext cx="10515600" cy="895285"/>
          </a:xfrm>
        </p:spPr>
        <p:txBody>
          <a:bodyPr anchor="t"/>
          <a:lstStyle>
            <a:lvl1pPr>
              <a:lnSpc>
                <a:spcPct val="100000"/>
              </a:lnSpc>
              <a:defRPr sz="2400" b="0" i="0" spc="-4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4" name="Rak koppling 3">
            <a:extLst>
              <a:ext uri="{FF2B5EF4-FFF2-40B4-BE49-F238E27FC236}">
                <a16:creationId xmlns:a16="http://schemas.microsoft.com/office/drawing/2014/main" id="{D5671D25-A86F-D2E3-0282-476A0FED06F1}"/>
              </a:ext>
            </a:extLst>
          </p:cNvPr>
          <p:cNvCxnSpPr/>
          <p:nvPr userDrawn="1"/>
        </p:nvCxnSpPr>
        <p:spPr>
          <a:xfrm>
            <a:off x="963161" y="1219200"/>
            <a:ext cx="102334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6225348"/>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9_Rubriksida hav skog">
    <p:bg>
      <p:bgPr>
        <a:solidFill>
          <a:srgbClr val="1F6575"/>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A96232E9-F9E3-4F98-94D0-77E4C9D89C88}"/>
              </a:ext>
            </a:extLst>
          </p:cNvPr>
          <p:cNvPicPr>
            <a:picLocks noGrp="1" noRot="1" noChangeAspect="1" noMove="1" noResize="1" noEditPoints="1" noAdjustHandles="1" noChangeArrowheads="1" noChangeShapeType="1" noCrop="1"/>
          </p:cNvPicPr>
          <p:nvPr userDrawn="1"/>
        </p:nvPicPr>
        <p:blipFill>
          <a:blip r:embed="rId2">
            <a:alphaModFix amt="10000"/>
          </a:blip>
          <a:srcRect/>
          <a:stretch/>
        </p:blipFill>
        <p:spPr>
          <a:xfrm>
            <a:off x="0" y="2342732"/>
            <a:ext cx="12557697" cy="4515268"/>
          </a:xfrm>
          <a:prstGeom prst="rect">
            <a:avLst/>
          </a:prstGeom>
        </p:spPr>
      </p:pic>
      <p:sp>
        <p:nvSpPr>
          <p:cNvPr id="6" name="Rubrik 1">
            <a:extLst>
              <a:ext uri="{FF2B5EF4-FFF2-40B4-BE49-F238E27FC236}">
                <a16:creationId xmlns:a16="http://schemas.microsoft.com/office/drawing/2014/main" id="{4455CA7D-5F1E-47A7-A16A-DA19D8CA7E0E}"/>
              </a:ext>
            </a:extLst>
          </p:cNvPr>
          <p:cNvSpPr>
            <a:spLocks noGrp="1"/>
          </p:cNvSpPr>
          <p:nvPr>
            <p:ph type="title" hasCustomPrompt="1"/>
          </p:nvPr>
        </p:nvSpPr>
        <p:spPr>
          <a:xfrm>
            <a:off x="838199" y="2595369"/>
            <a:ext cx="8520953"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7" name="Platshållare för text 17">
            <a:extLst>
              <a:ext uri="{FF2B5EF4-FFF2-40B4-BE49-F238E27FC236}">
                <a16:creationId xmlns:a16="http://schemas.microsoft.com/office/drawing/2014/main" id="{73030E92-01DB-4B95-8CB7-C4A02C831281}"/>
              </a:ext>
            </a:extLst>
          </p:cNvPr>
          <p:cNvSpPr>
            <a:spLocks noGrp="1"/>
          </p:cNvSpPr>
          <p:nvPr>
            <p:ph type="body" sz="quarter" idx="10" hasCustomPrompt="1"/>
          </p:nvPr>
        </p:nvSpPr>
        <p:spPr>
          <a:xfrm>
            <a:off x="838199" y="4117068"/>
            <a:ext cx="8452757" cy="1559990"/>
          </a:xfrm>
        </p:spPr>
        <p:txBody>
          <a:bodyPr/>
          <a:lstStyle>
            <a:lvl1pPr>
              <a:buFontTx/>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2" name="Bildobjekt 1">
            <a:extLst>
              <a:ext uri="{FF2B5EF4-FFF2-40B4-BE49-F238E27FC236}">
                <a16:creationId xmlns:a16="http://schemas.microsoft.com/office/drawing/2014/main" id="{C2206D35-A8CB-35C9-7815-A03753B3D836}"/>
              </a:ext>
            </a:extLst>
          </p:cNvPr>
          <p:cNvPicPr>
            <a:picLocks noChangeAspect="1"/>
          </p:cNvPicPr>
          <p:nvPr userDrawn="1"/>
        </p:nvPicPr>
        <p:blipFill>
          <a:blip r:embed="rId3"/>
          <a:srcRect/>
          <a:stretch/>
        </p:blipFill>
        <p:spPr>
          <a:xfrm>
            <a:off x="11353800" y="310256"/>
            <a:ext cx="532355" cy="525616"/>
          </a:xfrm>
          <a:prstGeom prst="rect">
            <a:avLst/>
          </a:prstGeom>
        </p:spPr>
      </p:pic>
    </p:spTree>
    <p:extLst>
      <p:ext uri="{BB962C8B-B14F-4D97-AF65-F5344CB8AC3E}">
        <p14:creationId xmlns:p14="http://schemas.microsoft.com/office/powerpoint/2010/main" val="3238648242"/>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0_Rubrik och punktlista skog">
    <p:bg>
      <p:bgPr>
        <a:solidFill>
          <a:srgbClr val="1F6575"/>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F3051163-59B3-0F99-6A4A-2B7CD82F4291}"/>
              </a:ext>
            </a:extLst>
          </p:cNvPr>
          <p:cNvPicPr>
            <a:picLocks noGrp="1" noRot="1" noChangeAspect="1" noMove="1" noResize="1" noEditPoints="1" noAdjustHandles="1" noChangeArrowheads="1" noChangeShapeType="1" noCrop="1"/>
          </p:cNvPicPr>
          <p:nvPr userDrawn="1"/>
        </p:nvPicPr>
        <p:blipFill>
          <a:blip r:embed="rId2">
            <a:alphaModFix amt="10000"/>
          </a:blip>
          <a:srcRect/>
          <a:stretch/>
        </p:blipFill>
        <p:spPr>
          <a:xfrm>
            <a:off x="0" y="2389454"/>
            <a:ext cx="12557697" cy="4515268"/>
          </a:xfrm>
          <a:prstGeom prst="rect">
            <a:avLst/>
          </a:prstGeom>
        </p:spPr>
      </p:pic>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0E1BA701-C146-509E-E3A3-1F9AD3FCDB60}"/>
              </a:ext>
            </a:extLst>
          </p:cNvPr>
          <p:cNvPicPr>
            <a:picLocks noChangeAspect="1"/>
          </p:cNvPicPr>
          <p:nvPr userDrawn="1"/>
        </p:nvPicPr>
        <p:blipFill>
          <a:blip r:embed="rId4"/>
          <a:srcRect/>
          <a:stretch/>
        </p:blipFill>
        <p:spPr>
          <a:xfrm>
            <a:off x="11353800" y="310256"/>
            <a:ext cx="532355" cy="525616"/>
          </a:xfrm>
          <a:prstGeom prst="rect">
            <a:avLst/>
          </a:prstGeom>
        </p:spPr>
      </p:pic>
      <p:sp>
        <p:nvSpPr>
          <p:cNvPr id="5" name="Rubrik 1">
            <a:extLst>
              <a:ext uri="{FF2B5EF4-FFF2-40B4-BE49-F238E27FC236}">
                <a16:creationId xmlns:a16="http://schemas.microsoft.com/office/drawing/2014/main" id="{BFAB8213-92B9-B163-E17F-668B6518075F}"/>
              </a:ext>
            </a:extLst>
          </p:cNvPr>
          <p:cNvSpPr>
            <a:spLocks noGrp="1"/>
          </p:cNvSpPr>
          <p:nvPr>
            <p:ph type="title" hasCustomPrompt="1"/>
          </p:nvPr>
        </p:nvSpPr>
        <p:spPr>
          <a:xfrm>
            <a:off x="838200" y="795403"/>
            <a:ext cx="10515600" cy="895285"/>
          </a:xfrm>
        </p:spPr>
        <p:txBody>
          <a:bodyPr anchor="t"/>
          <a:lstStyle>
            <a:lvl1pPr>
              <a:lnSpc>
                <a:spcPct val="100000"/>
              </a:lnSpc>
              <a:defRPr sz="2400" b="0"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7" name="Rak koppling 6">
            <a:extLst>
              <a:ext uri="{FF2B5EF4-FFF2-40B4-BE49-F238E27FC236}">
                <a16:creationId xmlns:a16="http://schemas.microsoft.com/office/drawing/2014/main" id="{2D4B7898-55BB-9634-9B0D-A9929090FF00}"/>
              </a:ext>
            </a:extLst>
          </p:cNvPr>
          <p:cNvCxnSpPr/>
          <p:nvPr userDrawn="1"/>
        </p:nvCxnSpPr>
        <p:spPr>
          <a:xfrm>
            <a:off x="963161" y="1219200"/>
            <a:ext cx="10233497"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4950609"/>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5_Rubrik och punktlista">
    <p:bg>
      <p:bgPr>
        <a:solidFill>
          <a:srgbClr val="007B4F"/>
        </a:solidFill>
        <a:effectLst/>
      </p:bgPr>
    </p:b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FDE4C6A9-30C6-A357-0C50-F3FEDBC87DC1}"/>
              </a:ext>
            </a:extLst>
          </p:cNvPr>
          <p:cNvPicPr>
            <a:picLocks noGrp="1" noRot="1" noChangeAspect="1" noMove="1" noResize="1" noEditPoints="1" noAdjustHandles="1" noChangeArrowheads="1" noChangeShapeType="1" noCrop="1"/>
          </p:cNvPicPr>
          <p:nvPr userDrawn="1"/>
        </p:nvPicPr>
        <p:blipFill>
          <a:blip r:embed="rId2">
            <a:alphaModFix amt="15000"/>
          </a:blip>
          <a:srcRect/>
          <a:stretch/>
        </p:blipFill>
        <p:spPr>
          <a:xfrm>
            <a:off x="0" y="2383967"/>
            <a:ext cx="12556235" cy="4514742"/>
          </a:xfrm>
          <a:prstGeom prst="rect">
            <a:avLst/>
          </a:prstGeom>
        </p:spPr>
      </p:pic>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2" name="Bildobjekt 1">
            <a:extLst>
              <a:ext uri="{FF2B5EF4-FFF2-40B4-BE49-F238E27FC236}">
                <a16:creationId xmlns:a16="http://schemas.microsoft.com/office/drawing/2014/main" id="{6C91F77F-A76A-F6ED-E551-B55D7287DFF5}"/>
              </a:ext>
            </a:extLst>
          </p:cNvPr>
          <p:cNvPicPr>
            <a:picLocks noChangeAspect="1"/>
          </p:cNvPicPr>
          <p:nvPr userDrawn="1"/>
        </p:nvPicPr>
        <p:blipFill>
          <a:blip r:embed="rId4"/>
          <a:srcRect/>
          <a:stretch/>
        </p:blipFill>
        <p:spPr>
          <a:xfrm>
            <a:off x="11353800" y="310256"/>
            <a:ext cx="532355" cy="525616"/>
          </a:xfrm>
          <a:prstGeom prst="rect">
            <a:avLst/>
          </a:prstGeom>
        </p:spPr>
      </p:pic>
      <p:sp>
        <p:nvSpPr>
          <p:cNvPr id="4" name="Rubrik 1">
            <a:extLst>
              <a:ext uri="{FF2B5EF4-FFF2-40B4-BE49-F238E27FC236}">
                <a16:creationId xmlns:a16="http://schemas.microsoft.com/office/drawing/2014/main" id="{D851E2EA-F6C0-7A81-0362-4ADBD45ACEF3}"/>
              </a:ext>
            </a:extLst>
          </p:cNvPr>
          <p:cNvSpPr>
            <a:spLocks noGrp="1"/>
          </p:cNvSpPr>
          <p:nvPr>
            <p:ph type="title" hasCustomPrompt="1"/>
          </p:nvPr>
        </p:nvSpPr>
        <p:spPr>
          <a:xfrm>
            <a:off x="838200" y="795403"/>
            <a:ext cx="10515600" cy="895285"/>
          </a:xfrm>
        </p:spPr>
        <p:txBody>
          <a:bodyPr anchor="t"/>
          <a:lstStyle>
            <a:lvl1pPr>
              <a:lnSpc>
                <a:spcPct val="100000"/>
              </a:lnSpc>
              <a:defRPr sz="2400" b="0"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6" name="Rak koppling 5">
            <a:extLst>
              <a:ext uri="{FF2B5EF4-FFF2-40B4-BE49-F238E27FC236}">
                <a16:creationId xmlns:a16="http://schemas.microsoft.com/office/drawing/2014/main" id="{52F25DC7-6031-7C84-FE00-3EBC10BF70F2}"/>
              </a:ext>
            </a:extLst>
          </p:cNvPr>
          <p:cNvCxnSpPr/>
          <p:nvPr userDrawn="1"/>
        </p:nvCxnSpPr>
        <p:spPr>
          <a:xfrm>
            <a:off x="940859" y="1219200"/>
            <a:ext cx="10233497"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4176145"/>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_Rubriksida skog ljung">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ED4AF340-8D86-7791-AD7D-652282C9E56E}"/>
              </a:ext>
            </a:extLst>
          </p:cNvPr>
          <p:cNvPicPr>
            <a:picLocks noGrp="1" noRot="1" noChangeAspect="1" noMove="1" noResize="1" noEditPoints="1" noAdjustHandles="1" noChangeArrowheads="1" noChangeShapeType="1" noCrop="1"/>
          </p:cNvPicPr>
          <p:nvPr userDrawn="1"/>
        </p:nvPicPr>
        <p:blipFill>
          <a:blip r:embed="rId2">
            <a:alphaModFix amt="10000"/>
          </a:blip>
          <a:srcRect/>
          <a:stretch/>
        </p:blipFill>
        <p:spPr>
          <a:xfrm>
            <a:off x="0" y="2384429"/>
            <a:ext cx="12553111" cy="4513619"/>
          </a:xfrm>
          <a:prstGeom prst="rect">
            <a:avLst/>
          </a:prstGeom>
          <a:effectLst/>
        </p:spPr>
      </p:pic>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3"/>
          <a:stretch>
            <a:fillRect/>
          </a:stretch>
        </p:blipFill>
        <p:spPr>
          <a:xfrm>
            <a:off x="11317288" y="306859"/>
            <a:ext cx="539631" cy="532800"/>
          </a:xfrm>
          <a:prstGeom prst="rect">
            <a:avLst/>
          </a:prstGeom>
        </p:spPr>
      </p:pic>
      <p:sp>
        <p:nvSpPr>
          <p:cNvPr id="4" name="Rubrik 1">
            <a:extLst>
              <a:ext uri="{FF2B5EF4-FFF2-40B4-BE49-F238E27FC236}">
                <a16:creationId xmlns:a16="http://schemas.microsoft.com/office/drawing/2014/main" id="{934455E8-508B-8DC3-898B-1B792FE67532}"/>
              </a:ext>
            </a:extLst>
          </p:cNvPr>
          <p:cNvSpPr>
            <a:spLocks noGrp="1"/>
          </p:cNvSpPr>
          <p:nvPr>
            <p:ph type="title" hasCustomPrompt="1"/>
          </p:nvPr>
        </p:nvSpPr>
        <p:spPr>
          <a:xfrm>
            <a:off x="838199" y="2595369"/>
            <a:ext cx="8502181" cy="1325563"/>
          </a:xfrm>
        </p:spPr>
        <p:txBody>
          <a:bodyPr anchor="t">
            <a:normAutofit/>
          </a:bodyPr>
          <a:lstStyle>
            <a:lvl1pPr>
              <a:defRPr sz="3600" b="1" i="0" spc="-8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5" name="Platshållare för text 17">
            <a:extLst>
              <a:ext uri="{FF2B5EF4-FFF2-40B4-BE49-F238E27FC236}">
                <a16:creationId xmlns:a16="http://schemas.microsoft.com/office/drawing/2014/main" id="{48251019-C2A5-34A3-3B9B-70DC858E3888}"/>
              </a:ext>
            </a:extLst>
          </p:cNvPr>
          <p:cNvSpPr>
            <a:spLocks noGrp="1"/>
          </p:cNvSpPr>
          <p:nvPr>
            <p:ph type="body" sz="quarter" idx="10" hasCustomPrompt="1"/>
          </p:nvPr>
        </p:nvSpPr>
        <p:spPr>
          <a:xfrm>
            <a:off x="838199" y="4117068"/>
            <a:ext cx="8502181" cy="1559990"/>
          </a:xfrm>
        </p:spPr>
        <p:txBody>
          <a:bodyPr/>
          <a:lstStyle>
            <a:lvl1pPr>
              <a:buFontTx/>
              <a:buNone/>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6" name="Bildobjekt 5">
            <a:extLst>
              <a:ext uri="{FF2B5EF4-FFF2-40B4-BE49-F238E27FC236}">
                <a16:creationId xmlns:a16="http://schemas.microsoft.com/office/drawing/2014/main" id="{73CC48DB-1A12-5ADD-E46D-0ADFE64FCE11}"/>
              </a:ext>
            </a:extLst>
          </p:cNvPr>
          <p:cNvPicPr>
            <a:picLocks noChangeAspect="1"/>
          </p:cNvPicPr>
          <p:nvPr userDrawn="1"/>
        </p:nvPicPr>
        <p:blipFill>
          <a:blip r:embed="rId4"/>
          <a:srcRect/>
          <a:stretch/>
        </p:blipFill>
        <p:spPr>
          <a:xfrm>
            <a:off x="11353800" y="310256"/>
            <a:ext cx="532354" cy="525616"/>
          </a:xfrm>
          <a:prstGeom prst="rect">
            <a:avLst/>
          </a:prstGeom>
        </p:spPr>
      </p:pic>
    </p:spTree>
    <p:extLst>
      <p:ext uri="{BB962C8B-B14F-4D97-AF65-F5344CB8AC3E}">
        <p14:creationId xmlns:p14="http://schemas.microsoft.com/office/powerpoint/2010/main" val="4186076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Agenda / innehåll egen bild">
    <p:spTree>
      <p:nvGrpSpPr>
        <p:cNvPr id="1" name=""/>
        <p:cNvGrpSpPr/>
        <p:nvPr/>
      </p:nvGrpSpPr>
      <p:grpSpPr>
        <a:xfrm>
          <a:off x="0" y="0"/>
          <a:ext cx="0" cy="0"/>
          <a:chOff x="0" y="0"/>
          <a:chExt cx="0" cy="0"/>
        </a:xfrm>
      </p:grpSpPr>
      <p:sp>
        <p:nvSpPr>
          <p:cNvPr id="6" name="Platshållare för innehåll 2">
            <a:extLst>
              <a:ext uri="{FF2B5EF4-FFF2-40B4-BE49-F238E27FC236}">
                <a16:creationId xmlns:a16="http://schemas.microsoft.com/office/drawing/2014/main" id="{4A39E9E5-B32B-7F54-7607-7B6FD75672BA}"/>
              </a:ext>
            </a:extLst>
          </p:cNvPr>
          <p:cNvSpPr>
            <a:spLocks noGrp="1"/>
          </p:cNvSpPr>
          <p:nvPr>
            <p:ph idx="1"/>
          </p:nvPr>
        </p:nvSpPr>
        <p:spPr>
          <a:xfrm>
            <a:off x="5339114" y="1825625"/>
            <a:ext cx="6168196" cy="4351338"/>
          </a:xfrm>
        </p:spPr>
        <p:txBody>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2" name="Platshållare för bild 6">
            <a:extLst>
              <a:ext uri="{FF2B5EF4-FFF2-40B4-BE49-F238E27FC236}">
                <a16:creationId xmlns:a16="http://schemas.microsoft.com/office/drawing/2014/main" id="{73DD4601-7ABE-4E27-23E0-021FE9022595}"/>
              </a:ext>
            </a:extLst>
          </p:cNvPr>
          <p:cNvSpPr>
            <a:spLocks noGrp="1"/>
          </p:cNvSpPr>
          <p:nvPr>
            <p:ph type="pic" sz="quarter" idx="10" hasCustomPrompt="1"/>
          </p:nvPr>
        </p:nvSpPr>
        <p:spPr>
          <a:xfrm>
            <a:off x="0" y="0"/>
            <a:ext cx="4992687" cy="6858000"/>
          </a:xfrm>
        </p:spPr>
        <p:txBody>
          <a:bodyPr/>
          <a:lstStyle>
            <a:lvl1pPr marL="0" indent="0" algn="ctr">
              <a:buNone/>
              <a:defRPr/>
            </a:lvl1pPr>
          </a:lstStyle>
          <a:p>
            <a:r>
              <a:rPr lang="sv-SE"/>
              <a:t>Infoga bild här</a:t>
            </a:r>
          </a:p>
        </p:txBody>
      </p:sp>
      <p:pic>
        <p:nvPicPr>
          <p:cNvPr id="4" name="Bildobjekt 3">
            <a:extLst>
              <a:ext uri="{FF2B5EF4-FFF2-40B4-BE49-F238E27FC236}">
                <a16:creationId xmlns:a16="http://schemas.microsoft.com/office/drawing/2014/main" id="{5F63CAFE-5548-6D8E-5E4A-AB983E50DE43}"/>
              </a:ext>
            </a:extLst>
          </p:cNvPr>
          <p:cNvPicPr>
            <a:picLocks noChangeAspect="1"/>
          </p:cNvPicPr>
          <p:nvPr userDrawn="1"/>
        </p:nvPicPr>
        <p:blipFill>
          <a:blip r:embed="rId3"/>
          <a:srcRect/>
          <a:stretch/>
        </p:blipFill>
        <p:spPr>
          <a:xfrm>
            <a:off x="11353800" y="310256"/>
            <a:ext cx="532356" cy="525617"/>
          </a:xfrm>
          <a:prstGeom prst="rect">
            <a:avLst/>
          </a:prstGeom>
        </p:spPr>
      </p:pic>
      <p:sp>
        <p:nvSpPr>
          <p:cNvPr id="5" name="Rubrik 1">
            <a:extLst>
              <a:ext uri="{FF2B5EF4-FFF2-40B4-BE49-F238E27FC236}">
                <a16:creationId xmlns:a16="http://schemas.microsoft.com/office/drawing/2014/main" id="{04BC141C-D1AC-CE26-B645-E55DFE0FB4BF}"/>
              </a:ext>
            </a:extLst>
          </p:cNvPr>
          <p:cNvSpPr>
            <a:spLocks noGrp="1"/>
          </p:cNvSpPr>
          <p:nvPr>
            <p:ph type="title"/>
          </p:nvPr>
        </p:nvSpPr>
        <p:spPr>
          <a:xfrm>
            <a:off x="5352400" y="795403"/>
            <a:ext cx="6154911" cy="895285"/>
          </a:xfrm>
        </p:spPr>
        <p:txBody>
          <a:bodyPr anchor="t"/>
          <a:lstStyle>
            <a:lvl1pPr>
              <a:lnSpc>
                <a:spcPct val="100000"/>
              </a:lnSpc>
              <a:defRPr sz="2400" b="0" i="0" cap="all" spc="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Tree>
    <p:extLst>
      <p:ext uri="{BB962C8B-B14F-4D97-AF65-F5344CB8AC3E}">
        <p14:creationId xmlns:p14="http://schemas.microsoft.com/office/powerpoint/2010/main" val="53192824"/>
      </p:ext>
    </p:extLst>
  </p:cSld>
  <p:clrMapOvr>
    <a:masterClrMapping/>
  </p:clrMapOvr>
  <p:extLst>
    <p:ext uri="{DCECCB84-F9BA-43D5-87BE-67443E8EF086}">
      <p15:sldGuideLst xmlns:p15="http://schemas.microsoft.com/office/powerpoint/2012/main">
        <p15:guide id="1" orient="horz" pos="2160">
          <p15:clr>
            <a:srgbClr val="FBAE40"/>
          </p15:clr>
        </p15:guide>
        <p15:guide id="2" pos="313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7_Rubriksida skog ljung">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ED4AF340-8D86-7791-AD7D-652282C9E56E}"/>
              </a:ext>
            </a:extLst>
          </p:cNvPr>
          <p:cNvPicPr>
            <a:picLocks noGrp="1" noRot="1" noChangeAspect="1" noMove="1" noResize="1" noEditPoints="1" noAdjustHandles="1" noChangeArrowheads="1" noChangeShapeType="1" noCrop="1"/>
          </p:cNvPicPr>
          <p:nvPr userDrawn="1"/>
        </p:nvPicPr>
        <p:blipFill>
          <a:blip r:embed="rId2">
            <a:alphaModFix amt="15000"/>
          </a:blip>
          <a:srcRect/>
          <a:stretch/>
        </p:blipFill>
        <p:spPr>
          <a:xfrm>
            <a:off x="1" y="2429070"/>
            <a:ext cx="12456408" cy="4482326"/>
          </a:xfrm>
          <a:prstGeom prst="rect">
            <a:avLst/>
          </a:prstGeom>
          <a:effectLst/>
        </p:spPr>
      </p:pic>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3"/>
          <a:stretch>
            <a:fillRect/>
          </a:stretch>
        </p:blipFill>
        <p:spPr>
          <a:xfrm>
            <a:off x="11317288" y="306859"/>
            <a:ext cx="539631" cy="532800"/>
          </a:xfrm>
          <a:prstGeom prst="rect">
            <a:avLst/>
          </a:prstGeom>
        </p:spPr>
      </p:pic>
      <p:sp>
        <p:nvSpPr>
          <p:cNvPr id="4" name="Rubrik 1">
            <a:extLst>
              <a:ext uri="{FF2B5EF4-FFF2-40B4-BE49-F238E27FC236}">
                <a16:creationId xmlns:a16="http://schemas.microsoft.com/office/drawing/2014/main" id="{7E6A7A67-FEB9-1F8C-C6A3-72CD04A57EB2}"/>
              </a:ext>
            </a:extLst>
          </p:cNvPr>
          <p:cNvSpPr>
            <a:spLocks noGrp="1"/>
          </p:cNvSpPr>
          <p:nvPr>
            <p:ph type="title" hasCustomPrompt="1"/>
          </p:nvPr>
        </p:nvSpPr>
        <p:spPr>
          <a:xfrm>
            <a:off x="838200" y="2595369"/>
            <a:ext cx="8588098" cy="1325563"/>
          </a:xfrm>
        </p:spPr>
        <p:txBody>
          <a:bodyPr anchor="t">
            <a:normAutofit/>
          </a:bodyPr>
          <a:lstStyle>
            <a:lvl1pPr>
              <a:defRPr sz="3600" b="1" i="0" spc="-8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5" name="Platshållare för text 17">
            <a:extLst>
              <a:ext uri="{FF2B5EF4-FFF2-40B4-BE49-F238E27FC236}">
                <a16:creationId xmlns:a16="http://schemas.microsoft.com/office/drawing/2014/main" id="{E124186E-FE5C-A6CC-5F5B-9055378EDD07}"/>
              </a:ext>
            </a:extLst>
          </p:cNvPr>
          <p:cNvSpPr>
            <a:spLocks noGrp="1"/>
          </p:cNvSpPr>
          <p:nvPr>
            <p:ph type="body" sz="quarter" idx="10" hasCustomPrompt="1"/>
          </p:nvPr>
        </p:nvSpPr>
        <p:spPr>
          <a:xfrm>
            <a:off x="838199" y="4117068"/>
            <a:ext cx="8588098" cy="1559990"/>
          </a:xfrm>
        </p:spPr>
        <p:txBody>
          <a:bodyPr/>
          <a:lstStyle>
            <a:lvl1pPr>
              <a:buFontTx/>
              <a:buNone/>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6" name="Bildobjekt 5">
            <a:extLst>
              <a:ext uri="{FF2B5EF4-FFF2-40B4-BE49-F238E27FC236}">
                <a16:creationId xmlns:a16="http://schemas.microsoft.com/office/drawing/2014/main" id="{42892FC5-A0E3-43FF-892A-6F6679A78E53}"/>
              </a:ext>
            </a:extLst>
          </p:cNvPr>
          <p:cNvPicPr>
            <a:picLocks noChangeAspect="1"/>
          </p:cNvPicPr>
          <p:nvPr userDrawn="1"/>
        </p:nvPicPr>
        <p:blipFill>
          <a:blip r:embed="rId4"/>
          <a:srcRect/>
          <a:stretch/>
        </p:blipFill>
        <p:spPr>
          <a:xfrm>
            <a:off x="11353800" y="310256"/>
            <a:ext cx="532354" cy="525616"/>
          </a:xfrm>
          <a:prstGeom prst="rect">
            <a:avLst/>
          </a:prstGeom>
        </p:spPr>
      </p:pic>
    </p:spTree>
    <p:extLst>
      <p:ext uri="{BB962C8B-B14F-4D97-AF65-F5344CB8AC3E}">
        <p14:creationId xmlns:p14="http://schemas.microsoft.com/office/powerpoint/2010/main" val="35854165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1_Rubrik och punktlista skog ljun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E1F64F3E-4C23-0498-7636-B623A353D891}"/>
              </a:ext>
            </a:extLst>
          </p:cNvPr>
          <p:cNvPicPr>
            <a:picLocks noGrp="1" noRot="1" noChangeAspect="1" noMove="1" noResize="1" noEditPoints="1" noAdjustHandles="1" noChangeArrowheads="1" noChangeShapeType="1" noCrop="1"/>
          </p:cNvPicPr>
          <p:nvPr userDrawn="1"/>
        </p:nvPicPr>
        <p:blipFill>
          <a:blip r:embed="rId2">
            <a:alphaModFix amt="10000"/>
          </a:blip>
          <a:srcRect/>
          <a:stretch/>
        </p:blipFill>
        <p:spPr>
          <a:xfrm>
            <a:off x="0" y="2384429"/>
            <a:ext cx="12553111" cy="4513619"/>
          </a:xfrm>
          <a:prstGeom prst="rect">
            <a:avLst/>
          </a:prstGeom>
          <a:effectLst/>
        </p:spPr>
      </p:pic>
      <p:sp>
        <p:nvSpPr>
          <p:cNvPr id="2" name="Rubrik 1">
            <a:extLst>
              <a:ext uri="{FF2B5EF4-FFF2-40B4-BE49-F238E27FC236}">
                <a16:creationId xmlns:a16="http://schemas.microsoft.com/office/drawing/2014/main" id="{379ED7C3-081C-6548-AE82-56E28C914BE5}"/>
              </a:ext>
            </a:extLst>
          </p:cNvPr>
          <p:cNvSpPr>
            <a:spLocks noGrp="1"/>
          </p:cNvSpPr>
          <p:nvPr>
            <p:ph type="title" hasCustomPrompt="1"/>
          </p:nvPr>
        </p:nvSpPr>
        <p:spPr>
          <a:xfrm>
            <a:off x="838200" y="795403"/>
            <a:ext cx="10515600" cy="895285"/>
          </a:xfrm>
        </p:spPr>
        <p:txBody>
          <a:bodyPr anchor="t"/>
          <a:lstStyle>
            <a:lvl1pPr>
              <a:lnSpc>
                <a:spcPct val="100000"/>
              </a:lnSpc>
              <a:defRPr sz="2400" b="0"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5" name="Bildobjekt 4">
            <a:extLst>
              <a:ext uri="{FF2B5EF4-FFF2-40B4-BE49-F238E27FC236}">
                <a16:creationId xmlns:a16="http://schemas.microsoft.com/office/drawing/2014/main" id="{2C30E3ED-B95A-B5D1-CAE5-1AE39D0998BB}"/>
              </a:ext>
            </a:extLst>
          </p:cNvPr>
          <p:cNvPicPr>
            <a:picLocks noChangeAspect="1"/>
          </p:cNvPicPr>
          <p:nvPr userDrawn="1"/>
        </p:nvPicPr>
        <p:blipFill>
          <a:blip r:embed="rId4"/>
          <a:srcRect/>
          <a:stretch/>
        </p:blipFill>
        <p:spPr>
          <a:xfrm>
            <a:off x="11353800" y="310256"/>
            <a:ext cx="532354" cy="525616"/>
          </a:xfrm>
          <a:prstGeom prst="rect">
            <a:avLst/>
          </a:prstGeom>
        </p:spPr>
      </p:pic>
      <p:cxnSp>
        <p:nvCxnSpPr>
          <p:cNvPr id="6" name="Rak koppling 5">
            <a:extLst>
              <a:ext uri="{FF2B5EF4-FFF2-40B4-BE49-F238E27FC236}">
                <a16:creationId xmlns:a16="http://schemas.microsoft.com/office/drawing/2014/main" id="{D0EC2B74-0D98-1531-77E1-E2DF7FD056E6}"/>
              </a:ext>
            </a:extLst>
          </p:cNvPr>
          <p:cNvCxnSpPr/>
          <p:nvPr userDrawn="1"/>
        </p:nvCxnSpPr>
        <p:spPr>
          <a:xfrm>
            <a:off x="963161" y="1219200"/>
            <a:ext cx="102334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03044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Rubriksida skog dunge">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4A97EDE0-48D4-51D7-2AB1-430B9AA9DD8F}"/>
              </a:ext>
            </a:extLst>
          </p:cNvPr>
          <p:cNvPicPr>
            <a:picLocks noGrp="1" noRot="1" noChangeAspect="1" noMove="1" noResize="1" noEditPoints="1" noAdjustHandles="1" noChangeArrowheads="1" noChangeShapeType="1" noCrop="1"/>
          </p:cNvPicPr>
          <p:nvPr userDrawn="1"/>
        </p:nvPicPr>
        <p:blipFill>
          <a:blip r:embed="rId2">
            <a:alphaModFix amt="15000"/>
          </a:blip>
          <a:srcRect/>
          <a:stretch/>
        </p:blipFill>
        <p:spPr>
          <a:xfrm>
            <a:off x="0" y="2383967"/>
            <a:ext cx="12556235" cy="4514742"/>
          </a:xfrm>
          <a:prstGeom prst="rect">
            <a:avLst/>
          </a:prstGeom>
        </p:spPr>
      </p:pic>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3"/>
          <a:stretch>
            <a:fillRect/>
          </a:stretch>
        </p:blipFill>
        <p:spPr>
          <a:xfrm>
            <a:off x="11317288" y="306859"/>
            <a:ext cx="539631" cy="532800"/>
          </a:xfrm>
          <a:prstGeom prst="rect">
            <a:avLst/>
          </a:prstGeom>
        </p:spPr>
      </p:pic>
      <p:sp>
        <p:nvSpPr>
          <p:cNvPr id="3" name="Rubrik 1">
            <a:extLst>
              <a:ext uri="{FF2B5EF4-FFF2-40B4-BE49-F238E27FC236}">
                <a16:creationId xmlns:a16="http://schemas.microsoft.com/office/drawing/2014/main" id="{6349F7A3-90EC-75A2-DDA7-18391EEBDB77}"/>
              </a:ext>
            </a:extLst>
          </p:cNvPr>
          <p:cNvSpPr>
            <a:spLocks noGrp="1"/>
          </p:cNvSpPr>
          <p:nvPr>
            <p:ph type="title" hasCustomPrompt="1"/>
          </p:nvPr>
        </p:nvSpPr>
        <p:spPr>
          <a:xfrm>
            <a:off x="838200" y="2595369"/>
            <a:ext cx="8532866" cy="1325563"/>
          </a:xfrm>
        </p:spPr>
        <p:txBody>
          <a:bodyPr anchor="t">
            <a:normAutofit/>
          </a:bodyPr>
          <a:lstStyle>
            <a:lvl1pPr>
              <a:defRPr sz="3600" b="1" i="0" spc="-8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4" name="Platshållare för text 17">
            <a:extLst>
              <a:ext uri="{FF2B5EF4-FFF2-40B4-BE49-F238E27FC236}">
                <a16:creationId xmlns:a16="http://schemas.microsoft.com/office/drawing/2014/main" id="{6AD6F827-DA12-383A-0312-558D51941FCC}"/>
              </a:ext>
            </a:extLst>
          </p:cNvPr>
          <p:cNvSpPr>
            <a:spLocks noGrp="1"/>
          </p:cNvSpPr>
          <p:nvPr>
            <p:ph type="body" sz="quarter" idx="10" hasCustomPrompt="1"/>
          </p:nvPr>
        </p:nvSpPr>
        <p:spPr>
          <a:xfrm>
            <a:off x="838199" y="4117068"/>
            <a:ext cx="8532867" cy="1559990"/>
          </a:xfrm>
        </p:spPr>
        <p:txBody>
          <a:bodyPr/>
          <a:lstStyle>
            <a:lvl1pPr>
              <a:buFontTx/>
              <a:buNone/>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5" name="Bildobjekt 4">
            <a:extLst>
              <a:ext uri="{FF2B5EF4-FFF2-40B4-BE49-F238E27FC236}">
                <a16:creationId xmlns:a16="http://schemas.microsoft.com/office/drawing/2014/main" id="{4DF68FD2-32DB-EC31-8544-C55A521B0D66}"/>
              </a:ext>
            </a:extLst>
          </p:cNvPr>
          <p:cNvPicPr>
            <a:picLocks noChangeAspect="1"/>
          </p:cNvPicPr>
          <p:nvPr userDrawn="1"/>
        </p:nvPicPr>
        <p:blipFill>
          <a:blip r:embed="rId4"/>
          <a:srcRect/>
          <a:stretch/>
        </p:blipFill>
        <p:spPr>
          <a:xfrm>
            <a:off x="11353800" y="310256"/>
            <a:ext cx="532354" cy="525616"/>
          </a:xfrm>
          <a:prstGeom prst="rect">
            <a:avLst/>
          </a:prstGeom>
        </p:spPr>
      </p:pic>
    </p:spTree>
    <p:extLst>
      <p:ext uri="{BB962C8B-B14F-4D97-AF65-F5344CB8AC3E}">
        <p14:creationId xmlns:p14="http://schemas.microsoft.com/office/powerpoint/2010/main" val="22620622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9_Rubrik och text skog grön">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DD2CDD1A-7E21-8AFD-A1BF-C28319AC3226}"/>
              </a:ext>
            </a:extLst>
          </p:cNvPr>
          <p:cNvPicPr>
            <a:picLocks noGrp="1" noRot="1" noChangeAspect="1" noMove="1" noResize="1" noEditPoints="1" noAdjustHandles="1" noChangeArrowheads="1" noChangeShapeType="1" noCrop="1"/>
          </p:cNvPicPr>
          <p:nvPr userDrawn="1"/>
        </p:nvPicPr>
        <p:blipFill>
          <a:blip r:embed="rId2">
            <a:alphaModFix amt="15000"/>
          </a:blip>
          <a:srcRect/>
          <a:stretch/>
        </p:blipFill>
        <p:spPr>
          <a:xfrm>
            <a:off x="0" y="2383967"/>
            <a:ext cx="12556235" cy="4514742"/>
          </a:xfrm>
          <a:prstGeom prst="rect">
            <a:avLst/>
          </a:prstGeom>
        </p:spPr>
      </p:pic>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6"/>
            <a:ext cx="10515600" cy="4123482"/>
          </a:xfrm>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5" name="Rubrik 1">
            <a:extLst>
              <a:ext uri="{FF2B5EF4-FFF2-40B4-BE49-F238E27FC236}">
                <a16:creationId xmlns:a16="http://schemas.microsoft.com/office/drawing/2014/main" id="{414BA7AB-C86C-4934-53BC-C97645C6FCD9}"/>
              </a:ext>
            </a:extLst>
          </p:cNvPr>
          <p:cNvSpPr>
            <a:spLocks noGrp="1"/>
          </p:cNvSpPr>
          <p:nvPr>
            <p:ph type="title" hasCustomPrompt="1"/>
          </p:nvPr>
        </p:nvSpPr>
        <p:spPr>
          <a:xfrm>
            <a:off x="838200" y="795403"/>
            <a:ext cx="10515600" cy="895285"/>
          </a:xfrm>
        </p:spPr>
        <p:txBody>
          <a:bodyPr anchor="t"/>
          <a:lstStyle>
            <a:lvl1pPr>
              <a:lnSpc>
                <a:spcPct val="100000"/>
              </a:lnSpc>
              <a:defRPr sz="2400" b="0"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pic>
        <p:nvPicPr>
          <p:cNvPr id="2" name="Bildobjekt 1">
            <a:extLst>
              <a:ext uri="{FF2B5EF4-FFF2-40B4-BE49-F238E27FC236}">
                <a16:creationId xmlns:a16="http://schemas.microsoft.com/office/drawing/2014/main" id="{EEC04E04-AF0A-B6E1-5B8D-76C0137FAD02}"/>
              </a:ext>
            </a:extLst>
          </p:cNvPr>
          <p:cNvPicPr>
            <a:picLocks noChangeAspect="1"/>
          </p:cNvPicPr>
          <p:nvPr userDrawn="1"/>
        </p:nvPicPr>
        <p:blipFill>
          <a:blip r:embed="rId4"/>
          <a:srcRect/>
          <a:stretch/>
        </p:blipFill>
        <p:spPr>
          <a:xfrm>
            <a:off x="11353800" y="310256"/>
            <a:ext cx="532354" cy="525616"/>
          </a:xfrm>
          <a:prstGeom prst="rect">
            <a:avLst/>
          </a:prstGeom>
        </p:spPr>
      </p:pic>
      <p:cxnSp>
        <p:nvCxnSpPr>
          <p:cNvPr id="6" name="Rak koppling 5">
            <a:extLst>
              <a:ext uri="{FF2B5EF4-FFF2-40B4-BE49-F238E27FC236}">
                <a16:creationId xmlns:a16="http://schemas.microsoft.com/office/drawing/2014/main" id="{C68DBA6E-A0AB-507A-15D0-968AA88BEF70}"/>
              </a:ext>
            </a:extLst>
          </p:cNvPr>
          <p:cNvCxnSpPr/>
          <p:nvPr userDrawn="1"/>
        </p:nvCxnSpPr>
        <p:spPr>
          <a:xfrm>
            <a:off x="963161" y="1219200"/>
            <a:ext cx="102334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5_Rubrik och punktlista skog blå">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70E7C8AF-0E2A-4F8D-6048-E4305DD764B2}"/>
              </a:ext>
            </a:extLst>
          </p:cNvPr>
          <p:cNvPicPr>
            <a:picLocks noGrp="1" noRot="1" noChangeAspect="1" noMove="1" noResize="1" noEditPoints="1" noAdjustHandles="1" noChangeArrowheads="1" noChangeShapeType="1" noCrop="1"/>
          </p:cNvPicPr>
          <p:nvPr userDrawn="1"/>
        </p:nvPicPr>
        <p:blipFill>
          <a:blip r:embed="rId2">
            <a:alphaModFix amt="15000"/>
          </a:blip>
          <a:srcRect/>
          <a:stretch/>
        </p:blipFill>
        <p:spPr>
          <a:xfrm>
            <a:off x="1" y="2389386"/>
            <a:ext cx="12547656" cy="4511658"/>
          </a:xfrm>
          <a:prstGeom prst="rect">
            <a:avLst/>
          </a:prstGeom>
        </p:spPr>
      </p:pic>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2" name="Bildobjekt 1">
            <a:extLst>
              <a:ext uri="{FF2B5EF4-FFF2-40B4-BE49-F238E27FC236}">
                <a16:creationId xmlns:a16="http://schemas.microsoft.com/office/drawing/2014/main" id="{814D60BB-671D-6BD8-7EF1-A64DA0670AC0}"/>
              </a:ext>
            </a:extLst>
          </p:cNvPr>
          <p:cNvPicPr>
            <a:picLocks noChangeAspect="1"/>
          </p:cNvPicPr>
          <p:nvPr userDrawn="1"/>
        </p:nvPicPr>
        <p:blipFill>
          <a:blip r:embed="rId4"/>
          <a:srcRect/>
          <a:stretch/>
        </p:blipFill>
        <p:spPr>
          <a:xfrm>
            <a:off x="11353800" y="310256"/>
            <a:ext cx="532354" cy="525616"/>
          </a:xfrm>
          <a:prstGeom prst="rect">
            <a:avLst/>
          </a:prstGeom>
        </p:spPr>
      </p:pic>
      <p:sp>
        <p:nvSpPr>
          <p:cNvPr id="6" name="Rubrik 1">
            <a:extLst>
              <a:ext uri="{FF2B5EF4-FFF2-40B4-BE49-F238E27FC236}">
                <a16:creationId xmlns:a16="http://schemas.microsoft.com/office/drawing/2014/main" id="{3370C480-E33D-7C2D-C5D0-1B35DA2E1EFF}"/>
              </a:ext>
            </a:extLst>
          </p:cNvPr>
          <p:cNvSpPr>
            <a:spLocks noGrp="1"/>
          </p:cNvSpPr>
          <p:nvPr>
            <p:ph type="title" hasCustomPrompt="1"/>
          </p:nvPr>
        </p:nvSpPr>
        <p:spPr>
          <a:xfrm>
            <a:off x="838200" y="795403"/>
            <a:ext cx="10515600" cy="895285"/>
          </a:xfrm>
        </p:spPr>
        <p:txBody>
          <a:bodyPr anchor="t"/>
          <a:lstStyle>
            <a:lvl1pPr>
              <a:lnSpc>
                <a:spcPct val="100000"/>
              </a:lnSpc>
              <a:defRPr sz="2400" b="0"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7" name="Rak koppling 6">
            <a:extLst>
              <a:ext uri="{FF2B5EF4-FFF2-40B4-BE49-F238E27FC236}">
                <a16:creationId xmlns:a16="http://schemas.microsoft.com/office/drawing/2014/main" id="{5EC82B53-C15E-CA3E-6C7B-9B9F82EA4F6C}"/>
              </a:ext>
            </a:extLst>
          </p:cNvPr>
          <p:cNvCxnSpPr/>
          <p:nvPr userDrawn="1"/>
        </p:nvCxnSpPr>
        <p:spPr>
          <a:xfrm>
            <a:off x="963161" y="1219200"/>
            <a:ext cx="102334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92403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Mellansida Egen bild ">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31BA07DA-DDBB-4369-8027-E86DBBE3C15E}"/>
              </a:ext>
            </a:extLst>
          </p:cNvPr>
          <p:cNvSpPr>
            <a:spLocks noGrp="1"/>
          </p:cNvSpPr>
          <p:nvPr>
            <p:ph type="pic" sz="quarter" idx="10" hasCustomPrompt="1"/>
          </p:nvPr>
        </p:nvSpPr>
        <p:spPr>
          <a:xfrm>
            <a:off x="7199313" y="0"/>
            <a:ext cx="4992687" cy="6858000"/>
          </a:xfrm>
        </p:spPr>
        <p:txBody>
          <a:bodyPr/>
          <a:lstStyle>
            <a:lvl1pPr marL="0" indent="0">
              <a:buNone/>
              <a:defRPr/>
            </a:lvl1pPr>
          </a:lstStyle>
          <a:p>
            <a:r>
              <a:rPr lang="sv-SE"/>
              <a:t>Infoga bild här</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3800" y="306887"/>
            <a:ext cx="532356" cy="532356"/>
          </a:xfrm>
          <a:prstGeom prst="rect">
            <a:avLst/>
          </a:prstGeom>
        </p:spPr>
      </p:pic>
      <p:sp>
        <p:nvSpPr>
          <p:cNvPr id="8" name="Rubrik 1">
            <a:extLst>
              <a:ext uri="{FF2B5EF4-FFF2-40B4-BE49-F238E27FC236}">
                <a16:creationId xmlns:a16="http://schemas.microsoft.com/office/drawing/2014/main" id="{245997FA-FCC6-E221-532F-B6307B3C9A83}"/>
              </a:ext>
            </a:extLst>
          </p:cNvPr>
          <p:cNvSpPr txBox="1">
            <a:spLocks/>
          </p:cNvSpPr>
          <p:nvPr userDrawn="1"/>
        </p:nvSpPr>
        <p:spPr>
          <a:xfrm>
            <a:off x="838200" y="795403"/>
            <a:ext cx="10515600" cy="895285"/>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2400" b="1" i="0" kern="1200" spc="-4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sv-SE" sz="2400" b="1" i="0" u="none" strike="noStrike" kern="1200" cap="none" spc="-4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Klicka här för att skriva rubrik</a:t>
            </a:r>
          </a:p>
        </p:txBody>
      </p:sp>
      <p:sp>
        <p:nvSpPr>
          <p:cNvPr id="9" name="Platshållare för innehåll 2">
            <a:extLst>
              <a:ext uri="{FF2B5EF4-FFF2-40B4-BE49-F238E27FC236}">
                <a16:creationId xmlns:a16="http://schemas.microsoft.com/office/drawing/2014/main" id="{1A958361-2B07-2E17-896C-4F1613060F2E}"/>
              </a:ext>
            </a:extLst>
          </p:cNvPr>
          <p:cNvSpPr>
            <a:spLocks noGrp="1"/>
          </p:cNvSpPr>
          <p:nvPr>
            <p:ph idx="1"/>
          </p:nvPr>
        </p:nvSpPr>
        <p:spPr>
          <a:xfrm>
            <a:off x="838200" y="1825625"/>
            <a:ext cx="5040000" cy="4351338"/>
          </a:xfrm>
        </p:spPr>
        <p:txBody>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Tree>
    <p:extLst>
      <p:ext uri="{BB962C8B-B14F-4D97-AF65-F5344CB8AC3E}">
        <p14:creationId xmlns:p14="http://schemas.microsoft.com/office/powerpoint/2010/main" val="7708164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7_Rubrik och punktlista handslag ljus toning">
    <p:spTree>
      <p:nvGrpSpPr>
        <p:cNvPr id="1" name=""/>
        <p:cNvGrpSpPr/>
        <p:nvPr/>
      </p:nvGrpSpPr>
      <p:grpSpPr>
        <a:xfrm>
          <a:off x="0" y="0"/>
          <a:ext cx="0" cy="0"/>
          <a:chOff x="0" y="0"/>
          <a:chExt cx="0" cy="0"/>
        </a:xfrm>
      </p:grpSpPr>
      <p:pic>
        <p:nvPicPr>
          <p:cNvPr id="5" name="Bildobjekt 4" descr="En bild som visar duva&#10;&#10;Automatiskt genererad beskrivning">
            <a:extLst>
              <a:ext uri="{FF2B5EF4-FFF2-40B4-BE49-F238E27FC236}">
                <a16:creationId xmlns:a16="http://schemas.microsoft.com/office/drawing/2014/main" id="{7B3FEB56-2BD7-4995-8EB3-C8DE7B414547}"/>
              </a:ext>
            </a:extLst>
          </p:cNvPr>
          <p:cNvPicPr>
            <a:picLocks noChangeAspect="1"/>
          </p:cNvPicPr>
          <p:nvPr userDrawn="1"/>
        </p:nvPicPr>
        <p:blipFill>
          <a:blip r:embed="rId2" cstate="email">
            <a:alphaModFix/>
            <a:graysc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ktangel 6">
            <a:extLst>
              <a:ext uri="{FF2B5EF4-FFF2-40B4-BE49-F238E27FC236}">
                <a16:creationId xmlns:a16="http://schemas.microsoft.com/office/drawing/2014/main" id="{45489A8B-6881-414C-AAA8-C5354BC0FB48}"/>
              </a:ext>
            </a:extLst>
          </p:cNvPr>
          <p:cNvSpPr/>
          <p:nvPr userDrawn="1"/>
        </p:nvSpPr>
        <p:spPr>
          <a:xfrm>
            <a:off x="0" y="0"/>
            <a:ext cx="12192000" cy="6858000"/>
          </a:xfrm>
          <a:prstGeom prst="rect">
            <a:avLst/>
          </a:prstGeom>
          <a:gradFill>
            <a:gsLst>
              <a:gs pos="0">
                <a:schemeClr val="bg1"/>
              </a:gs>
              <a:gs pos="100000">
                <a:schemeClr val="bg1">
                  <a:alpha val="4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Noto Serif"/>
              <a:ea typeface="+mn-ea"/>
              <a:cs typeface="+mn-cs"/>
            </a:endParaRPr>
          </a:p>
        </p:txBody>
      </p:sp>
      <p:sp>
        <p:nvSpPr>
          <p:cNvPr id="2" name="Rubrik 1">
            <a:extLst>
              <a:ext uri="{FF2B5EF4-FFF2-40B4-BE49-F238E27FC236}">
                <a16:creationId xmlns:a16="http://schemas.microsoft.com/office/drawing/2014/main" id="{379ED7C3-081C-6548-AE82-56E28C914BE5}"/>
              </a:ext>
            </a:extLst>
          </p:cNvPr>
          <p:cNvSpPr>
            <a:spLocks noGrp="1"/>
          </p:cNvSpPr>
          <p:nvPr>
            <p:ph type="title" hasCustomPrompt="1"/>
          </p:nvPr>
        </p:nvSpPr>
        <p:spPr>
          <a:xfrm>
            <a:off x="838200" y="795403"/>
            <a:ext cx="10515600" cy="895285"/>
          </a:xfrm>
        </p:spPr>
        <p:txBody>
          <a:bodyPr anchor="t"/>
          <a:lstStyle>
            <a:lvl1pPr>
              <a:lnSpc>
                <a:spcPct val="100000"/>
              </a:lnSpc>
              <a:defRPr sz="2400" b="0"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Char char="-"/>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4" name="Bildobjekt 3">
            <a:extLst>
              <a:ext uri="{FF2B5EF4-FFF2-40B4-BE49-F238E27FC236}">
                <a16:creationId xmlns:a16="http://schemas.microsoft.com/office/drawing/2014/main" id="{DDF1EDB6-22D6-BC83-3215-01C3A69B573D}"/>
              </a:ext>
            </a:extLst>
          </p:cNvPr>
          <p:cNvPicPr>
            <a:picLocks noChangeAspect="1"/>
          </p:cNvPicPr>
          <p:nvPr userDrawn="1"/>
        </p:nvPicPr>
        <p:blipFill>
          <a:blip r:embed="rId4"/>
          <a:srcRect/>
          <a:stretch/>
        </p:blipFill>
        <p:spPr>
          <a:xfrm>
            <a:off x="11353800" y="310256"/>
            <a:ext cx="532353" cy="525615"/>
          </a:xfrm>
          <a:prstGeom prst="rect">
            <a:avLst/>
          </a:prstGeom>
        </p:spPr>
      </p:pic>
      <p:cxnSp>
        <p:nvCxnSpPr>
          <p:cNvPr id="6" name="Rak koppling 5">
            <a:extLst>
              <a:ext uri="{FF2B5EF4-FFF2-40B4-BE49-F238E27FC236}">
                <a16:creationId xmlns:a16="http://schemas.microsoft.com/office/drawing/2014/main" id="{6BFFA793-5441-C844-5E76-80F2BB85C288}"/>
              </a:ext>
            </a:extLst>
          </p:cNvPr>
          <p:cNvCxnSpPr/>
          <p:nvPr userDrawn="1"/>
        </p:nvCxnSpPr>
        <p:spPr>
          <a:xfrm>
            <a:off x="952010" y="1219200"/>
            <a:ext cx="102334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77806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090DBE3-5934-F94B-117D-41850CA8A6E3}"/>
              </a:ext>
            </a:extLst>
          </p:cNvPr>
          <p:cNvSpPr>
            <a:spLocks noGrp="1"/>
          </p:cNvSpPr>
          <p:nvPr>
            <p:ph type="title" hasCustomPrompt="1"/>
          </p:nvPr>
        </p:nvSpPr>
        <p:spPr/>
        <p:txBody>
          <a:bodyPr>
            <a:normAutofit/>
          </a:bodyPr>
          <a:lstStyle>
            <a:lvl1pPr>
              <a:defRPr sz="2400" b="1">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pic>
        <p:nvPicPr>
          <p:cNvPr id="3" name="Bildobjekt 2">
            <a:extLst>
              <a:ext uri="{FF2B5EF4-FFF2-40B4-BE49-F238E27FC236}">
                <a16:creationId xmlns:a16="http://schemas.microsoft.com/office/drawing/2014/main" id="{2F941B54-9359-DC8B-01CB-9BD534545B88}"/>
              </a:ext>
            </a:extLst>
          </p:cNvPr>
          <p:cNvPicPr>
            <a:picLocks noChangeAspect="1"/>
          </p:cNvPicPr>
          <p:nvPr userDrawn="1"/>
        </p:nvPicPr>
        <p:blipFill>
          <a:blip r:embed="rId2"/>
          <a:srcRect/>
          <a:stretch/>
        </p:blipFill>
        <p:spPr>
          <a:xfrm>
            <a:off x="11353800" y="310256"/>
            <a:ext cx="532353" cy="525615"/>
          </a:xfrm>
          <a:prstGeom prst="rect">
            <a:avLst/>
          </a:prstGeom>
        </p:spPr>
      </p:pic>
    </p:spTree>
    <p:extLst>
      <p:ext uri="{BB962C8B-B14F-4D97-AF65-F5344CB8AC3E}">
        <p14:creationId xmlns:p14="http://schemas.microsoft.com/office/powerpoint/2010/main" val="17270633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Förstasida endast logo">
    <p:spTree>
      <p:nvGrpSpPr>
        <p:cNvPr id="1" name=""/>
        <p:cNvGrpSpPr/>
        <p:nvPr/>
      </p:nvGrpSpPr>
      <p:grpSpPr>
        <a:xfrm>
          <a:off x="0" y="0"/>
          <a:ext cx="0" cy="0"/>
          <a:chOff x="0" y="0"/>
          <a:chExt cx="0" cy="0"/>
        </a:xfrm>
      </p:grpSpPr>
      <p:pic>
        <p:nvPicPr>
          <p:cNvPr id="4" name="Bildobjekt 3" descr="En bild som visar träd, utomhus, skog, trä&#10;&#10;Automatiskt genererad beskrivning">
            <a:extLst>
              <a:ext uri="{FF2B5EF4-FFF2-40B4-BE49-F238E27FC236}">
                <a16:creationId xmlns:a16="http://schemas.microsoft.com/office/drawing/2014/main" id="{844745CF-7C36-3243-B9C6-AD5D1C2F5B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Bildobjekt 6" descr="En bild som visar ritning&#10;&#10;Automatiskt genererad beskrivning">
            <a:extLst>
              <a:ext uri="{FF2B5EF4-FFF2-40B4-BE49-F238E27FC236}">
                <a16:creationId xmlns:a16="http://schemas.microsoft.com/office/drawing/2014/main" id="{43E5D5CC-697F-6844-939F-0A5A8BC965B0}"/>
              </a:ext>
            </a:extLst>
          </p:cNvPr>
          <p:cNvPicPr>
            <a:picLocks noChangeAspect="1"/>
          </p:cNvPicPr>
          <p:nvPr userDrawn="1"/>
        </p:nvPicPr>
        <p:blipFill>
          <a:blip r:embed="rId3"/>
          <a:stretch>
            <a:fillRect/>
          </a:stretch>
        </p:blipFill>
        <p:spPr>
          <a:xfrm>
            <a:off x="1841326" y="2280912"/>
            <a:ext cx="8509348" cy="1994378"/>
          </a:xfrm>
          <a:prstGeom prst="rect">
            <a:avLst/>
          </a:prstGeom>
        </p:spPr>
      </p:pic>
    </p:spTree>
    <p:extLst>
      <p:ext uri="{BB962C8B-B14F-4D97-AF65-F5344CB8AC3E}">
        <p14:creationId xmlns:p14="http://schemas.microsoft.com/office/powerpoint/2010/main" val="1382039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Förstasida_1">
    <p:spTree>
      <p:nvGrpSpPr>
        <p:cNvPr id="1" name=""/>
        <p:cNvGrpSpPr/>
        <p:nvPr/>
      </p:nvGrpSpPr>
      <p:grpSpPr>
        <a:xfrm>
          <a:off x="0" y="0"/>
          <a:ext cx="0" cy="0"/>
          <a:chOff x="0" y="0"/>
          <a:chExt cx="0" cy="0"/>
        </a:xfrm>
      </p:grpSpPr>
      <p:pic>
        <p:nvPicPr>
          <p:cNvPr id="7" name="Bildobjekt 6" descr="En bild som visar inomhus, bit, choklad, nära&#10;&#10;Automatiskt genererad beskrivning">
            <a:extLst>
              <a:ext uri="{FF2B5EF4-FFF2-40B4-BE49-F238E27FC236}">
                <a16:creationId xmlns:a16="http://schemas.microsoft.com/office/drawing/2014/main" id="{D698C875-4914-3947-BDA0-1A8EDB48C67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5309DB69-9C4F-3247-AF7F-705F73A4D21D}"/>
              </a:ext>
            </a:extLst>
          </p:cNvPr>
          <p:cNvSpPr>
            <a:spLocks noGrp="1"/>
          </p:cNvSpPr>
          <p:nvPr>
            <p:ph type="ctrTitle" hasCustomPrompt="1"/>
          </p:nvPr>
        </p:nvSpPr>
        <p:spPr>
          <a:xfrm>
            <a:off x="1631267" y="1382707"/>
            <a:ext cx="6242137" cy="443314"/>
          </a:xfrm>
        </p:spPr>
        <p:txBody>
          <a:bodyPr anchor="t"/>
          <a:lstStyle>
            <a:lvl1pPr algn="l">
              <a:defRPr sz="1600" b="1" i="0" spc="-3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döpa presentationen</a:t>
            </a:r>
          </a:p>
        </p:txBody>
      </p:sp>
      <p:sp>
        <p:nvSpPr>
          <p:cNvPr id="3" name="Underrubrik 2">
            <a:extLst>
              <a:ext uri="{FF2B5EF4-FFF2-40B4-BE49-F238E27FC236}">
                <a16:creationId xmlns:a16="http://schemas.microsoft.com/office/drawing/2014/main" id="{746FF08F-4952-E34F-8725-A2380E0A879C}"/>
              </a:ext>
            </a:extLst>
          </p:cNvPr>
          <p:cNvSpPr>
            <a:spLocks noGrp="1"/>
          </p:cNvSpPr>
          <p:nvPr>
            <p:ph type="subTitle" idx="1" hasCustomPrompt="1"/>
          </p:nvPr>
        </p:nvSpPr>
        <p:spPr>
          <a:xfrm>
            <a:off x="1631267" y="1667233"/>
            <a:ext cx="4230941" cy="317575"/>
          </a:xfrm>
        </p:spPr>
        <p:txBody>
          <a:bodyPr/>
          <a:lstStyle>
            <a:lvl1pPr marL="0" indent="0" algn="l">
              <a:buNone/>
              <a:defRPr sz="11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skriva datum</a:t>
            </a:r>
          </a:p>
        </p:txBody>
      </p:sp>
      <p:pic>
        <p:nvPicPr>
          <p:cNvPr id="6" name="Bildobjekt 5" descr="En bild som visar ritning&#10;&#10;Automatiskt genererad beskrivning">
            <a:extLst>
              <a:ext uri="{FF2B5EF4-FFF2-40B4-BE49-F238E27FC236}">
                <a16:creationId xmlns:a16="http://schemas.microsoft.com/office/drawing/2014/main" id="{13A9E33A-5696-6347-B3A9-1F8412DFEBD4}"/>
              </a:ext>
            </a:extLst>
          </p:cNvPr>
          <p:cNvPicPr>
            <a:picLocks noChangeAspect="1"/>
          </p:cNvPicPr>
          <p:nvPr userDrawn="1"/>
        </p:nvPicPr>
        <p:blipFill>
          <a:blip r:embed="rId3"/>
          <a:stretch>
            <a:fillRect/>
          </a:stretch>
        </p:blipFill>
        <p:spPr>
          <a:xfrm>
            <a:off x="565758" y="503694"/>
            <a:ext cx="4106783" cy="962527"/>
          </a:xfrm>
          <a:prstGeom prst="rect">
            <a:avLst/>
          </a:prstGeom>
        </p:spPr>
      </p:pic>
    </p:spTree>
    <p:extLst>
      <p:ext uri="{BB962C8B-B14F-4D97-AF65-F5344CB8AC3E}">
        <p14:creationId xmlns:p14="http://schemas.microsoft.com/office/powerpoint/2010/main" val="1027882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Mellansida Rubrik 2">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CCCBB8AC-2B37-F50A-184A-6B4687A8807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
            <a:ext cx="12185863" cy="6858001"/>
          </a:xfrm>
          <a:prstGeom prst="rect">
            <a:avLst/>
          </a:prstGeom>
        </p:spPr>
      </p:pic>
      <p:sp>
        <p:nvSpPr>
          <p:cNvPr id="11" name="Platshållare för text 17">
            <a:extLst>
              <a:ext uri="{FF2B5EF4-FFF2-40B4-BE49-F238E27FC236}">
                <a16:creationId xmlns:a16="http://schemas.microsoft.com/office/drawing/2014/main" id="{0F10BEBC-F508-33E1-D47A-872696709E65}"/>
              </a:ext>
            </a:extLst>
          </p:cNvPr>
          <p:cNvSpPr>
            <a:spLocks noGrp="1"/>
          </p:cNvSpPr>
          <p:nvPr>
            <p:ph type="body" sz="quarter" idx="10" hasCustomPrompt="1"/>
          </p:nvPr>
        </p:nvSpPr>
        <p:spPr>
          <a:xfrm>
            <a:off x="838199" y="4117068"/>
            <a:ext cx="8452757" cy="1559990"/>
          </a:xfrm>
        </p:spPr>
        <p:txBody>
          <a:bodyPr/>
          <a:lstStyle>
            <a:lvl1pPr>
              <a:buFontTx/>
              <a:buNone/>
              <a:defRPr sz="2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2" name="Bildobjekt 1">
            <a:extLst>
              <a:ext uri="{FF2B5EF4-FFF2-40B4-BE49-F238E27FC236}">
                <a16:creationId xmlns:a16="http://schemas.microsoft.com/office/drawing/2014/main" id="{4417AAEF-04C7-C835-A18B-2EA7FCA5C4F5}"/>
              </a:ext>
            </a:extLst>
          </p:cNvPr>
          <p:cNvPicPr>
            <a:picLocks noChangeAspect="1"/>
          </p:cNvPicPr>
          <p:nvPr userDrawn="1"/>
        </p:nvPicPr>
        <p:blipFill>
          <a:blip r:embed="rId3"/>
          <a:srcRect/>
          <a:stretch/>
        </p:blipFill>
        <p:spPr>
          <a:xfrm>
            <a:off x="11353800" y="310256"/>
            <a:ext cx="532356" cy="525617"/>
          </a:xfrm>
          <a:prstGeom prst="rect">
            <a:avLst/>
          </a:prstGeom>
        </p:spPr>
      </p:pic>
      <p:sp>
        <p:nvSpPr>
          <p:cNvPr id="4" name="Platshållare för text 2">
            <a:extLst>
              <a:ext uri="{FF2B5EF4-FFF2-40B4-BE49-F238E27FC236}">
                <a16:creationId xmlns:a16="http://schemas.microsoft.com/office/drawing/2014/main" id="{A3352554-5283-BDCA-D77F-2FF89DEA6468}"/>
              </a:ext>
            </a:extLst>
          </p:cNvPr>
          <p:cNvSpPr>
            <a:spLocks noGrp="1"/>
          </p:cNvSpPr>
          <p:nvPr>
            <p:ph type="body" sz="quarter" idx="11" hasCustomPrompt="1"/>
          </p:nvPr>
        </p:nvSpPr>
        <p:spPr>
          <a:xfrm>
            <a:off x="838200" y="5676900"/>
            <a:ext cx="5257800" cy="657225"/>
          </a:xfrm>
        </p:spPr>
        <p:txBody>
          <a:bodyPr/>
          <a:lstStyle>
            <a:lvl1pPr marL="0" indent="0">
              <a:buNone/>
              <a:defRPr>
                <a:solidFill>
                  <a:schemeClr val="bg1"/>
                </a:solidFill>
              </a:defRPr>
            </a:lvl1pPr>
            <a:lvl2pPr marL="0" indent="0">
              <a:buNone/>
              <a:defRPr sz="160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stStyle>
          <a:p>
            <a:pPr lvl="1"/>
            <a:r>
              <a:rPr lang="sv-SE"/>
              <a:t>2024-XX-XX</a:t>
            </a:r>
          </a:p>
        </p:txBody>
      </p:sp>
      <p:cxnSp>
        <p:nvCxnSpPr>
          <p:cNvPr id="3" name="Rak koppling 2">
            <a:extLst>
              <a:ext uri="{FF2B5EF4-FFF2-40B4-BE49-F238E27FC236}">
                <a16:creationId xmlns:a16="http://schemas.microsoft.com/office/drawing/2014/main" id="{44EAD732-8E5C-9396-FF87-00319608AEEA}"/>
              </a:ext>
            </a:extLst>
          </p:cNvPr>
          <p:cNvCxnSpPr/>
          <p:nvPr userDrawn="1"/>
        </p:nvCxnSpPr>
        <p:spPr>
          <a:xfrm>
            <a:off x="730292" y="2595369"/>
            <a:ext cx="0" cy="13255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Rubrik 1">
            <a:extLst>
              <a:ext uri="{FF2B5EF4-FFF2-40B4-BE49-F238E27FC236}">
                <a16:creationId xmlns:a16="http://schemas.microsoft.com/office/drawing/2014/main" id="{4284330D-BD1F-B093-8FED-4A3EE517B374}"/>
              </a:ext>
            </a:extLst>
          </p:cNvPr>
          <p:cNvSpPr>
            <a:spLocks noGrp="1"/>
          </p:cNvSpPr>
          <p:nvPr>
            <p:ph type="title" hasCustomPrompt="1"/>
          </p:nvPr>
        </p:nvSpPr>
        <p:spPr>
          <a:xfrm>
            <a:off x="838200" y="2595369"/>
            <a:ext cx="8452756" cy="1325563"/>
          </a:xfrm>
        </p:spPr>
        <p:txBody>
          <a:bodyPr anchor="t"/>
          <a:lstStyle>
            <a:lvl1pPr>
              <a:defRPr b="0" i="0" spc="-80" baseline="0">
                <a:solidFill>
                  <a:schemeClr val="bg1">
                    <a:lumMod val="95000"/>
                  </a:schemeClr>
                </a:solidFill>
                <a:effectLst>
                  <a:outerShdw blurRad="50800" dist="38100" dir="2700000" algn="tl" rotWithShape="0">
                    <a:prstClr val="black">
                      <a:alpha val="65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Tree>
    <p:extLst>
      <p:ext uri="{BB962C8B-B14F-4D97-AF65-F5344CB8AC3E}">
        <p14:creationId xmlns:p14="http://schemas.microsoft.com/office/powerpoint/2010/main" val="6520989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309DB69-9C4F-3247-AF7F-705F73A4D21D}"/>
              </a:ext>
            </a:extLst>
          </p:cNvPr>
          <p:cNvSpPr>
            <a:spLocks noGrp="1"/>
          </p:cNvSpPr>
          <p:nvPr>
            <p:ph type="ctrTitle"/>
          </p:nvPr>
        </p:nvSpPr>
        <p:spPr>
          <a:xfrm>
            <a:off x="1524000" y="2393795"/>
            <a:ext cx="8127304" cy="1116168"/>
          </a:xfrm>
        </p:spPr>
        <p:txBody>
          <a:bodyPr anchor="t"/>
          <a:lstStyle>
            <a:lvl1pPr algn="l">
              <a:defRPr sz="3600" b="1" i="0" spc="-8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Underrubrik 2">
            <a:extLst>
              <a:ext uri="{FF2B5EF4-FFF2-40B4-BE49-F238E27FC236}">
                <a16:creationId xmlns:a16="http://schemas.microsoft.com/office/drawing/2014/main" id="{746FF08F-4952-E34F-8725-A2380E0A879C}"/>
              </a:ext>
            </a:extLst>
          </p:cNvPr>
          <p:cNvSpPr>
            <a:spLocks noGrp="1"/>
          </p:cNvSpPr>
          <p:nvPr>
            <p:ph type="subTitle" idx="1"/>
          </p:nvPr>
        </p:nvSpPr>
        <p:spPr>
          <a:xfrm>
            <a:off x="1524000" y="3602038"/>
            <a:ext cx="9144000" cy="1655762"/>
          </a:xfrm>
        </p:spPr>
        <p:txBody>
          <a:bodyPr/>
          <a:lstStyle>
            <a:lvl1pPr marL="0" indent="0" algn="l">
              <a:buNone/>
              <a:defRPr sz="24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7D0B8E1C-8E9D-B44C-99B1-6CE46C99917B}"/>
              </a:ext>
            </a:extLst>
          </p:cNvPr>
          <p:cNvPicPr>
            <a:picLocks noChangeAspect="1"/>
          </p:cNvPicPr>
          <p:nvPr userDrawn="1"/>
        </p:nvPicPr>
        <p:blipFill>
          <a:blip r:embed="rId2"/>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10196166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Mellansida Rubrik 1">
    <p:spTree>
      <p:nvGrpSpPr>
        <p:cNvPr id="1" name=""/>
        <p:cNvGrpSpPr/>
        <p:nvPr/>
      </p:nvGrpSpPr>
      <p:grpSpPr>
        <a:xfrm>
          <a:off x="0" y="0"/>
          <a:ext cx="0" cy="0"/>
          <a:chOff x="0" y="0"/>
          <a:chExt cx="0" cy="0"/>
        </a:xfrm>
      </p:grpSpPr>
      <p:pic>
        <p:nvPicPr>
          <p:cNvPr id="4" name="Bildobjekt 3" descr="En bild som visar himmel, utomhus, föremål utomhus, rad&#10;&#10;Automatiskt genererad beskrivning">
            <a:extLst>
              <a:ext uri="{FF2B5EF4-FFF2-40B4-BE49-F238E27FC236}">
                <a16:creationId xmlns:a16="http://schemas.microsoft.com/office/drawing/2014/main" id="{90666055-DDF7-5044-974C-60C12F5A5E1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8" name="Bildobjekt 7">
            <a:extLst>
              <a:ext uri="{FF2B5EF4-FFF2-40B4-BE49-F238E27FC236}">
                <a16:creationId xmlns:a16="http://schemas.microsoft.com/office/drawing/2014/main" id="{1A506F4A-FEB1-3448-8FB5-208E45A78918}"/>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14099926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Mellansida Rubrik 2">
    <p:spTree>
      <p:nvGrpSpPr>
        <p:cNvPr id="1" name=""/>
        <p:cNvGrpSpPr/>
        <p:nvPr/>
      </p:nvGrpSpPr>
      <p:grpSpPr>
        <a:xfrm>
          <a:off x="0" y="0"/>
          <a:ext cx="0" cy="0"/>
          <a:chOff x="0" y="0"/>
          <a:chExt cx="0" cy="0"/>
        </a:xfrm>
      </p:grpSpPr>
      <p:pic>
        <p:nvPicPr>
          <p:cNvPr id="5" name="Bildobjekt 4" descr="En bild som visar grön, sitter, skog, träd&#10;&#10;Automatiskt genererad beskrivning">
            <a:extLst>
              <a:ext uri="{FF2B5EF4-FFF2-40B4-BE49-F238E27FC236}">
                <a16:creationId xmlns:a16="http://schemas.microsoft.com/office/drawing/2014/main" id="{922A2FA4-7B6B-4B4A-8C6A-280873A755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54509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Mellansida Rubrik 2">
    <p:spTree>
      <p:nvGrpSpPr>
        <p:cNvPr id="1" name=""/>
        <p:cNvGrpSpPr/>
        <p:nvPr/>
      </p:nvGrpSpPr>
      <p:grpSpPr>
        <a:xfrm>
          <a:off x="0" y="0"/>
          <a:ext cx="0" cy="0"/>
          <a:chOff x="0" y="0"/>
          <a:chExt cx="0" cy="0"/>
        </a:xfrm>
      </p:grpSpPr>
      <p:pic>
        <p:nvPicPr>
          <p:cNvPr id="4" name="Bildobjekt 3" descr="En bild som visar utomhus, träd, skog, växt&#10;&#10;Automatiskt genererad beskrivning">
            <a:extLst>
              <a:ext uri="{FF2B5EF4-FFF2-40B4-BE49-F238E27FC236}">
                <a16:creationId xmlns:a16="http://schemas.microsoft.com/office/drawing/2014/main" id="{D05B3671-A5BB-C92A-C73F-68063F4B9F31}"/>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harpenSoften amount="20000"/>
                    </a14:imgEffect>
                    <a14:imgEffect>
                      <a14:brightnessContrast contrast="-13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a:effectLst>
            <a:outerShdw blurRad="63500" dist="38100" dir="18900000" algn="bl" rotWithShape="0">
              <a:prstClr val="black">
                <a:alpha val="40000"/>
              </a:prstClr>
            </a:outerShdw>
          </a:effectLst>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sp>
        <p:nvSpPr>
          <p:cNvPr id="18" name="Platshållare för text 17">
            <a:extLst>
              <a:ext uri="{FF2B5EF4-FFF2-40B4-BE49-F238E27FC236}">
                <a16:creationId xmlns:a16="http://schemas.microsoft.com/office/drawing/2014/main" id="{887B0604-5438-4DCD-88B7-2DF8A2874897}"/>
              </a:ext>
            </a:extLst>
          </p:cNvPr>
          <p:cNvSpPr>
            <a:spLocks noGrp="1"/>
          </p:cNvSpPr>
          <p:nvPr>
            <p:ph type="body" sz="quarter" idx="10" hasCustomPrompt="1"/>
          </p:nvPr>
        </p:nvSpPr>
        <p:spPr>
          <a:xfrm>
            <a:off x="838199" y="4117068"/>
            <a:ext cx="8452757" cy="1559990"/>
          </a:xfrm>
        </p:spPr>
        <p:txBody>
          <a:bodyPr/>
          <a:lstStyle>
            <a:lvl1pPr>
              <a:buFontTx/>
              <a:buNone/>
              <a:defRPr sz="2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7" name="Bildobjekt 6">
            <a:extLst>
              <a:ext uri="{FF2B5EF4-FFF2-40B4-BE49-F238E27FC236}">
                <a16:creationId xmlns:a16="http://schemas.microsoft.com/office/drawing/2014/main" id="{55854DE9-2CFB-45C4-8325-43FF1AE76EBD}"/>
              </a:ext>
            </a:extLst>
          </p:cNvPr>
          <p:cNvPicPr>
            <a:picLocks noChangeAspect="1"/>
          </p:cNvPicPr>
          <p:nvPr userDrawn="1"/>
        </p:nvPicPr>
        <p:blipFill>
          <a:blip r:embed="rId4"/>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24281037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Mellansida Rubrik 2">
    <p:spTree>
      <p:nvGrpSpPr>
        <p:cNvPr id="1" name=""/>
        <p:cNvGrpSpPr/>
        <p:nvPr/>
      </p:nvGrpSpPr>
      <p:grpSpPr>
        <a:xfrm>
          <a:off x="0" y="0"/>
          <a:ext cx="0" cy="0"/>
          <a:chOff x="0" y="0"/>
          <a:chExt cx="0" cy="0"/>
        </a:xfrm>
      </p:grpSpPr>
      <p:pic>
        <p:nvPicPr>
          <p:cNvPr id="8" name="Bildobjekt 7" descr="En bild som visar träd, växt, utomhus, löv&#10;&#10;Automatiskt genererad beskrivning">
            <a:extLst>
              <a:ext uri="{FF2B5EF4-FFF2-40B4-BE49-F238E27FC236}">
                <a16:creationId xmlns:a16="http://schemas.microsoft.com/office/drawing/2014/main" id="{CCCBB8AC-2B37-F50A-184A-6B4687A88070}"/>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harpenSoften amount="35000"/>
                    </a14:imgEffect>
                    <a14:imgEffect>
                      <a14:colorTemperature colorTemp="7200"/>
                    </a14:imgEffect>
                    <a14:imgEffect>
                      <a14:saturation sat="81000"/>
                    </a14:imgEffect>
                    <a14:imgEffect>
                      <a14:brightnessContrast bright="-24000" contrast="5000"/>
                    </a14:imgEffect>
                  </a14:imgLayer>
                </a14:imgProps>
              </a:ext>
              <a:ext uri="{28A0092B-C50C-407E-A947-70E740481C1C}">
                <a14:useLocalDpi xmlns:a14="http://schemas.microsoft.com/office/drawing/2010/main"/>
              </a:ext>
            </a:extLst>
          </a:blip>
          <a:srcRect/>
          <a:stretch/>
        </p:blipFill>
        <p:spPr>
          <a:xfrm>
            <a:off x="-1" y="0"/>
            <a:ext cx="12218997"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a:effectLst>
            <a:outerShdw blurRad="63500" dist="38100" dir="18900000" algn="bl" rotWithShape="0">
              <a:prstClr val="black">
                <a:alpha val="40000"/>
              </a:prstClr>
            </a:outerShdw>
          </a:effectLst>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sp>
        <p:nvSpPr>
          <p:cNvPr id="18" name="Platshållare för text 17">
            <a:extLst>
              <a:ext uri="{FF2B5EF4-FFF2-40B4-BE49-F238E27FC236}">
                <a16:creationId xmlns:a16="http://schemas.microsoft.com/office/drawing/2014/main" id="{887B0604-5438-4DCD-88B7-2DF8A2874897}"/>
              </a:ext>
            </a:extLst>
          </p:cNvPr>
          <p:cNvSpPr>
            <a:spLocks noGrp="1"/>
          </p:cNvSpPr>
          <p:nvPr>
            <p:ph type="body" sz="quarter" idx="10" hasCustomPrompt="1"/>
          </p:nvPr>
        </p:nvSpPr>
        <p:spPr>
          <a:xfrm>
            <a:off x="838199" y="4117068"/>
            <a:ext cx="8452757" cy="1559990"/>
          </a:xfrm>
        </p:spPr>
        <p:txBody>
          <a:bodyPr/>
          <a:lstStyle>
            <a:lvl1pPr>
              <a:buFontTx/>
              <a:buNone/>
              <a:defRPr sz="2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7" name="Bildobjekt 6">
            <a:extLst>
              <a:ext uri="{FF2B5EF4-FFF2-40B4-BE49-F238E27FC236}">
                <a16:creationId xmlns:a16="http://schemas.microsoft.com/office/drawing/2014/main" id="{55854DE9-2CFB-45C4-8325-43FF1AE76EBD}"/>
              </a:ext>
            </a:extLst>
          </p:cNvPr>
          <p:cNvPicPr>
            <a:picLocks noChangeAspect="1"/>
          </p:cNvPicPr>
          <p:nvPr userDrawn="1"/>
        </p:nvPicPr>
        <p:blipFill>
          <a:blip r:embed="rId4"/>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605347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Mellansida Rubrik 3">
    <p:spTree>
      <p:nvGrpSpPr>
        <p:cNvPr id="1" name=""/>
        <p:cNvGrpSpPr/>
        <p:nvPr/>
      </p:nvGrpSpPr>
      <p:grpSpPr>
        <a:xfrm>
          <a:off x="0" y="0"/>
          <a:ext cx="0" cy="0"/>
          <a:chOff x="0" y="0"/>
          <a:chExt cx="0" cy="0"/>
        </a:xfrm>
      </p:grpSpPr>
      <p:pic>
        <p:nvPicPr>
          <p:cNvPr id="5" name="Bildobjekt 4" descr="En bild som visar gräs&#10;&#10;Automatiskt genererad beskrivning">
            <a:extLst>
              <a:ext uri="{FF2B5EF4-FFF2-40B4-BE49-F238E27FC236}">
                <a16:creationId xmlns:a16="http://schemas.microsoft.com/office/drawing/2014/main" id="{658C782C-89B4-254C-A0A9-6C93B1645FE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17430363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Mellansida Rubrik 4">
    <p:spTree>
      <p:nvGrpSpPr>
        <p:cNvPr id="1" name=""/>
        <p:cNvGrpSpPr/>
        <p:nvPr/>
      </p:nvGrpSpPr>
      <p:grpSpPr>
        <a:xfrm>
          <a:off x="0" y="0"/>
          <a:ext cx="0" cy="0"/>
          <a:chOff x="0" y="0"/>
          <a:chExt cx="0" cy="0"/>
        </a:xfrm>
      </p:grpSpPr>
      <p:pic>
        <p:nvPicPr>
          <p:cNvPr id="6" name="Bildobjekt 5" descr="En bild som visar träd, utomhus, gräs, skog&#10;&#10;Automatiskt genererad beskrivning">
            <a:extLst>
              <a:ext uri="{FF2B5EF4-FFF2-40B4-BE49-F238E27FC236}">
                <a16:creationId xmlns:a16="http://schemas.microsoft.com/office/drawing/2014/main" id="{2065AC02-8907-0B41-A36A-ADB110B29B3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9314391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Mellansida Rubrik 5">
    <p:spTree>
      <p:nvGrpSpPr>
        <p:cNvPr id="1" name=""/>
        <p:cNvGrpSpPr/>
        <p:nvPr/>
      </p:nvGrpSpPr>
      <p:grpSpPr>
        <a:xfrm>
          <a:off x="0" y="0"/>
          <a:ext cx="0" cy="0"/>
          <a:chOff x="0" y="0"/>
          <a:chExt cx="0" cy="0"/>
        </a:xfrm>
      </p:grpSpPr>
      <p:pic>
        <p:nvPicPr>
          <p:cNvPr id="5" name="Bildobjekt 4" descr="En bild som visar utomhus, snö, stående, person&#10;&#10;Automatiskt genererad beskrivning">
            <a:extLst>
              <a:ext uri="{FF2B5EF4-FFF2-40B4-BE49-F238E27FC236}">
                <a16:creationId xmlns:a16="http://schemas.microsoft.com/office/drawing/2014/main" id="{EDA43F72-F58B-4A42-A6FA-37B1057F675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42806659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Mellansida Rubrik 6">
    <p:spTree>
      <p:nvGrpSpPr>
        <p:cNvPr id="1" name=""/>
        <p:cNvGrpSpPr/>
        <p:nvPr/>
      </p:nvGrpSpPr>
      <p:grpSpPr>
        <a:xfrm>
          <a:off x="0" y="0"/>
          <a:ext cx="0" cy="0"/>
          <a:chOff x="0" y="0"/>
          <a:chExt cx="0" cy="0"/>
        </a:xfrm>
      </p:grpSpPr>
      <p:pic>
        <p:nvPicPr>
          <p:cNvPr id="5" name="Bildobjekt 4" descr="En bild som visar träd, utomhus, transport, av trä&#10;&#10;Automatiskt genererad beskrivning">
            <a:extLst>
              <a:ext uri="{FF2B5EF4-FFF2-40B4-BE49-F238E27FC236}">
                <a16:creationId xmlns:a16="http://schemas.microsoft.com/office/drawing/2014/main" id="{9068025E-6855-214E-880C-F7376AE82D5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1808905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1_Mellansida Rubrik 6">
    <p:spTree>
      <p:nvGrpSpPr>
        <p:cNvPr id="1" name=""/>
        <p:cNvGrpSpPr/>
        <p:nvPr/>
      </p:nvGrpSpPr>
      <p:grpSpPr>
        <a:xfrm>
          <a:off x="0" y="0"/>
          <a:ext cx="0" cy="0"/>
          <a:chOff x="0" y="0"/>
          <a:chExt cx="0" cy="0"/>
        </a:xfrm>
      </p:grpSpPr>
      <p:pic>
        <p:nvPicPr>
          <p:cNvPr id="6" name="Bildobjekt 5" descr="En bild som visar träd, utomhus, växt, skog&#10;&#10;Automatiskt genererad beskrivning">
            <a:extLst>
              <a:ext uri="{FF2B5EF4-FFF2-40B4-BE49-F238E27FC236}">
                <a16:creationId xmlns:a16="http://schemas.microsoft.com/office/drawing/2014/main" id="{DD08B0C4-8633-7041-A346-C1115B476BB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1254060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Mellansida Rubrik 2 vinter">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CCCBB8AC-2B37-F50A-184A-6B4687A88070}"/>
              </a:ext>
            </a:extLst>
          </p:cNvPr>
          <p:cNvPicPr>
            <a:picLocks noGrp="1" noRot="1" noChangeAspect="1" noMove="1" noResize="1" noEditPoints="1" noAdjustHandles="1" noChangeArrowheads="1" noChangeShapeType="1" noCrop="1"/>
          </p:cNvPicPr>
          <p:nvPr userDrawn="1"/>
        </p:nvPicPr>
        <p:blipFill>
          <a:blip r:embed="rId2"/>
          <a:srcRect/>
          <a:stretch/>
        </p:blipFill>
        <p:spPr>
          <a:xfrm>
            <a:off x="13497" y="0"/>
            <a:ext cx="12192000" cy="6858000"/>
          </a:xfrm>
          <a:prstGeom prst="rect">
            <a:avLst/>
          </a:prstGeom>
        </p:spPr>
      </p:pic>
      <p:sp>
        <p:nvSpPr>
          <p:cNvPr id="9" name="Platshållare för text 17">
            <a:extLst>
              <a:ext uri="{FF2B5EF4-FFF2-40B4-BE49-F238E27FC236}">
                <a16:creationId xmlns:a16="http://schemas.microsoft.com/office/drawing/2014/main" id="{5481A0A9-8F9B-8184-3B17-8B347D0A3CF6}"/>
              </a:ext>
            </a:extLst>
          </p:cNvPr>
          <p:cNvSpPr>
            <a:spLocks noGrp="1"/>
          </p:cNvSpPr>
          <p:nvPr>
            <p:ph type="body" sz="quarter" idx="10" hasCustomPrompt="1"/>
          </p:nvPr>
        </p:nvSpPr>
        <p:spPr>
          <a:xfrm>
            <a:off x="838199" y="4117068"/>
            <a:ext cx="8452757" cy="1559990"/>
          </a:xfrm>
          <a:effectLst>
            <a:outerShdw blurRad="50800" dist="38100" dir="2700000" algn="tl" rotWithShape="0">
              <a:prstClr val="black">
                <a:alpha val="40000"/>
              </a:prstClr>
            </a:outerShdw>
          </a:effectLst>
        </p:spPr>
        <p:txBody>
          <a:bodyPr/>
          <a:lstStyle>
            <a:lvl1pPr>
              <a:buFontTx/>
              <a:buNone/>
              <a:defRPr sz="2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2" name="Bildobjekt 1">
            <a:extLst>
              <a:ext uri="{FF2B5EF4-FFF2-40B4-BE49-F238E27FC236}">
                <a16:creationId xmlns:a16="http://schemas.microsoft.com/office/drawing/2014/main" id="{E22CB45F-D926-C224-A0E0-4B275A47CF6B}"/>
              </a:ext>
            </a:extLst>
          </p:cNvPr>
          <p:cNvPicPr>
            <a:picLocks noChangeAspect="1"/>
          </p:cNvPicPr>
          <p:nvPr userDrawn="1"/>
        </p:nvPicPr>
        <p:blipFill>
          <a:blip r:embed="rId3"/>
          <a:srcRect/>
          <a:stretch/>
        </p:blipFill>
        <p:spPr>
          <a:xfrm>
            <a:off x="11353800" y="310256"/>
            <a:ext cx="532356" cy="525617"/>
          </a:xfrm>
          <a:prstGeom prst="rect">
            <a:avLst/>
          </a:prstGeom>
          <a:effectLst>
            <a:outerShdw blurRad="76200" dist="12700" dir="2700000" algn="tl" rotWithShape="0">
              <a:prstClr val="black">
                <a:alpha val="30000"/>
              </a:prstClr>
            </a:outerShdw>
          </a:effectLst>
        </p:spPr>
      </p:pic>
      <p:sp>
        <p:nvSpPr>
          <p:cNvPr id="4" name="Platshållare för text 2">
            <a:extLst>
              <a:ext uri="{FF2B5EF4-FFF2-40B4-BE49-F238E27FC236}">
                <a16:creationId xmlns:a16="http://schemas.microsoft.com/office/drawing/2014/main" id="{E21B7258-64A6-013E-D032-2538B5F271CE}"/>
              </a:ext>
            </a:extLst>
          </p:cNvPr>
          <p:cNvSpPr>
            <a:spLocks noGrp="1"/>
          </p:cNvSpPr>
          <p:nvPr>
            <p:ph type="body" sz="quarter" idx="11" hasCustomPrompt="1"/>
          </p:nvPr>
        </p:nvSpPr>
        <p:spPr>
          <a:xfrm>
            <a:off x="838200" y="5676900"/>
            <a:ext cx="5257800" cy="657225"/>
          </a:xfrm>
        </p:spPr>
        <p:txBody>
          <a:bodyPr/>
          <a:lstStyle>
            <a:lvl1pPr marL="0" indent="0">
              <a:buNone/>
              <a:defRPr>
                <a:solidFill>
                  <a:schemeClr val="bg1"/>
                </a:solidFill>
              </a:defRPr>
            </a:lvl1pPr>
            <a:lvl2pPr marL="0" indent="0">
              <a:buNone/>
              <a:defRPr sz="160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stStyle>
          <a:p>
            <a:pPr lvl="1"/>
            <a:r>
              <a:rPr lang="sv-SE"/>
              <a:t>2024-XX-XX</a:t>
            </a:r>
          </a:p>
        </p:txBody>
      </p:sp>
      <p:cxnSp>
        <p:nvCxnSpPr>
          <p:cNvPr id="3" name="Rak koppling 2">
            <a:extLst>
              <a:ext uri="{FF2B5EF4-FFF2-40B4-BE49-F238E27FC236}">
                <a16:creationId xmlns:a16="http://schemas.microsoft.com/office/drawing/2014/main" id="{14CEF659-CEE2-EC83-9AB4-A6F7547FC4A8}"/>
              </a:ext>
            </a:extLst>
          </p:cNvPr>
          <p:cNvCxnSpPr/>
          <p:nvPr userDrawn="1"/>
        </p:nvCxnSpPr>
        <p:spPr>
          <a:xfrm>
            <a:off x="730292" y="2595369"/>
            <a:ext cx="0" cy="13255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Rubrik 1">
            <a:extLst>
              <a:ext uri="{FF2B5EF4-FFF2-40B4-BE49-F238E27FC236}">
                <a16:creationId xmlns:a16="http://schemas.microsoft.com/office/drawing/2014/main" id="{71EDD543-4201-AAFE-FFCE-1F95976B6820}"/>
              </a:ext>
            </a:extLst>
          </p:cNvPr>
          <p:cNvSpPr>
            <a:spLocks noGrp="1"/>
          </p:cNvSpPr>
          <p:nvPr>
            <p:ph type="title" hasCustomPrompt="1"/>
          </p:nvPr>
        </p:nvSpPr>
        <p:spPr>
          <a:xfrm>
            <a:off x="838200" y="2595369"/>
            <a:ext cx="8452756" cy="1325563"/>
          </a:xfrm>
        </p:spPr>
        <p:txBody>
          <a:bodyPr anchor="t"/>
          <a:lstStyle>
            <a:lvl1pPr>
              <a:defRPr b="0" i="0" spc="-80" baseline="0">
                <a:solidFill>
                  <a:schemeClr val="bg1">
                    <a:lumMod val="95000"/>
                  </a:schemeClr>
                </a:solidFill>
                <a:effectLst>
                  <a:outerShdw blurRad="50800" dist="38100" dir="2700000" algn="tl" rotWithShape="0">
                    <a:prstClr val="black">
                      <a:alpha val="65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Tree>
    <p:extLst>
      <p:ext uri="{BB962C8B-B14F-4D97-AF65-F5344CB8AC3E}">
        <p14:creationId xmlns:p14="http://schemas.microsoft.com/office/powerpoint/2010/main" val="5485848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2_Mellansida Rubrik 6">
    <p:spTree>
      <p:nvGrpSpPr>
        <p:cNvPr id="1" name=""/>
        <p:cNvGrpSpPr/>
        <p:nvPr/>
      </p:nvGrpSpPr>
      <p:grpSpPr>
        <a:xfrm>
          <a:off x="0" y="0"/>
          <a:ext cx="0" cy="0"/>
          <a:chOff x="0" y="0"/>
          <a:chExt cx="0" cy="0"/>
        </a:xfrm>
      </p:grpSpPr>
      <p:pic>
        <p:nvPicPr>
          <p:cNvPr id="5" name="Bildobjekt 4" descr="En bild som visar bit, choklad, nära&#10;&#10;Automatiskt genererad beskrivning">
            <a:extLst>
              <a:ext uri="{FF2B5EF4-FFF2-40B4-BE49-F238E27FC236}">
                <a16:creationId xmlns:a16="http://schemas.microsoft.com/office/drawing/2014/main" id="{5219BA8A-737E-7A40-BC15-66400703B6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22418469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3_Mellansida Rubrik 6">
    <p:spTree>
      <p:nvGrpSpPr>
        <p:cNvPr id="1" name=""/>
        <p:cNvGrpSpPr/>
        <p:nvPr/>
      </p:nvGrpSpPr>
      <p:grpSpPr>
        <a:xfrm>
          <a:off x="0" y="0"/>
          <a:ext cx="0" cy="0"/>
          <a:chOff x="0" y="0"/>
          <a:chExt cx="0" cy="0"/>
        </a:xfrm>
      </p:grpSpPr>
      <p:pic>
        <p:nvPicPr>
          <p:cNvPr id="6" name="Bildobjekt 5" descr="En bild som visar tårta, leksak, födelsedag&#10;&#10;Automatiskt genererad beskrivning">
            <a:extLst>
              <a:ext uri="{FF2B5EF4-FFF2-40B4-BE49-F238E27FC236}">
                <a16:creationId xmlns:a16="http://schemas.microsoft.com/office/drawing/2014/main" id="{2F1CB311-7921-1D45-B6AC-44CA93726D1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4415496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Rubrik och punktlist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9" name="Bildobjekt 8">
            <a:extLst>
              <a:ext uri="{FF2B5EF4-FFF2-40B4-BE49-F238E27FC236}">
                <a16:creationId xmlns:a16="http://schemas.microsoft.com/office/drawing/2014/main" id="{50759673-9500-5648-AEDB-11338B257BA5}"/>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5536883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Rubrik och brö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6602260" cy="4351338"/>
          </a:xfrm>
        </p:spPr>
        <p:txBody>
          <a:bodyPr/>
          <a:lstStyle>
            <a:lvl1pPr marL="4763" indent="0">
              <a:lnSpc>
                <a:spcPct val="130000"/>
              </a:lnSpc>
              <a:spcAft>
                <a:spcPts val="1200"/>
              </a:spcAft>
              <a:buFont typeface="Arial" panose="020B0604020202020204" pitchFamily="34" charset="0"/>
              <a:buNone/>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None/>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p:txBody>
      </p:sp>
      <p:pic>
        <p:nvPicPr>
          <p:cNvPr id="9" name="Bildobjekt 8">
            <a:extLst>
              <a:ext uri="{FF2B5EF4-FFF2-40B4-BE49-F238E27FC236}">
                <a16:creationId xmlns:a16="http://schemas.microsoft.com/office/drawing/2014/main" id="{50759673-9500-5648-AEDB-11338B257BA5}"/>
              </a:ext>
            </a:extLst>
          </p:cNvPr>
          <p:cNvPicPr>
            <a:picLocks noChangeAspect="1"/>
          </p:cNvPicPr>
          <p:nvPr userDrawn="1"/>
        </p:nvPicPr>
        <p:blipFill>
          <a:blip r:embed="rId2"/>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12988649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1_Rubrik och punktlista">
    <p:bg>
      <p:bgPr>
        <a:solidFill>
          <a:srgbClr val="DFDCD8"/>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AE373ED7-365C-4324-8A54-F8822D97EEB4}"/>
              </a:ext>
            </a:extLst>
          </p:cNvPr>
          <p:cNvPicPr>
            <a:picLocks noChangeAspect="1"/>
          </p:cNvPicPr>
          <p:nvPr userDrawn="1"/>
        </p:nvPicPr>
        <p:blipFill>
          <a:blip r:embed="rId2"/>
          <a:stretch>
            <a:fillRect/>
          </a:stretch>
        </p:blipFill>
        <p:spPr>
          <a:xfrm>
            <a:off x="11317288" y="296863"/>
            <a:ext cx="539631" cy="532800"/>
          </a:xfrm>
          <a:prstGeom prst="rect">
            <a:avLst/>
          </a:prstGeom>
        </p:spPr>
      </p:pic>
      <p:sp>
        <p:nvSpPr>
          <p:cNvPr id="5" name="Rubrik 1">
            <a:extLst>
              <a:ext uri="{FF2B5EF4-FFF2-40B4-BE49-F238E27FC236}">
                <a16:creationId xmlns:a16="http://schemas.microsoft.com/office/drawing/2014/main" id="{EED67C67-F8DF-482E-96DD-3E08F44A409C}"/>
              </a:ext>
            </a:extLst>
          </p:cNvPr>
          <p:cNvSpPr>
            <a:spLocks noGrp="1"/>
          </p:cNvSpPr>
          <p:nvPr>
            <p:ph type="title" hasCustomPrompt="1"/>
          </p:nvPr>
        </p:nvSpPr>
        <p:spPr>
          <a:xfrm>
            <a:off x="838200" y="2595369"/>
            <a:ext cx="6439422" cy="1325563"/>
          </a:xfrm>
        </p:spPr>
        <p:txBody>
          <a:bodyPr anchor="t"/>
          <a:lstStyle>
            <a:lvl1pPr>
              <a:defRPr b="1" i="0" spc="-8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7" name="Platshållare för text 17">
            <a:extLst>
              <a:ext uri="{FF2B5EF4-FFF2-40B4-BE49-F238E27FC236}">
                <a16:creationId xmlns:a16="http://schemas.microsoft.com/office/drawing/2014/main" id="{E37F559B-BA39-40A8-A8E2-FD864868AD6C}"/>
              </a:ext>
            </a:extLst>
          </p:cNvPr>
          <p:cNvSpPr>
            <a:spLocks noGrp="1"/>
          </p:cNvSpPr>
          <p:nvPr>
            <p:ph type="body" sz="quarter" idx="10" hasCustomPrompt="1"/>
          </p:nvPr>
        </p:nvSpPr>
        <p:spPr>
          <a:xfrm>
            <a:off x="838199" y="4117068"/>
            <a:ext cx="8452757" cy="1559990"/>
          </a:xfrm>
        </p:spPr>
        <p:txBody>
          <a:bodyPr/>
          <a:lstStyle>
            <a:lvl1pPr>
              <a:buFontTx/>
              <a:buNone/>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spTree>
    <p:extLst>
      <p:ext uri="{BB962C8B-B14F-4D97-AF65-F5344CB8AC3E}">
        <p14:creationId xmlns:p14="http://schemas.microsoft.com/office/powerpoint/2010/main" val="1286702836"/>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1_Rubrik och punktlista">
    <p:bg>
      <p:bgPr>
        <a:solidFill>
          <a:srgbClr val="0F0F0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9" name="Bildobjekt 8">
            <a:extLst>
              <a:ext uri="{FF2B5EF4-FFF2-40B4-BE49-F238E27FC236}">
                <a16:creationId xmlns:a16="http://schemas.microsoft.com/office/drawing/2014/main" id="{50759673-9500-5648-AEDB-11338B257BA5}"/>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10110179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1_Rubrik och brödtext">
    <p:bg>
      <p:bgPr>
        <a:solidFill>
          <a:srgbClr val="0F0F0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6602260" cy="4351338"/>
          </a:xfrm>
        </p:spPr>
        <p:txBody>
          <a:bodyPr/>
          <a:lstStyle>
            <a:lvl1pPr marL="4763" indent="0">
              <a:lnSpc>
                <a:spcPct val="130000"/>
              </a:lnSpc>
              <a:spcAft>
                <a:spcPts val="1200"/>
              </a:spcAft>
              <a:buFont typeface="Arial" panose="020B0604020202020204" pitchFamily="34" charset="0"/>
              <a:buNone/>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None/>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p:txBody>
      </p:sp>
      <p:pic>
        <p:nvPicPr>
          <p:cNvPr id="9" name="Bildobjekt 8">
            <a:extLst>
              <a:ext uri="{FF2B5EF4-FFF2-40B4-BE49-F238E27FC236}">
                <a16:creationId xmlns:a16="http://schemas.microsoft.com/office/drawing/2014/main" id="{50759673-9500-5648-AEDB-11338B257BA5}"/>
              </a:ext>
            </a:extLst>
          </p:cNvPr>
          <p:cNvPicPr>
            <a:picLocks noChangeAspect="1"/>
          </p:cNvPicPr>
          <p:nvPr userDrawn="1"/>
        </p:nvPicPr>
        <p:blipFill>
          <a:blip r:embed="rId2"/>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4356117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0_Rubrik och punktlista">
    <p:bg>
      <p:bgPr>
        <a:solidFill>
          <a:srgbClr val="1F6575"/>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5AD521E9-41BB-4C45-8FB4-7F302EDF2552}"/>
              </a:ext>
            </a:extLst>
          </p:cNvPr>
          <p:cNvPicPr>
            <a:picLocks noChangeAspect="1"/>
          </p:cNvPicPr>
          <p:nvPr userDrawn="1"/>
        </p:nvPicPr>
        <p:blipFill>
          <a:blip r:embed="rId2"/>
          <a:stretch>
            <a:fillRect/>
          </a:stretch>
        </p:blipFill>
        <p:spPr>
          <a:xfrm>
            <a:off x="11317288" y="306859"/>
            <a:ext cx="539631" cy="532800"/>
          </a:xfrm>
          <a:prstGeom prst="rect">
            <a:avLst/>
          </a:prstGeom>
        </p:spPr>
      </p:pic>
      <p:sp>
        <p:nvSpPr>
          <p:cNvPr id="6" name="Rubrik 1">
            <a:extLst>
              <a:ext uri="{FF2B5EF4-FFF2-40B4-BE49-F238E27FC236}">
                <a16:creationId xmlns:a16="http://schemas.microsoft.com/office/drawing/2014/main" id="{4455CA7D-5F1E-47A7-A16A-DA19D8CA7E0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7" name="Platshållare för text 17">
            <a:extLst>
              <a:ext uri="{FF2B5EF4-FFF2-40B4-BE49-F238E27FC236}">
                <a16:creationId xmlns:a16="http://schemas.microsoft.com/office/drawing/2014/main" id="{73030E92-01DB-4B95-8CB7-C4A02C831281}"/>
              </a:ext>
            </a:extLst>
          </p:cNvPr>
          <p:cNvSpPr>
            <a:spLocks noGrp="1"/>
          </p:cNvSpPr>
          <p:nvPr>
            <p:ph type="body" sz="quarter" idx="10" hasCustomPrompt="1"/>
          </p:nvPr>
        </p:nvSpPr>
        <p:spPr>
          <a:xfrm>
            <a:off x="838199" y="4117068"/>
            <a:ext cx="8452757" cy="1559990"/>
          </a:xfrm>
        </p:spPr>
        <p:txBody>
          <a:bodyPr/>
          <a:lstStyle>
            <a:lvl1pPr>
              <a:buFontTx/>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spTree>
    <p:extLst>
      <p:ext uri="{BB962C8B-B14F-4D97-AF65-F5344CB8AC3E}">
        <p14:creationId xmlns:p14="http://schemas.microsoft.com/office/powerpoint/2010/main" val="1214761772"/>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2_Rubrik och punktlista">
    <p:bg>
      <p:bgPr>
        <a:solidFill>
          <a:srgbClr val="1F657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5" name="Bildobjekt 4">
            <a:extLst>
              <a:ext uri="{FF2B5EF4-FFF2-40B4-BE49-F238E27FC236}">
                <a16:creationId xmlns:a16="http://schemas.microsoft.com/office/drawing/2014/main" id="{5AD521E9-41BB-4C45-8FB4-7F302EDF2552}"/>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1713412661"/>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8_Rubrik och punktlista skog">
    <p:bg>
      <p:bgPr>
        <a:solidFill>
          <a:srgbClr val="1F6575"/>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5AD521E9-41BB-4C45-8FB4-7F302EDF2552}"/>
              </a:ext>
            </a:extLst>
          </p:cNvPr>
          <p:cNvPicPr>
            <a:picLocks noChangeAspect="1"/>
          </p:cNvPicPr>
          <p:nvPr userDrawn="1"/>
        </p:nvPicPr>
        <p:blipFill>
          <a:blip r:embed="rId2"/>
          <a:stretch>
            <a:fillRect/>
          </a:stretch>
        </p:blipFill>
        <p:spPr>
          <a:xfrm>
            <a:off x="11317288" y="306859"/>
            <a:ext cx="539631" cy="532800"/>
          </a:xfrm>
          <a:prstGeom prst="rect">
            <a:avLst/>
          </a:prstGeom>
        </p:spPr>
      </p:pic>
      <p:sp>
        <p:nvSpPr>
          <p:cNvPr id="6" name="Rubrik 1">
            <a:extLst>
              <a:ext uri="{FF2B5EF4-FFF2-40B4-BE49-F238E27FC236}">
                <a16:creationId xmlns:a16="http://schemas.microsoft.com/office/drawing/2014/main" id="{4455CA7D-5F1E-47A7-A16A-DA19D8CA7E0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7" name="Platshållare för text 17">
            <a:extLst>
              <a:ext uri="{FF2B5EF4-FFF2-40B4-BE49-F238E27FC236}">
                <a16:creationId xmlns:a16="http://schemas.microsoft.com/office/drawing/2014/main" id="{73030E92-01DB-4B95-8CB7-C4A02C831281}"/>
              </a:ext>
            </a:extLst>
          </p:cNvPr>
          <p:cNvSpPr>
            <a:spLocks noGrp="1"/>
          </p:cNvSpPr>
          <p:nvPr>
            <p:ph type="body" sz="quarter" idx="10" hasCustomPrompt="1"/>
          </p:nvPr>
        </p:nvSpPr>
        <p:spPr>
          <a:xfrm>
            <a:off x="838199" y="4117068"/>
            <a:ext cx="8452757" cy="1559990"/>
          </a:xfrm>
        </p:spPr>
        <p:txBody>
          <a:bodyPr/>
          <a:lstStyle>
            <a:lvl1pPr>
              <a:buFontTx/>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8" name="Bildobjekt 7" descr="En bild som visar text, träd, utomhus, natur&#10;&#10;Automatiskt genererad beskrivning">
            <a:extLst>
              <a:ext uri="{FF2B5EF4-FFF2-40B4-BE49-F238E27FC236}">
                <a16:creationId xmlns:a16="http://schemas.microsoft.com/office/drawing/2014/main" id="{A96232E9-F9E3-4F98-94D0-77E4C9D89C88}"/>
              </a:ext>
            </a:extLst>
          </p:cNvPr>
          <p:cNvPicPr>
            <a:picLocks noChangeAspect="1"/>
          </p:cNvPicPr>
          <p:nvPr userDrawn="1"/>
        </p:nvPicPr>
        <p:blipFill rotWithShape="1">
          <a:blip r:embed="rId3" cstate="email">
            <a:alphaModFix amt="20000"/>
            <a:extLst>
              <a:ext uri="{28A0092B-C50C-407E-A947-70E740481C1C}">
                <a14:useLocalDpi xmlns:a14="http://schemas.microsoft.com/office/drawing/2010/main"/>
              </a:ext>
            </a:extLst>
          </a:blip>
          <a:srcRect/>
          <a:stretch/>
        </p:blipFill>
        <p:spPr>
          <a:xfrm>
            <a:off x="0" y="3807181"/>
            <a:ext cx="12192000" cy="3050819"/>
          </a:xfrm>
          <a:prstGeom prst="rect">
            <a:avLst/>
          </a:prstGeom>
        </p:spPr>
      </p:pic>
    </p:spTree>
    <p:extLst>
      <p:ext uri="{BB962C8B-B14F-4D97-AF65-F5344CB8AC3E}">
        <p14:creationId xmlns:p14="http://schemas.microsoft.com/office/powerpoint/2010/main" val="2181654050"/>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Rubriksida mål och fokus grön bakgrund sko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083FF4CA-70AC-47A8-A306-987D5991B9CB}"/>
              </a:ext>
            </a:extLst>
          </p:cNvPr>
          <p:cNvPicPr>
            <a:picLocks noGrp="1" noRot="1" noChangeAspect="1" noMove="1" noResize="1" noEditPoints="1" noAdjustHandles="1" noChangeArrowheads="1" noChangeShapeType="1" noCrop="1"/>
          </p:cNvPicPr>
          <p:nvPr userDrawn="1"/>
        </p:nvPicPr>
        <p:blipFill>
          <a:blip r:embed="rId2"/>
          <a:srcRect/>
          <a:stretch/>
        </p:blipFill>
        <p:spPr>
          <a:xfrm>
            <a:off x="1" y="0"/>
            <a:ext cx="12191999" cy="6857999"/>
          </a:xfrm>
          <a:prstGeom prst="rect">
            <a:avLst/>
          </a:prstGeom>
        </p:spPr>
      </p:pic>
      <p:sp>
        <p:nvSpPr>
          <p:cNvPr id="17" name="Rubrik 1">
            <a:extLst>
              <a:ext uri="{FF2B5EF4-FFF2-40B4-BE49-F238E27FC236}">
                <a16:creationId xmlns:a16="http://schemas.microsoft.com/office/drawing/2014/main" id="{02A3D141-830F-724B-3B4B-6BE83C520FAF}"/>
              </a:ext>
            </a:extLst>
          </p:cNvPr>
          <p:cNvSpPr>
            <a:spLocks noGrp="1"/>
          </p:cNvSpPr>
          <p:nvPr>
            <p:ph type="title" hasCustomPrompt="1"/>
          </p:nvPr>
        </p:nvSpPr>
        <p:spPr>
          <a:xfrm>
            <a:off x="838200" y="2595369"/>
            <a:ext cx="8452756" cy="1325563"/>
          </a:xfrm>
        </p:spPr>
        <p:txBody>
          <a:bodyPr anchor="t"/>
          <a:lstStyle>
            <a:lvl1pPr>
              <a:defRPr b="0" i="0" spc="-80" baseline="0">
                <a:solidFill>
                  <a:schemeClr val="bg1">
                    <a:lumMod val="95000"/>
                  </a:schemeClr>
                </a:solidFill>
                <a:effectLst>
                  <a:outerShdw blurRad="50800" dist="38100" dir="2700000" algn="tl" rotWithShape="0">
                    <a:prstClr val="black">
                      <a:alpha val="65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18" name="Platshållare för text 17">
            <a:extLst>
              <a:ext uri="{FF2B5EF4-FFF2-40B4-BE49-F238E27FC236}">
                <a16:creationId xmlns:a16="http://schemas.microsoft.com/office/drawing/2014/main" id="{2F7022C9-9C51-9AAE-6810-CAB96C81DB00}"/>
              </a:ext>
            </a:extLst>
          </p:cNvPr>
          <p:cNvSpPr>
            <a:spLocks noGrp="1"/>
          </p:cNvSpPr>
          <p:nvPr>
            <p:ph type="body" sz="quarter" idx="10" hasCustomPrompt="1"/>
          </p:nvPr>
        </p:nvSpPr>
        <p:spPr>
          <a:xfrm>
            <a:off x="838199" y="4117068"/>
            <a:ext cx="8452757" cy="1559990"/>
          </a:xfrm>
        </p:spPr>
        <p:txBody>
          <a:bodyPr/>
          <a:lstStyle>
            <a:lvl1pPr>
              <a:buFontTx/>
              <a:buNone/>
              <a:defRPr sz="2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2" name="Bildobjekt 1">
            <a:extLst>
              <a:ext uri="{FF2B5EF4-FFF2-40B4-BE49-F238E27FC236}">
                <a16:creationId xmlns:a16="http://schemas.microsoft.com/office/drawing/2014/main" id="{34373F92-E5E3-A968-0D1E-3A3C7C7AEBB3}"/>
              </a:ext>
            </a:extLst>
          </p:cNvPr>
          <p:cNvPicPr>
            <a:picLocks noChangeAspect="1"/>
          </p:cNvPicPr>
          <p:nvPr userDrawn="1"/>
        </p:nvPicPr>
        <p:blipFill>
          <a:blip r:embed="rId3"/>
          <a:srcRect/>
          <a:stretch/>
        </p:blipFill>
        <p:spPr>
          <a:xfrm>
            <a:off x="11353800" y="310256"/>
            <a:ext cx="532356" cy="525617"/>
          </a:xfrm>
          <a:prstGeom prst="rect">
            <a:avLst/>
          </a:prstGeom>
        </p:spPr>
      </p:pic>
      <p:sp>
        <p:nvSpPr>
          <p:cNvPr id="4" name="Platshållare för text 2">
            <a:extLst>
              <a:ext uri="{FF2B5EF4-FFF2-40B4-BE49-F238E27FC236}">
                <a16:creationId xmlns:a16="http://schemas.microsoft.com/office/drawing/2014/main" id="{7D2595B0-39E5-5F40-B97F-1F86BA03E547}"/>
              </a:ext>
            </a:extLst>
          </p:cNvPr>
          <p:cNvSpPr>
            <a:spLocks noGrp="1"/>
          </p:cNvSpPr>
          <p:nvPr>
            <p:ph type="body" sz="quarter" idx="11" hasCustomPrompt="1"/>
          </p:nvPr>
        </p:nvSpPr>
        <p:spPr>
          <a:xfrm>
            <a:off x="838200" y="5676900"/>
            <a:ext cx="5257800" cy="657225"/>
          </a:xfrm>
        </p:spPr>
        <p:txBody>
          <a:bodyPr/>
          <a:lstStyle>
            <a:lvl1pPr marL="0" indent="0">
              <a:buNone/>
              <a:defRPr>
                <a:solidFill>
                  <a:schemeClr val="bg1"/>
                </a:solidFill>
              </a:defRPr>
            </a:lvl1pPr>
            <a:lvl2pPr marL="0" indent="0">
              <a:buNone/>
              <a:defRPr sz="160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stStyle>
          <a:p>
            <a:pPr lvl="1"/>
            <a:r>
              <a:rPr lang="sv-SE"/>
              <a:t>2024-XX-XX</a:t>
            </a:r>
          </a:p>
        </p:txBody>
      </p:sp>
    </p:spTree>
    <p:extLst>
      <p:ext uri="{BB962C8B-B14F-4D97-AF65-F5344CB8AC3E}">
        <p14:creationId xmlns:p14="http://schemas.microsoft.com/office/powerpoint/2010/main" val="139235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27_Rubrik och punktlista skog">
    <p:bg>
      <p:bgPr>
        <a:solidFill>
          <a:srgbClr val="1F657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5" name="Bildobjekt 4">
            <a:extLst>
              <a:ext uri="{FF2B5EF4-FFF2-40B4-BE49-F238E27FC236}">
                <a16:creationId xmlns:a16="http://schemas.microsoft.com/office/drawing/2014/main" id="{5AD521E9-41BB-4C45-8FB4-7F302EDF2552}"/>
              </a:ext>
            </a:extLst>
          </p:cNvPr>
          <p:cNvPicPr>
            <a:picLocks noChangeAspect="1"/>
          </p:cNvPicPr>
          <p:nvPr userDrawn="1"/>
        </p:nvPicPr>
        <p:blipFill>
          <a:blip r:embed="rId3"/>
          <a:stretch>
            <a:fillRect/>
          </a:stretch>
        </p:blipFill>
        <p:spPr>
          <a:xfrm>
            <a:off x="11317288" y="306859"/>
            <a:ext cx="539631" cy="532800"/>
          </a:xfrm>
          <a:prstGeom prst="rect">
            <a:avLst/>
          </a:prstGeom>
        </p:spPr>
      </p:pic>
      <p:pic>
        <p:nvPicPr>
          <p:cNvPr id="8" name="Bildobjekt 7" descr="En bild som visar text, träd, utomhus, natur&#10;&#10;Automatiskt genererad beskrivning">
            <a:extLst>
              <a:ext uri="{FF2B5EF4-FFF2-40B4-BE49-F238E27FC236}">
                <a16:creationId xmlns:a16="http://schemas.microsoft.com/office/drawing/2014/main" id="{A959F5E3-4393-4ED4-9630-CA956E0373C6}"/>
              </a:ext>
            </a:extLst>
          </p:cNvPr>
          <p:cNvPicPr>
            <a:picLocks noChangeAspect="1"/>
          </p:cNvPicPr>
          <p:nvPr userDrawn="1"/>
        </p:nvPicPr>
        <p:blipFill rotWithShape="1">
          <a:blip r:embed="rId4" cstate="email">
            <a:alphaModFix amt="20000"/>
            <a:extLst>
              <a:ext uri="{28A0092B-C50C-407E-A947-70E740481C1C}">
                <a14:useLocalDpi xmlns:a14="http://schemas.microsoft.com/office/drawing/2010/main"/>
              </a:ext>
            </a:extLst>
          </a:blip>
          <a:srcRect/>
          <a:stretch/>
        </p:blipFill>
        <p:spPr>
          <a:xfrm>
            <a:off x="0" y="3807181"/>
            <a:ext cx="12192000" cy="3050819"/>
          </a:xfrm>
          <a:prstGeom prst="rect">
            <a:avLst/>
          </a:prstGeom>
        </p:spPr>
      </p:pic>
    </p:spTree>
    <p:extLst>
      <p:ext uri="{BB962C8B-B14F-4D97-AF65-F5344CB8AC3E}">
        <p14:creationId xmlns:p14="http://schemas.microsoft.com/office/powerpoint/2010/main" val="4213117198"/>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_Rubrik och punktlista">
    <p:bg>
      <p:bgPr>
        <a:solidFill>
          <a:srgbClr val="007B4F"/>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CB50E3FE-E99C-4304-95DC-9D1AE2AE8561}"/>
              </a:ext>
            </a:extLst>
          </p:cNvPr>
          <p:cNvPicPr>
            <a:picLocks noChangeAspect="1"/>
          </p:cNvPicPr>
          <p:nvPr userDrawn="1"/>
        </p:nvPicPr>
        <p:blipFill>
          <a:blip r:embed="rId2"/>
          <a:stretch>
            <a:fillRect/>
          </a:stretch>
        </p:blipFill>
        <p:spPr>
          <a:xfrm>
            <a:off x="11317288" y="306859"/>
            <a:ext cx="539631" cy="532800"/>
          </a:xfrm>
          <a:prstGeom prst="rect">
            <a:avLst/>
          </a:prstGeom>
        </p:spPr>
      </p:pic>
      <p:sp>
        <p:nvSpPr>
          <p:cNvPr id="6" name="Rubrik 1">
            <a:extLst>
              <a:ext uri="{FF2B5EF4-FFF2-40B4-BE49-F238E27FC236}">
                <a16:creationId xmlns:a16="http://schemas.microsoft.com/office/drawing/2014/main" id="{635A18FD-F9DB-4EF3-900E-AB3E825F52A1}"/>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7" name="Platshållare för text 17">
            <a:extLst>
              <a:ext uri="{FF2B5EF4-FFF2-40B4-BE49-F238E27FC236}">
                <a16:creationId xmlns:a16="http://schemas.microsoft.com/office/drawing/2014/main" id="{7861597B-4C3A-4E44-BB94-8E312EBCEB6E}"/>
              </a:ext>
            </a:extLst>
          </p:cNvPr>
          <p:cNvSpPr>
            <a:spLocks noGrp="1"/>
          </p:cNvSpPr>
          <p:nvPr>
            <p:ph type="body" sz="quarter" idx="10" hasCustomPrompt="1"/>
          </p:nvPr>
        </p:nvSpPr>
        <p:spPr>
          <a:xfrm>
            <a:off x="838199" y="4117068"/>
            <a:ext cx="8452757" cy="1559990"/>
          </a:xfrm>
        </p:spPr>
        <p:txBody>
          <a:bodyPr/>
          <a:lstStyle>
            <a:lvl1pPr>
              <a:buFontTx/>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spTree>
    <p:extLst>
      <p:ext uri="{BB962C8B-B14F-4D97-AF65-F5344CB8AC3E}">
        <p14:creationId xmlns:p14="http://schemas.microsoft.com/office/powerpoint/2010/main" val="3208807784"/>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4_Rubrik och punktlista">
    <p:bg>
      <p:bgPr>
        <a:solidFill>
          <a:srgbClr val="007B4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5" name="Bildobjekt 4">
            <a:extLst>
              <a:ext uri="{FF2B5EF4-FFF2-40B4-BE49-F238E27FC236}">
                <a16:creationId xmlns:a16="http://schemas.microsoft.com/office/drawing/2014/main" id="{CB50E3FE-E99C-4304-95DC-9D1AE2AE8561}"/>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4151383400"/>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3_Rubrik och punktlista">
    <p:bg>
      <p:bgPr>
        <a:solidFill>
          <a:srgbClr val="007B4F"/>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CB50E3FE-E99C-4304-95DC-9D1AE2AE8561}"/>
              </a:ext>
            </a:extLst>
          </p:cNvPr>
          <p:cNvPicPr>
            <a:picLocks noChangeAspect="1"/>
          </p:cNvPicPr>
          <p:nvPr userDrawn="1"/>
        </p:nvPicPr>
        <p:blipFill>
          <a:blip r:embed="rId2"/>
          <a:stretch>
            <a:fillRect/>
          </a:stretch>
        </p:blipFill>
        <p:spPr>
          <a:xfrm>
            <a:off x="11317288" y="306859"/>
            <a:ext cx="539631" cy="532800"/>
          </a:xfrm>
          <a:prstGeom prst="rect">
            <a:avLst/>
          </a:prstGeom>
        </p:spPr>
      </p:pic>
      <p:sp>
        <p:nvSpPr>
          <p:cNvPr id="6" name="Rubrik 1">
            <a:extLst>
              <a:ext uri="{FF2B5EF4-FFF2-40B4-BE49-F238E27FC236}">
                <a16:creationId xmlns:a16="http://schemas.microsoft.com/office/drawing/2014/main" id="{635A18FD-F9DB-4EF3-900E-AB3E825F52A1}"/>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7" name="Platshållare för text 17">
            <a:extLst>
              <a:ext uri="{FF2B5EF4-FFF2-40B4-BE49-F238E27FC236}">
                <a16:creationId xmlns:a16="http://schemas.microsoft.com/office/drawing/2014/main" id="{7861597B-4C3A-4E44-BB94-8E312EBCEB6E}"/>
              </a:ext>
            </a:extLst>
          </p:cNvPr>
          <p:cNvSpPr>
            <a:spLocks noGrp="1"/>
          </p:cNvSpPr>
          <p:nvPr>
            <p:ph type="body" sz="quarter" idx="10" hasCustomPrompt="1"/>
          </p:nvPr>
        </p:nvSpPr>
        <p:spPr>
          <a:xfrm>
            <a:off x="838199" y="4117068"/>
            <a:ext cx="8452757" cy="1559990"/>
          </a:xfrm>
        </p:spPr>
        <p:txBody>
          <a:bodyPr/>
          <a:lstStyle>
            <a:lvl1pPr>
              <a:buFontTx/>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3" name="Bildobjekt 2" descr="En bild som visar text, växt, natthimmel&#10;&#10;Automatiskt genererad beskrivning">
            <a:extLst>
              <a:ext uri="{FF2B5EF4-FFF2-40B4-BE49-F238E27FC236}">
                <a16:creationId xmlns:a16="http://schemas.microsoft.com/office/drawing/2014/main" id="{F6EB22F1-56EB-427F-9F7D-8BD801DCC993}"/>
              </a:ext>
            </a:extLst>
          </p:cNvPr>
          <p:cNvPicPr>
            <a:picLocks noChangeAspect="1"/>
          </p:cNvPicPr>
          <p:nvPr userDrawn="1"/>
        </p:nvPicPr>
        <p:blipFill rotWithShape="1">
          <a:blip r:embed="rId3" cstate="email">
            <a:alphaModFix amt="20000"/>
            <a:extLst>
              <a:ext uri="{28A0092B-C50C-407E-A947-70E740481C1C}">
                <a14:useLocalDpi xmlns:a14="http://schemas.microsoft.com/office/drawing/2010/main"/>
              </a:ext>
            </a:extLst>
          </a:blip>
          <a:srcRect/>
          <a:stretch/>
        </p:blipFill>
        <p:spPr>
          <a:xfrm>
            <a:off x="0" y="3810613"/>
            <a:ext cx="12192000" cy="3047388"/>
          </a:xfrm>
          <a:prstGeom prst="rect">
            <a:avLst/>
          </a:prstGeom>
        </p:spPr>
      </p:pic>
    </p:spTree>
    <p:extLst>
      <p:ext uri="{BB962C8B-B14F-4D97-AF65-F5344CB8AC3E}">
        <p14:creationId xmlns:p14="http://schemas.microsoft.com/office/powerpoint/2010/main" val="2857951072"/>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22_Rubrik och punktlista">
    <p:bg>
      <p:bgPr>
        <a:solidFill>
          <a:srgbClr val="007B4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5" name="Bildobjekt 4">
            <a:extLst>
              <a:ext uri="{FF2B5EF4-FFF2-40B4-BE49-F238E27FC236}">
                <a16:creationId xmlns:a16="http://schemas.microsoft.com/office/drawing/2014/main" id="{CB50E3FE-E99C-4304-95DC-9D1AE2AE8561}"/>
              </a:ext>
            </a:extLst>
          </p:cNvPr>
          <p:cNvPicPr>
            <a:picLocks noChangeAspect="1"/>
          </p:cNvPicPr>
          <p:nvPr userDrawn="1"/>
        </p:nvPicPr>
        <p:blipFill>
          <a:blip r:embed="rId3"/>
          <a:stretch>
            <a:fillRect/>
          </a:stretch>
        </p:blipFill>
        <p:spPr>
          <a:xfrm>
            <a:off x="11317288" y="306859"/>
            <a:ext cx="539631" cy="532800"/>
          </a:xfrm>
          <a:prstGeom prst="rect">
            <a:avLst/>
          </a:prstGeom>
        </p:spPr>
      </p:pic>
      <p:pic>
        <p:nvPicPr>
          <p:cNvPr id="6" name="Bildobjekt 5" descr="En bild som visar text, växt, natthimmel&#10;&#10;Automatiskt genererad beskrivning">
            <a:extLst>
              <a:ext uri="{FF2B5EF4-FFF2-40B4-BE49-F238E27FC236}">
                <a16:creationId xmlns:a16="http://schemas.microsoft.com/office/drawing/2014/main" id="{608C5B33-718D-40E8-9021-6F58AE46CB7E}"/>
              </a:ext>
            </a:extLst>
          </p:cNvPr>
          <p:cNvPicPr>
            <a:picLocks noChangeAspect="1"/>
          </p:cNvPicPr>
          <p:nvPr userDrawn="1"/>
        </p:nvPicPr>
        <p:blipFill rotWithShape="1">
          <a:blip r:embed="rId4" cstate="email">
            <a:alphaModFix amt="20000"/>
            <a:extLst>
              <a:ext uri="{28A0092B-C50C-407E-A947-70E740481C1C}">
                <a14:useLocalDpi xmlns:a14="http://schemas.microsoft.com/office/drawing/2010/main"/>
              </a:ext>
            </a:extLst>
          </a:blip>
          <a:srcRect/>
          <a:stretch/>
        </p:blipFill>
        <p:spPr>
          <a:xfrm>
            <a:off x="0" y="3821763"/>
            <a:ext cx="12192000" cy="3036237"/>
          </a:xfrm>
          <a:prstGeom prst="rect">
            <a:avLst/>
          </a:prstGeom>
        </p:spPr>
      </p:pic>
    </p:spTree>
    <p:extLst>
      <p:ext uri="{BB962C8B-B14F-4D97-AF65-F5344CB8AC3E}">
        <p14:creationId xmlns:p14="http://schemas.microsoft.com/office/powerpoint/2010/main" val="4245171337"/>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1_Mellansida Rubrik 1">
    <p:spTree>
      <p:nvGrpSpPr>
        <p:cNvPr id="1" name=""/>
        <p:cNvGrpSpPr/>
        <p:nvPr/>
      </p:nvGrpSpPr>
      <p:grpSpPr>
        <a:xfrm>
          <a:off x="0" y="0"/>
          <a:ext cx="0" cy="0"/>
          <a:chOff x="0" y="0"/>
          <a:chExt cx="0" cy="0"/>
        </a:xfrm>
      </p:grpSpPr>
      <p:pic>
        <p:nvPicPr>
          <p:cNvPr id="5" name="Bildobjekt 4" descr="En bild som visar utomhus, himmel, föremål utomhus, rad&#10;&#10;Automatiskt genererad beskrivning">
            <a:extLst>
              <a:ext uri="{FF2B5EF4-FFF2-40B4-BE49-F238E27FC236}">
                <a16:creationId xmlns:a16="http://schemas.microsoft.com/office/drawing/2014/main" id="{CB8BBDA1-C9D2-E048-A654-0B56C6A04F1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8" name="Bildobjekt 7">
            <a:extLst>
              <a:ext uri="{FF2B5EF4-FFF2-40B4-BE49-F238E27FC236}">
                <a16:creationId xmlns:a16="http://schemas.microsoft.com/office/drawing/2014/main" id="{1A506F4A-FEB1-3448-8FB5-208E45A78918}"/>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4578017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1_Mellansida Rubrik 4">
    <p:spTree>
      <p:nvGrpSpPr>
        <p:cNvPr id="1" name=""/>
        <p:cNvGrpSpPr/>
        <p:nvPr/>
      </p:nvGrpSpPr>
      <p:grpSpPr>
        <a:xfrm>
          <a:off x="0" y="0"/>
          <a:ext cx="0" cy="0"/>
          <a:chOff x="0" y="0"/>
          <a:chExt cx="0" cy="0"/>
        </a:xfrm>
      </p:grpSpPr>
      <p:pic>
        <p:nvPicPr>
          <p:cNvPr id="5" name="Bildobjekt 4" descr="En bild som visar träd, utomhus, skog, växt&#10;&#10;Automatiskt genererad beskrivning">
            <a:extLst>
              <a:ext uri="{FF2B5EF4-FFF2-40B4-BE49-F238E27FC236}">
                <a16:creationId xmlns:a16="http://schemas.microsoft.com/office/drawing/2014/main" id="{2C9D44E2-6AB2-3847-8709-32933A20EBE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5577468"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6323387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4_Mellansida Rubrik 6">
    <p:spTree>
      <p:nvGrpSpPr>
        <p:cNvPr id="1" name=""/>
        <p:cNvGrpSpPr/>
        <p:nvPr/>
      </p:nvGrpSpPr>
      <p:grpSpPr>
        <a:xfrm>
          <a:off x="0" y="0"/>
          <a:ext cx="0" cy="0"/>
          <a:chOff x="0" y="0"/>
          <a:chExt cx="0" cy="0"/>
        </a:xfrm>
      </p:grpSpPr>
      <p:pic>
        <p:nvPicPr>
          <p:cNvPr id="6" name="Bildobjekt 5" descr="En bild som visar träd, utomhus, transport, skog&#10;&#10;Automatiskt genererad beskrivning">
            <a:extLst>
              <a:ext uri="{FF2B5EF4-FFF2-40B4-BE49-F238E27FC236}">
                <a16:creationId xmlns:a16="http://schemas.microsoft.com/office/drawing/2014/main" id="{583E969E-2309-714E-8EC1-B47605F58CD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7328120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5_Mellansida Rubrik 6">
    <p:spTree>
      <p:nvGrpSpPr>
        <p:cNvPr id="1" name=""/>
        <p:cNvGrpSpPr/>
        <p:nvPr/>
      </p:nvGrpSpPr>
      <p:grpSpPr>
        <a:xfrm>
          <a:off x="0" y="0"/>
          <a:ext cx="0" cy="0"/>
          <a:chOff x="0" y="0"/>
          <a:chExt cx="0" cy="0"/>
        </a:xfrm>
      </p:grpSpPr>
      <p:pic>
        <p:nvPicPr>
          <p:cNvPr id="5" name="Bildobjekt 4" descr="En bild som visar träd, utomhus, skog, trä&#10;&#10;Automatiskt genererad beskrivning">
            <a:extLst>
              <a:ext uri="{FF2B5EF4-FFF2-40B4-BE49-F238E27FC236}">
                <a16:creationId xmlns:a16="http://schemas.microsoft.com/office/drawing/2014/main" id="{FE204568-3E71-624C-B70D-14E2EC45265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1145169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6_Mellansida Rubrik 6">
    <p:spTree>
      <p:nvGrpSpPr>
        <p:cNvPr id="1" name=""/>
        <p:cNvGrpSpPr/>
        <p:nvPr/>
      </p:nvGrpSpPr>
      <p:grpSpPr>
        <a:xfrm>
          <a:off x="0" y="0"/>
          <a:ext cx="0" cy="0"/>
          <a:chOff x="0" y="0"/>
          <a:chExt cx="0" cy="0"/>
        </a:xfrm>
      </p:grpSpPr>
      <p:pic>
        <p:nvPicPr>
          <p:cNvPr id="6" name="Bildobjekt 5" descr="En bild som visar utomhus, gräs, träd, växt&#10;&#10;Automatiskt genererad beskrivning">
            <a:extLst>
              <a:ext uri="{FF2B5EF4-FFF2-40B4-BE49-F238E27FC236}">
                <a16:creationId xmlns:a16="http://schemas.microsoft.com/office/drawing/2014/main" id="{DE5F308A-4224-664E-AC74-19DE6F9619D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2614917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7689CEE0-9387-B8F6-FCA8-5644724FB9DB}"/>
              </a:ext>
            </a:extLst>
          </p:cNvPr>
          <p:cNvSpPr>
            <a:spLocks noGrp="1"/>
          </p:cNvSpPr>
          <p:nvPr>
            <p:ph type="title" hasCustomPrompt="1"/>
          </p:nvPr>
        </p:nvSpPr>
        <p:spPr>
          <a:xfrm>
            <a:off x="838200" y="2595369"/>
            <a:ext cx="8452756" cy="1325563"/>
          </a:xfrm>
          <a:effectLst/>
        </p:spPr>
        <p:txBody>
          <a:bodyPr anchor="t"/>
          <a:lstStyle>
            <a:lvl1pPr>
              <a:defRPr b="0" i="0" spc="-80" baseline="0">
                <a:solidFill>
                  <a:schemeClr val="tx1"/>
                </a:solidFill>
                <a:effectLst/>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5" name="Platshållare för text 17">
            <a:extLst>
              <a:ext uri="{FF2B5EF4-FFF2-40B4-BE49-F238E27FC236}">
                <a16:creationId xmlns:a16="http://schemas.microsoft.com/office/drawing/2014/main" id="{8D9007C7-5967-EA4E-AB56-25E300772C18}"/>
              </a:ext>
            </a:extLst>
          </p:cNvPr>
          <p:cNvSpPr>
            <a:spLocks noGrp="1"/>
          </p:cNvSpPr>
          <p:nvPr>
            <p:ph type="body" sz="quarter" idx="10" hasCustomPrompt="1"/>
          </p:nvPr>
        </p:nvSpPr>
        <p:spPr>
          <a:xfrm>
            <a:off x="838199" y="4117068"/>
            <a:ext cx="8452757" cy="1559990"/>
          </a:xfrm>
          <a:effectLst/>
        </p:spPr>
        <p:txBody>
          <a:bodyPr/>
          <a:lstStyle>
            <a:lvl1pPr>
              <a:buFontTx/>
              <a:buNone/>
              <a:defRPr sz="2800">
                <a:solidFill>
                  <a:schemeClr val="tx1"/>
                </a:solidFill>
                <a:effectLst/>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sp>
        <p:nvSpPr>
          <p:cNvPr id="6" name="Platshållare för text 5">
            <a:extLst>
              <a:ext uri="{FF2B5EF4-FFF2-40B4-BE49-F238E27FC236}">
                <a16:creationId xmlns:a16="http://schemas.microsoft.com/office/drawing/2014/main" id="{BD4A02E4-9841-3229-0FFB-870F0006AED2}"/>
              </a:ext>
            </a:extLst>
          </p:cNvPr>
          <p:cNvSpPr>
            <a:spLocks noGrp="1"/>
          </p:cNvSpPr>
          <p:nvPr>
            <p:ph type="body" sz="quarter" idx="11" hasCustomPrompt="1"/>
          </p:nvPr>
        </p:nvSpPr>
        <p:spPr>
          <a:xfrm>
            <a:off x="838200" y="5693277"/>
            <a:ext cx="4634852" cy="577850"/>
          </a:xfrm>
          <a:effectLst/>
        </p:spPr>
        <p:txBody>
          <a:bodyPr>
            <a:normAutofit/>
          </a:bodyPr>
          <a:lstStyle>
            <a:lvl1pPr marL="0" indent="0">
              <a:buFontTx/>
              <a:buNone/>
              <a:defRPr/>
            </a:lvl1pPr>
            <a:lvl5pPr marL="0" indent="0" algn="l">
              <a:buNone/>
              <a:defRPr sz="1600">
                <a:solidFill>
                  <a:schemeClr val="tx1"/>
                </a:solidFill>
                <a:effectLst/>
                <a:latin typeface="Noto Serif" panose="02020600060500020200" pitchFamily="18" charset="0"/>
                <a:ea typeface="Noto Serif" panose="02020600060500020200" pitchFamily="18" charset="0"/>
                <a:cs typeface="Noto Serif" panose="02020600060500020200" pitchFamily="18" charset="0"/>
              </a:defRPr>
            </a:lvl5pPr>
          </a:lstStyle>
          <a:p>
            <a:pPr lvl="4"/>
            <a:r>
              <a:rPr lang="sv-SE">
                <a:latin typeface="Noto Serif" panose="02020600060500020200" pitchFamily="18" charset="0"/>
                <a:ea typeface="Noto Serif" panose="02020600060500020200" pitchFamily="18" charset="0"/>
                <a:cs typeface="Noto Serif" panose="02020600060500020200" pitchFamily="18" charset="0"/>
              </a:rPr>
              <a:t>2024-XX-XX</a:t>
            </a:r>
            <a:endParaRPr lang="sv-SE"/>
          </a:p>
        </p:txBody>
      </p:sp>
      <p:pic>
        <p:nvPicPr>
          <p:cNvPr id="2" name="Bildobjekt 1">
            <a:extLst>
              <a:ext uri="{FF2B5EF4-FFF2-40B4-BE49-F238E27FC236}">
                <a16:creationId xmlns:a16="http://schemas.microsoft.com/office/drawing/2014/main" id="{05BEB19C-8076-E447-3B55-15E464C3E8E3}"/>
              </a:ext>
            </a:extLst>
          </p:cNvPr>
          <p:cNvPicPr>
            <a:picLocks noChangeAspect="1"/>
          </p:cNvPicPr>
          <p:nvPr userDrawn="1"/>
        </p:nvPicPr>
        <p:blipFill>
          <a:blip r:embed="rId2"/>
          <a:srcRect/>
          <a:stretch/>
        </p:blipFill>
        <p:spPr>
          <a:xfrm>
            <a:off x="11353800" y="310256"/>
            <a:ext cx="532355" cy="525617"/>
          </a:xfrm>
          <a:prstGeom prst="rect">
            <a:avLst/>
          </a:prstGeom>
        </p:spPr>
      </p:pic>
    </p:spTree>
    <p:extLst>
      <p:ext uri="{BB962C8B-B14F-4D97-AF65-F5344CB8AC3E}">
        <p14:creationId xmlns:p14="http://schemas.microsoft.com/office/powerpoint/2010/main" val="42613273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6_Rubriksida mål och fokus skog ljung">
    <p:spTree>
      <p:nvGrpSpPr>
        <p:cNvPr id="1" name=""/>
        <p:cNvGrpSpPr/>
        <p:nvPr/>
      </p:nvGrpSpPr>
      <p:grpSpPr>
        <a:xfrm>
          <a:off x="0" y="0"/>
          <a:ext cx="0" cy="0"/>
          <a:chOff x="0" y="0"/>
          <a:chExt cx="0" cy="0"/>
        </a:xfrm>
      </p:grpSpPr>
      <p:pic>
        <p:nvPicPr>
          <p:cNvPr id="2" name="Bildobjekt 1" descr="En bild som visar text, växt, natthimmel&#10;&#10;Automatiskt genererad beskrivning">
            <a:extLst>
              <a:ext uri="{FF2B5EF4-FFF2-40B4-BE49-F238E27FC236}">
                <a16:creationId xmlns:a16="http://schemas.microsoft.com/office/drawing/2014/main" id="{ED4AF340-8D86-7791-AD7D-652282C9E56E}"/>
              </a:ext>
            </a:extLst>
          </p:cNvPr>
          <p:cNvPicPr>
            <a:picLocks noChangeAspect="1"/>
          </p:cNvPicPr>
          <p:nvPr userDrawn="1"/>
        </p:nvPicPr>
        <p:blipFill rotWithShape="1">
          <a:blip r:embed="rId2" cstate="email">
            <a:alphaModFix amt="15000"/>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0" y="3836857"/>
            <a:ext cx="12192000" cy="3021143"/>
          </a:xfrm>
          <a:prstGeom prst="rect">
            <a:avLst/>
          </a:prstGeom>
          <a:effectLst/>
        </p:spPr>
      </p:pic>
      <p:sp>
        <p:nvSpPr>
          <p:cNvPr id="9" name="Rubrik 1">
            <a:extLst>
              <a:ext uri="{FF2B5EF4-FFF2-40B4-BE49-F238E27FC236}">
                <a16:creationId xmlns:a16="http://schemas.microsoft.com/office/drawing/2014/main" id="{C7F4FCB0-2657-4930-B849-7EEA818B980F}"/>
              </a:ext>
            </a:extLst>
          </p:cNvPr>
          <p:cNvSpPr>
            <a:spLocks noGrp="1"/>
          </p:cNvSpPr>
          <p:nvPr>
            <p:ph type="ctrTitle"/>
          </p:nvPr>
        </p:nvSpPr>
        <p:spPr>
          <a:xfrm>
            <a:off x="1524000" y="2393795"/>
            <a:ext cx="8127304" cy="1116168"/>
          </a:xfrm>
        </p:spPr>
        <p:txBody>
          <a:bodyPr anchor="t"/>
          <a:lstStyle>
            <a:lvl1pPr algn="l">
              <a:defRPr sz="3600" b="1" i="0" spc="-8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10" name="Underrubrik 2">
            <a:extLst>
              <a:ext uri="{FF2B5EF4-FFF2-40B4-BE49-F238E27FC236}">
                <a16:creationId xmlns:a16="http://schemas.microsoft.com/office/drawing/2014/main" id="{210C97D0-28B7-4EDD-8C13-A112BCE5E36F}"/>
              </a:ext>
            </a:extLst>
          </p:cNvPr>
          <p:cNvSpPr>
            <a:spLocks noGrp="1"/>
          </p:cNvSpPr>
          <p:nvPr>
            <p:ph type="subTitle" idx="1"/>
          </p:nvPr>
        </p:nvSpPr>
        <p:spPr>
          <a:xfrm>
            <a:off x="1524000" y="3602038"/>
            <a:ext cx="9144000" cy="1655762"/>
          </a:xfrm>
        </p:spPr>
        <p:txBody>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42128337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20_Rubrik och punktlista skog ljun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3706BFC1-7309-4A14-9C77-0E0EF082BCC3}"/>
              </a:ext>
            </a:extLst>
          </p:cNvPr>
          <p:cNvPicPr>
            <a:picLocks noChangeAspect="1"/>
          </p:cNvPicPr>
          <p:nvPr userDrawn="1"/>
        </p:nvPicPr>
        <p:blipFill>
          <a:blip r:embed="rId3"/>
          <a:stretch>
            <a:fillRect/>
          </a:stretch>
        </p:blipFill>
        <p:spPr>
          <a:xfrm>
            <a:off x="11317288" y="296863"/>
            <a:ext cx="539631" cy="532800"/>
          </a:xfrm>
          <a:prstGeom prst="rect">
            <a:avLst/>
          </a:prstGeom>
        </p:spPr>
      </p:pic>
      <p:pic>
        <p:nvPicPr>
          <p:cNvPr id="7" name="Bildobjekt 6" descr="En bild som visar text, växt, natthimmel&#10;&#10;Automatiskt genererad beskrivning">
            <a:extLst>
              <a:ext uri="{FF2B5EF4-FFF2-40B4-BE49-F238E27FC236}">
                <a16:creationId xmlns:a16="http://schemas.microsoft.com/office/drawing/2014/main" id="{74C213AF-6C3D-43A3-A57B-830BEB5811E3}"/>
              </a:ext>
            </a:extLst>
          </p:cNvPr>
          <p:cNvPicPr>
            <a:picLocks noChangeAspect="1"/>
          </p:cNvPicPr>
          <p:nvPr userDrawn="1"/>
        </p:nvPicPr>
        <p:blipFill rotWithShape="1">
          <a:blip r:embed="rId4" cstate="email">
            <a:alphaModFix amt="15000"/>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0" y="3836857"/>
            <a:ext cx="12192000" cy="3021143"/>
          </a:xfrm>
          <a:prstGeom prst="rect">
            <a:avLst/>
          </a:prstGeom>
          <a:effectLst/>
        </p:spPr>
      </p:pic>
    </p:spTree>
    <p:extLst>
      <p:ext uri="{BB962C8B-B14F-4D97-AF65-F5344CB8AC3E}">
        <p14:creationId xmlns:p14="http://schemas.microsoft.com/office/powerpoint/2010/main" val="14577881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4_Rubrik och brödtext liten textruta skog ljung">
    <p:spTree>
      <p:nvGrpSpPr>
        <p:cNvPr id="1" name=""/>
        <p:cNvGrpSpPr/>
        <p:nvPr/>
      </p:nvGrpSpPr>
      <p:grpSpPr>
        <a:xfrm>
          <a:off x="0" y="0"/>
          <a:ext cx="0" cy="0"/>
          <a:chOff x="0" y="0"/>
          <a:chExt cx="0" cy="0"/>
        </a:xfrm>
      </p:grpSpPr>
      <p:pic>
        <p:nvPicPr>
          <p:cNvPr id="5" name="Bildobjekt 4" descr="En bild som visar text, växt, natthimmel&#10;&#10;Automatiskt genererad beskrivning">
            <a:extLst>
              <a:ext uri="{FF2B5EF4-FFF2-40B4-BE49-F238E27FC236}">
                <a16:creationId xmlns:a16="http://schemas.microsoft.com/office/drawing/2014/main" id="{8687B7DF-24F8-4FCC-8CF5-01FAFB97641E}"/>
              </a:ext>
            </a:extLst>
          </p:cNvPr>
          <p:cNvPicPr>
            <a:picLocks noChangeAspect="1"/>
          </p:cNvPicPr>
          <p:nvPr userDrawn="1"/>
        </p:nvPicPr>
        <p:blipFill rotWithShape="1">
          <a:blip r:embed="rId2" cstate="email">
            <a:alphaModFix amt="15000"/>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0" y="3836857"/>
            <a:ext cx="12192000" cy="3021143"/>
          </a:xfrm>
          <a:prstGeom prst="rect">
            <a:avLst/>
          </a:prstGeom>
          <a:effectLst/>
        </p:spPr>
      </p:pic>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6602260" cy="4351338"/>
          </a:xfrm>
        </p:spPr>
        <p:txBody>
          <a:bodyPr>
            <a:noAutofit/>
          </a:bodyPr>
          <a:lstStyle>
            <a:lvl1pPr marL="4763" indent="0">
              <a:lnSpc>
                <a:spcPct val="130000"/>
              </a:lnSpc>
              <a:spcAft>
                <a:spcPts val="1200"/>
              </a:spcAft>
              <a:buFont typeface="Arial" panose="020B0604020202020204" pitchFamily="34" charset="0"/>
              <a:buNone/>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None/>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p:txBody>
      </p:sp>
      <p:pic>
        <p:nvPicPr>
          <p:cNvPr id="6" name="Bildobjekt 5">
            <a:extLst>
              <a:ext uri="{FF2B5EF4-FFF2-40B4-BE49-F238E27FC236}">
                <a16:creationId xmlns:a16="http://schemas.microsoft.com/office/drawing/2014/main" id="{BE81181C-596E-47B7-AB47-7A9AD1F15253}"/>
              </a:ext>
            </a:extLst>
          </p:cNvPr>
          <p:cNvPicPr>
            <a:picLocks noChangeAspect="1"/>
          </p:cNvPicPr>
          <p:nvPr userDrawn="1"/>
        </p:nvPicPr>
        <p:blipFill>
          <a:blip r:embed="rId3"/>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22496272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5_Rubriksida mål och fokus skog grön">
    <p:spTree>
      <p:nvGrpSpPr>
        <p:cNvPr id="1" name=""/>
        <p:cNvGrpSpPr/>
        <p:nvPr/>
      </p:nvGrpSpPr>
      <p:grpSpPr>
        <a:xfrm>
          <a:off x="0" y="0"/>
          <a:ext cx="0" cy="0"/>
          <a:chOff x="0" y="0"/>
          <a:chExt cx="0" cy="0"/>
        </a:xfrm>
      </p:grpSpPr>
      <p:pic>
        <p:nvPicPr>
          <p:cNvPr id="4" name="Bildobjekt 3" descr="En bild som visar text, växt, natthimmel&#10;&#10;Automatiskt genererad beskrivning">
            <a:extLst>
              <a:ext uri="{FF2B5EF4-FFF2-40B4-BE49-F238E27FC236}">
                <a16:creationId xmlns:a16="http://schemas.microsoft.com/office/drawing/2014/main" id="{61119EC1-EAE9-4FF6-8300-3884E9383155}"/>
              </a:ext>
            </a:extLst>
          </p:cNvPr>
          <p:cNvPicPr>
            <a:picLocks noChangeAspect="1"/>
          </p:cNvPicPr>
          <p:nvPr userDrawn="1"/>
        </p:nvPicPr>
        <p:blipFill>
          <a:blip r:embed="rId2" cstate="email">
            <a:alphaModFix amt="15000"/>
            <a:extLst>
              <a:ext uri="{28A0092B-C50C-407E-A947-70E740481C1C}">
                <a14:useLocalDpi xmlns:a14="http://schemas.microsoft.com/office/drawing/2010/main"/>
              </a:ext>
            </a:extLst>
          </a:blip>
          <a:stretch>
            <a:fillRect/>
          </a:stretch>
        </p:blipFill>
        <p:spPr>
          <a:xfrm>
            <a:off x="0" y="3836857"/>
            <a:ext cx="12192000" cy="3103143"/>
          </a:xfrm>
          <a:prstGeom prst="rect">
            <a:avLst/>
          </a:prstGeom>
          <a:effectLst/>
        </p:spPr>
      </p:pic>
      <p:sp>
        <p:nvSpPr>
          <p:cNvPr id="9" name="Rubrik 1">
            <a:extLst>
              <a:ext uri="{FF2B5EF4-FFF2-40B4-BE49-F238E27FC236}">
                <a16:creationId xmlns:a16="http://schemas.microsoft.com/office/drawing/2014/main" id="{C7F4FCB0-2657-4930-B849-7EEA818B980F}"/>
              </a:ext>
            </a:extLst>
          </p:cNvPr>
          <p:cNvSpPr>
            <a:spLocks noGrp="1"/>
          </p:cNvSpPr>
          <p:nvPr>
            <p:ph type="ctrTitle"/>
          </p:nvPr>
        </p:nvSpPr>
        <p:spPr>
          <a:xfrm>
            <a:off x="1524000" y="2393795"/>
            <a:ext cx="8127304" cy="1116168"/>
          </a:xfrm>
        </p:spPr>
        <p:txBody>
          <a:bodyPr anchor="t"/>
          <a:lstStyle>
            <a:lvl1pPr algn="l">
              <a:defRPr sz="3600" b="1" i="0" spc="-8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10" name="Underrubrik 2">
            <a:extLst>
              <a:ext uri="{FF2B5EF4-FFF2-40B4-BE49-F238E27FC236}">
                <a16:creationId xmlns:a16="http://schemas.microsoft.com/office/drawing/2014/main" id="{210C97D0-28B7-4EDD-8C13-A112BCE5E36F}"/>
              </a:ext>
            </a:extLst>
          </p:cNvPr>
          <p:cNvSpPr>
            <a:spLocks noGrp="1"/>
          </p:cNvSpPr>
          <p:nvPr>
            <p:ph type="subTitle" idx="1"/>
          </p:nvPr>
        </p:nvSpPr>
        <p:spPr>
          <a:xfrm>
            <a:off x="1524000" y="3602038"/>
            <a:ext cx="9144000" cy="1655762"/>
          </a:xfrm>
        </p:spPr>
        <p:txBody>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3"/>
          <a:stretch>
            <a:fillRect/>
          </a:stretch>
        </p:blipFill>
        <p:spPr>
          <a:xfrm>
            <a:off x="11317288" y="306859"/>
            <a:ext cx="539631" cy="532800"/>
          </a:xfrm>
          <a:prstGeom prst="rect">
            <a:avLst/>
          </a:prstGeom>
        </p:spPr>
      </p:pic>
      <p:pic>
        <p:nvPicPr>
          <p:cNvPr id="8" name="Bildobjekt 7">
            <a:extLst>
              <a:ext uri="{FF2B5EF4-FFF2-40B4-BE49-F238E27FC236}">
                <a16:creationId xmlns:a16="http://schemas.microsoft.com/office/drawing/2014/main" id="{ABA4F4CE-E9D4-44F7-BBC7-2A1E00A60782}"/>
              </a:ext>
            </a:extLst>
          </p:cNvPr>
          <p:cNvPicPr>
            <a:picLocks noChangeAspect="1"/>
          </p:cNvPicPr>
          <p:nvPr userDrawn="1"/>
        </p:nvPicPr>
        <p:blipFill>
          <a:blip r:embed="rId4"/>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29913965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8_Rubrik och text skog grön">
    <p:spTree>
      <p:nvGrpSpPr>
        <p:cNvPr id="1" name=""/>
        <p:cNvGrpSpPr/>
        <p:nvPr/>
      </p:nvGrpSpPr>
      <p:grpSpPr>
        <a:xfrm>
          <a:off x="0" y="0"/>
          <a:ext cx="0" cy="0"/>
          <a:chOff x="0" y="0"/>
          <a:chExt cx="0" cy="0"/>
        </a:xfrm>
      </p:grpSpPr>
      <p:pic>
        <p:nvPicPr>
          <p:cNvPr id="5" name="Bildobjekt 4" descr="En bild som visar text, växt, natthimmel&#10;&#10;Automatiskt genererad beskrivning">
            <a:extLst>
              <a:ext uri="{FF2B5EF4-FFF2-40B4-BE49-F238E27FC236}">
                <a16:creationId xmlns:a16="http://schemas.microsoft.com/office/drawing/2014/main" id="{0F636A2D-8C25-4F6A-90B1-56A1F5D75C83}"/>
              </a:ext>
            </a:extLst>
          </p:cNvPr>
          <p:cNvPicPr>
            <a:picLocks noChangeAspect="1"/>
          </p:cNvPicPr>
          <p:nvPr userDrawn="1"/>
        </p:nvPicPr>
        <p:blipFill>
          <a:blip r:embed="rId2" cstate="email">
            <a:alphaModFix amt="15000"/>
            <a:extLst>
              <a:ext uri="{28A0092B-C50C-407E-A947-70E740481C1C}">
                <a14:useLocalDpi xmlns:a14="http://schemas.microsoft.com/office/drawing/2010/main"/>
              </a:ext>
            </a:extLst>
          </a:blip>
          <a:stretch>
            <a:fillRect/>
          </a:stretch>
        </p:blipFill>
        <p:spPr>
          <a:xfrm>
            <a:off x="0" y="3836857"/>
            <a:ext cx="12192000" cy="3103143"/>
          </a:xfrm>
          <a:prstGeom prst="rect">
            <a:avLst/>
          </a:prstGeom>
          <a:effectLst/>
        </p:spPr>
      </p:pic>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6"/>
            <a:ext cx="10515600" cy="4123482"/>
          </a:xfrm>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3706BFC1-7309-4A14-9C77-0E0EF082BCC3}"/>
              </a:ext>
            </a:extLst>
          </p:cNvPr>
          <p:cNvPicPr>
            <a:picLocks noChangeAspect="1"/>
          </p:cNvPicPr>
          <p:nvPr userDrawn="1"/>
        </p:nvPicPr>
        <p:blipFill>
          <a:blip r:embed="rId4"/>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18151770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3_Rubrik och brödtext liten textruta skog grön">
    <p:spTree>
      <p:nvGrpSpPr>
        <p:cNvPr id="1" name=""/>
        <p:cNvGrpSpPr/>
        <p:nvPr/>
      </p:nvGrpSpPr>
      <p:grpSpPr>
        <a:xfrm>
          <a:off x="0" y="0"/>
          <a:ext cx="0" cy="0"/>
          <a:chOff x="0" y="0"/>
          <a:chExt cx="0" cy="0"/>
        </a:xfrm>
      </p:grpSpPr>
      <p:pic>
        <p:nvPicPr>
          <p:cNvPr id="5" name="Bildobjekt 4" descr="En bild som visar text, växt, natthimmel&#10;&#10;Automatiskt genererad beskrivning">
            <a:extLst>
              <a:ext uri="{FF2B5EF4-FFF2-40B4-BE49-F238E27FC236}">
                <a16:creationId xmlns:a16="http://schemas.microsoft.com/office/drawing/2014/main" id="{8687B7DF-24F8-4FCC-8CF5-01FAFB97641E}"/>
              </a:ext>
            </a:extLst>
          </p:cNvPr>
          <p:cNvPicPr>
            <a:picLocks noChangeAspect="1"/>
          </p:cNvPicPr>
          <p:nvPr userDrawn="1"/>
        </p:nvPicPr>
        <p:blipFill>
          <a:blip r:embed="rId2" cstate="email">
            <a:alphaModFix amt="15000"/>
            <a:extLst>
              <a:ext uri="{28A0092B-C50C-407E-A947-70E740481C1C}">
                <a14:useLocalDpi xmlns:a14="http://schemas.microsoft.com/office/drawing/2010/main"/>
              </a:ext>
            </a:extLst>
          </a:blip>
          <a:stretch>
            <a:fillRect/>
          </a:stretch>
        </p:blipFill>
        <p:spPr>
          <a:xfrm>
            <a:off x="0" y="3836857"/>
            <a:ext cx="12192000" cy="3103143"/>
          </a:xfrm>
          <a:prstGeom prst="rect">
            <a:avLst/>
          </a:prstGeom>
          <a:effectLst/>
        </p:spPr>
      </p:pic>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6602260" cy="4351338"/>
          </a:xfrm>
        </p:spPr>
        <p:txBody>
          <a:bodyPr>
            <a:noAutofit/>
          </a:bodyPr>
          <a:lstStyle>
            <a:lvl1pPr marL="4763" indent="0">
              <a:lnSpc>
                <a:spcPct val="130000"/>
              </a:lnSpc>
              <a:spcAft>
                <a:spcPts val="1200"/>
              </a:spcAft>
              <a:buFont typeface="Arial" panose="020B0604020202020204" pitchFamily="34" charset="0"/>
              <a:buNone/>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None/>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p:txBody>
      </p:sp>
      <p:pic>
        <p:nvPicPr>
          <p:cNvPr id="6" name="Bildobjekt 5">
            <a:extLst>
              <a:ext uri="{FF2B5EF4-FFF2-40B4-BE49-F238E27FC236}">
                <a16:creationId xmlns:a16="http://schemas.microsoft.com/office/drawing/2014/main" id="{BE81181C-596E-47B7-AB47-7A9AD1F15253}"/>
              </a:ext>
            </a:extLst>
          </p:cNvPr>
          <p:cNvPicPr>
            <a:picLocks noChangeAspect="1"/>
          </p:cNvPicPr>
          <p:nvPr userDrawn="1"/>
        </p:nvPicPr>
        <p:blipFill>
          <a:blip r:embed="rId3"/>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30228913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7_Rubriksida mål och fokus skog blå">
    <p:spTree>
      <p:nvGrpSpPr>
        <p:cNvPr id="1" name=""/>
        <p:cNvGrpSpPr/>
        <p:nvPr/>
      </p:nvGrpSpPr>
      <p:grpSpPr>
        <a:xfrm>
          <a:off x="0" y="0"/>
          <a:ext cx="0" cy="0"/>
          <a:chOff x="0" y="0"/>
          <a:chExt cx="0" cy="0"/>
        </a:xfrm>
      </p:grpSpPr>
      <p:sp>
        <p:nvSpPr>
          <p:cNvPr id="9" name="Rubrik 1">
            <a:extLst>
              <a:ext uri="{FF2B5EF4-FFF2-40B4-BE49-F238E27FC236}">
                <a16:creationId xmlns:a16="http://schemas.microsoft.com/office/drawing/2014/main" id="{C7F4FCB0-2657-4930-B849-7EEA818B980F}"/>
              </a:ext>
            </a:extLst>
          </p:cNvPr>
          <p:cNvSpPr>
            <a:spLocks noGrp="1"/>
          </p:cNvSpPr>
          <p:nvPr>
            <p:ph type="ctrTitle"/>
          </p:nvPr>
        </p:nvSpPr>
        <p:spPr>
          <a:xfrm>
            <a:off x="1524000" y="2393795"/>
            <a:ext cx="8127304" cy="1116168"/>
          </a:xfrm>
        </p:spPr>
        <p:txBody>
          <a:bodyPr anchor="t"/>
          <a:lstStyle>
            <a:lvl1pPr algn="l">
              <a:defRPr sz="3600" b="1" i="0" spc="-8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10" name="Underrubrik 2">
            <a:extLst>
              <a:ext uri="{FF2B5EF4-FFF2-40B4-BE49-F238E27FC236}">
                <a16:creationId xmlns:a16="http://schemas.microsoft.com/office/drawing/2014/main" id="{210C97D0-28B7-4EDD-8C13-A112BCE5E36F}"/>
              </a:ext>
            </a:extLst>
          </p:cNvPr>
          <p:cNvSpPr>
            <a:spLocks noGrp="1"/>
          </p:cNvSpPr>
          <p:nvPr>
            <p:ph type="subTitle" idx="1"/>
          </p:nvPr>
        </p:nvSpPr>
        <p:spPr>
          <a:xfrm>
            <a:off x="1524000" y="3602038"/>
            <a:ext cx="9144000" cy="1655762"/>
          </a:xfrm>
        </p:spPr>
        <p:txBody>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2"/>
          <a:stretch>
            <a:fillRect/>
          </a:stretch>
        </p:blipFill>
        <p:spPr>
          <a:xfrm>
            <a:off x="11317288" y="306859"/>
            <a:ext cx="539631" cy="532800"/>
          </a:xfrm>
          <a:prstGeom prst="rect">
            <a:avLst/>
          </a:prstGeom>
        </p:spPr>
      </p:pic>
      <p:pic>
        <p:nvPicPr>
          <p:cNvPr id="8" name="Bildobjekt 7">
            <a:extLst>
              <a:ext uri="{FF2B5EF4-FFF2-40B4-BE49-F238E27FC236}">
                <a16:creationId xmlns:a16="http://schemas.microsoft.com/office/drawing/2014/main" id="{ABA4F4CE-E9D4-44F7-BBC7-2A1E00A60782}"/>
              </a:ext>
            </a:extLst>
          </p:cNvPr>
          <p:cNvPicPr>
            <a:picLocks noChangeAspect="1"/>
          </p:cNvPicPr>
          <p:nvPr userDrawn="1"/>
        </p:nvPicPr>
        <p:blipFill>
          <a:blip r:embed="rId3"/>
          <a:stretch>
            <a:fillRect/>
          </a:stretch>
        </p:blipFill>
        <p:spPr>
          <a:xfrm>
            <a:off x="11317288" y="296863"/>
            <a:ext cx="539631" cy="532800"/>
          </a:xfrm>
          <a:prstGeom prst="rect">
            <a:avLst/>
          </a:prstGeom>
        </p:spPr>
      </p:pic>
      <p:pic>
        <p:nvPicPr>
          <p:cNvPr id="11" name="Bildobjekt 10" descr="En bild som visar text, träd, utomhus, natur&#10;&#10;Automatiskt genererad beskrivning">
            <a:extLst>
              <a:ext uri="{FF2B5EF4-FFF2-40B4-BE49-F238E27FC236}">
                <a16:creationId xmlns:a16="http://schemas.microsoft.com/office/drawing/2014/main" id="{271A51A6-0CC7-4C24-B019-85A592794107}"/>
              </a:ext>
            </a:extLst>
          </p:cNvPr>
          <p:cNvPicPr>
            <a:picLocks noChangeAspect="1"/>
          </p:cNvPicPr>
          <p:nvPr userDrawn="1"/>
        </p:nvPicPr>
        <p:blipFill rotWithShape="1">
          <a:blip r:embed="rId4" cstate="email">
            <a:alphaModFix amt="15000"/>
            <a:extLst>
              <a:ext uri="{28A0092B-C50C-407E-A947-70E740481C1C}">
                <a14:useLocalDpi xmlns:a14="http://schemas.microsoft.com/office/drawing/2010/main"/>
              </a:ext>
            </a:extLst>
          </a:blip>
          <a:srcRect/>
          <a:stretch/>
        </p:blipFill>
        <p:spPr>
          <a:xfrm>
            <a:off x="0" y="3807181"/>
            <a:ext cx="12192000" cy="3050819"/>
          </a:xfrm>
          <a:prstGeom prst="rect">
            <a:avLst/>
          </a:prstGeom>
        </p:spPr>
      </p:pic>
    </p:spTree>
    <p:extLst>
      <p:ext uri="{BB962C8B-B14F-4D97-AF65-F5344CB8AC3E}">
        <p14:creationId xmlns:p14="http://schemas.microsoft.com/office/powerpoint/2010/main" val="19286728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24_Rubrik och punktlista skog blå">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3706BFC1-7309-4A14-9C77-0E0EF082BCC3}"/>
              </a:ext>
            </a:extLst>
          </p:cNvPr>
          <p:cNvPicPr>
            <a:picLocks noChangeAspect="1"/>
          </p:cNvPicPr>
          <p:nvPr userDrawn="1"/>
        </p:nvPicPr>
        <p:blipFill>
          <a:blip r:embed="rId3"/>
          <a:stretch>
            <a:fillRect/>
          </a:stretch>
        </p:blipFill>
        <p:spPr>
          <a:xfrm>
            <a:off x="11317288" y="296863"/>
            <a:ext cx="539631" cy="532800"/>
          </a:xfrm>
          <a:prstGeom prst="rect">
            <a:avLst/>
          </a:prstGeom>
        </p:spPr>
      </p:pic>
      <p:pic>
        <p:nvPicPr>
          <p:cNvPr id="7" name="Bildobjekt 6" descr="En bild som visar text, träd, utomhus, natur&#10;&#10;Automatiskt genererad beskrivning">
            <a:extLst>
              <a:ext uri="{FF2B5EF4-FFF2-40B4-BE49-F238E27FC236}">
                <a16:creationId xmlns:a16="http://schemas.microsoft.com/office/drawing/2014/main" id="{BE2BA5EE-D5BB-406C-93B0-CA8F887936EF}"/>
              </a:ext>
            </a:extLst>
          </p:cNvPr>
          <p:cNvPicPr>
            <a:picLocks noChangeAspect="1"/>
          </p:cNvPicPr>
          <p:nvPr userDrawn="1"/>
        </p:nvPicPr>
        <p:blipFill rotWithShape="1">
          <a:blip r:embed="rId4" cstate="email">
            <a:alphaModFix amt="15000"/>
            <a:extLst>
              <a:ext uri="{28A0092B-C50C-407E-A947-70E740481C1C}">
                <a14:useLocalDpi xmlns:a14="http://schemas.microsoft.com/office/drawing/2010/main"/>
              </a:ext>
            </a:extLst>
          </a:blip>
          <a:srcRect/>
          <a:stretch/>
        </p:blipFill>
        <p:spPr>
          <a:xfrm>
            <a:off x="0" y="3807181"/>
            <a:ext cx="12192000" cy="3050819"/>
          </a:xfrm>
          <a:prstGeom prst="rect">
            <a:avLst/>
          </a:prstGeom>
        </p:spPr>
      </p:pic>
    </p:spTree>
    <p:extLst>
      <p:ext uri="{BB962C8B-B14F-4D97-AF65-F5344CB8AC3E}">
        <p14:creationId xmlns:p14="http://schemas.microsoft.com/office/powerpoint/2010/main" val="5709850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5_Rubrik och brödtext liten textruta skog blå">
    <p:spTree>
      <p:nvGrpSpPr>
        <p:cNvPr id="1" name=""/>
        <p:cNvGrpSpPr/>
        <p:nvPr/>
      </p:nvGrpSpPr>
      <p:grpSpPr>
        <a:xfrm>
          <a:off x="0" y="0"/>
          <a:ext cx="0" cy="0"/>
          <a:chOff x="0" y="0"/>
          <a:chExt cx="0" cy="0"/>
        </a:xfrm>
      </p:grpSpPr>
      <p:pic>
        <p:nvPicPr>
          <p:cNvPr id="4" name="Bildobjekt 3" descr="En bild som visar text, träd, utomhus, natur&#10;&#10;Automatiskt genererad beskrivning">
            <a:extLst>
              <a:ext uri="{FF2B5EF4-FFF2-40B4-BE49-F238E27FC236}">
                <a16:creationId xmlns:a16="http://schemas.microsoft.com/office/drawing/2014/main" id="{DD81890C-23DF-6210-0CDB-1E929B94206C}"/>
              </a:ext>
            </a:extLst>
          </p:cNvPr>
          <p:cNvPicPr>
            <a:picLocks noChangeAspect="1"/>
          </p:cNvPicPr>
          <p:nvPr userDrawn="1"/>
        </p:nvPicPr>
        <p:blipFill rotWithShape="1">
          <a:blip r:embed="rId2" cstate="email">
            <a:alphaModFix amt="15000"/>
            <a:extLst>
              <a:ext uri="{28A0092B-C50C-407E-A947-70E740481C1C}">
                <a14:useLocalDpi xmlns:a14="http://schemas.microsoft.com/office/drawing/2010/main"/>
              </a:ext>
            </a:extLst>
          </a:blip>
          <a:srcRect/>
          <a:stretch/>
        </p:blipFill>
        <p:spPr>
          <a:xfrm>
            <a:off x="0" y="3807181"/>
            <a:ext cx="12192000" cy="3050819"/>
          </a:xfrm>
          <a:prstGeom prst="rect">
            <a:avLst/>
          </a:prstGeom>
        </p:spPr>
      </p:pic>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6602260" cy="4351338"/>
          </a:xfrm>
        </p:spPr>
        <p:txBody>
          <a:bodyPr>
            <a:noAutofit/>
          </a:bodyPr>
          <a:lstStyle>
            <a:lvl1pPr marL="4763" indent="0">
              <a:lnSpc>
                <a:spcPct val="130000"/>
              </a:lnSpc>
              <a:spcAft>
                <a:spcPts val="1200"/>
              </a:spcAft>
              <a:buFont typeface="Arial" panose="020B0604020202020204" pitchFamily="34" charset="0"/>
              <a:buNone/>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None/>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p:txBody>
      </p:sp>
      <p:pic>
        <p:nvPicPr>
          <p:cNvPr id="6" name="Bildobjekt 5">
            <a:extLst>
              <a:ext uri="{FF2B5EF4-FFF2-40B4-BE49-F238E27FC236}">
                <a16:creationId xmlns:a16="http://schemas.microsoft.com/office/drawing/2014/main" id="{BE81181C-596E-47B7-AB47-7A9AD1F15253}"/>
              </a:ext>
            </a:extLst>
          </p:cNvPr>
          <p:cNvPicPr>
            <a:picLocks noChangeAspect="1"/>
          </p:cNvPicPr>
          <p:nvPr userDrawn="1"/>
        </p:nvPicPr>
        <p:blipFill>
          <a:blip r:embed="rId3"/>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22105819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6_Rubrik och punktlista handslag">
    <p:spTree>
      <p:nvGrpSpPr>
        <p:cNvPr id="1" name=""/>
        <p:cNvGrpSpPr/>
        <p:nvPr/>
      </p:nvGrpSpPr>
      <p:grpSpPr>
        <a:xfrm>
          <a:off x="0" y="0"/>
          <a:ext cx="0" cy="0"/>
          <a:chOff x="0" y="0"/>
          <a:chExt cx="0" cy="0"/>
        </a:xfrm>
      </p:grpSpPr>
      <p:pic>
        <p:nvPicPr>
          <p:cNvPr id="5" name="Bildobjekt 4" descr="En bild som visar duva&#10;&#10;Automatiskt genererad beskrivning">
            <a:extLst>
              <a:ext uri="{FF2B5EF4-FFF2-40B4-BE49-F238E27FC236}">
                <a16:creationId xmlns:a16="http://schemas.microsoft.com/office/drawing/2014/main" id="{7B3FEB56-2BD7-4995-8EB3-C8DE7B414547}"/>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Char char="-"/>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3706BFC1-7309-4A14-9C77-0E0EF082BCC3}"/>
              </a:ext>
            </a:extLst>
          </p:cNvPr>
          <p:cNvPicPr>
            <a:picLocks noChangeAspect="1"/>
          </p:cNvPicPr>
          <p:nvPr userDrawn="1"/>
        </p:nvPicPr>
        <p:blipFill>
          <a:blip r:embed="rId4"/>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2440365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ubrik och punktlista">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4" name="Bildobjekt 3">
            <a:extLst>
              <a:ext uri="{FF2B5EF4-FFF2-40B4-BE49-F238E27FC236}">
                <a16:creationId xmlns:a16="http://schemas.microsoft.com/office/drawing/2014/main" id="{E66B81C4-C747-6BE0-4ED3-8F3148ACDCCE}"/>
              </a:ext>
            </a:extLst>
          </p:cNvPr>
          <p:cNvPicPr>
            <a:picLocks noChangeAspect="1"/>
          </p:cNvPicPr>
          <p:nvPr userDrawn="1"/>
        </p:nvPicPr>
        <p:blipFill>
          <a:blip r:embed="rId3"/>
          <a:srcRect/>
          <a:stretch/>
        </p:blipFill>
        <p:spPr>
          <a:xfrm>
            <a:off x="11353800" y="310256"/>
            <a:ext cx="532355" cy="525617"/>
          </a:xfrm>
          <a:prstGeom prst="rect">
            <a:avLst/>
          </a:prstGeom>
        </p:spPr>
      </p:pic>
      <p:sp>
        <p:nvSpPr>
          <p:cNvPr id="5" name="Rubrik 1">
            <a:extLst>
              <a:ext uri="{FF2B5EF4-FFF2-40B4-BE49-F238E27FC236}">
                <a16:creationId xmlns:a16="http://schemas.microsoft.com/office/drawing/2014/main" id="{353EEF15-6B80-F0D6-A2B8-79993CB61F90}"/>
              </a:ext>
            </a:extLst>
          </p:cNvPr>
          <p:cNvSpPr>
            <a:spLocks noGrp="1"/>
          </p:cNvSpPr>
          <p:nvPr>
            <p:ph type="title" hasCustomPrompt="1"/>
          </p:nvPr>
        </p:nvSpPr>
        <p:spPr>
          <a:xfrm>
            <a:off x="838200" y="795403"/>
            <a:ext cx="10515600" cy="895285"/>
          </a:xfrm>
        </p:spPr>
        <p:txBody>
          <a:bodyPr anchor="t"/>
          <a:lstStyle>
            <a:lvl1pPr>
              <a:lnSpc>
                <a:spcPct val="100000"/>
              </a:lnSpc>
              <a:defRPr sz="2400" b="0" i="0" spc="-4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6" name="Rak koppling 5">
            <a:extLst>
              <a:ext uri="{FF2B5EF4-FFF2-40B4-BE49-F238E27FC236}">
                <a16:creationId xmlns:a16="http://schemas.microsoft.com/office/drawing/2014/main" id="{4DB2D054-D6C4-B290-DD02-22E422C7FCB2}"/>
              </a:ext>
            </a:extLst>
          </p:cNvPr>
          <p:cNvCxnSpPr/>
          <p:nvPr userDrawn="1"/>
        </p:nvCxnSpPr>
        <p:spPr>
          <a:xfrm>
            <a:off x="963161" y="1219200"/>
            <a:ext cx="102334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13034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7_Rubrik och punktlista handslag ljus toning">
    <p:spTree>
      <p:nvGrpSpPr>
        <p:cNvPr id="1" name=""/>
        <p:cNvGrpSpPr/>
        <p:nvPr/>
      </p:nvGrpSpPr>
      <p:grpSpPr>
        <a:xfrm>
          <a:off x="0" y="0"/>
          <a:ext cx="0" cy="0"/>
          <a:chOff x="0" y="0"/>
          <a:chExt cx="0" cy="0"/>
        </a:xfrm>
      </p:grpSpPr>
      <p:pic>
        <p:nvPicPr>
          <p:cNvPr id="5" name="Bildobjekt 4" descr="En bild som visar duva&#10;&#10;Automatiskt genererad beskrivning">
            <a:extLst>
              <a:ext uri="{FF2B5EF4-FFF2-40B4-BE49-F238E27FC236}">
                <a16:creationId xmlns:a16="http://schemas.microsoft.com/office/drawing/2014/main" id="{7B3FEB56-2BD7-4995-8EB3-C8DE7B414547}"/>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ktangel 6">
            <a:extLst>
              <a:ext uri="{FF2B5EF4-FFF2-40B4-BE49-F238E27FC236}">
                <a16:creationId xmlns:a16="http://schemas.microsoft.com/office/drawing/2014/main" id="{45489A8B-6881-414C-AAA8-C5354BC0FB48}"/>
              </a:ext>
            </a:extLst>
          </p:cNvPr>
          <p:cNvSpPr/>
          <p:nvPr userDrawn="1"/>
        </p:nvSpPr>
        <p:spPr>
          <a:xfrm>
            <a:off x="0" y="0"/>
            <a:ext cx="12192000" cy="6858000"/>
          </a:xfrm>
          <a:prstGeom prst="rect">
            <a:avLst/>
          </a:prstGeom>
          <a:gradFill>
            <a:gsLst>
              <a:gs pos="0">
                <a:schemeClr val="bg1"/>
              </a:gs>
              <a:gs pos="100000">
                <a:schemeClr val="bg1">
                  <a:alpha val="4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Char char="-"/>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3706BFC1-7309-4A14-9C77-0E0EF082BCC3}"/>
              </a:ext>
            </a:extLst>
          </p:cNvPr>
          <p:cNvPicPr>
            <a:picLocks noChangeAspect="1"/>
          </p:cNvPicPr>
          <p:nvPr userDrawn="1"/>
        </p:nvPicPr>
        <p:blipFill>
          <a:blip r:embed="rId4"/>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10333710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14_Rubrik och punktlista blå bakgrund pussel">
    <p:bg>
      <p:bgPr>
        <a:solidFill>
          <a:srgbClr val="1F6575"/>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B23E3302-CC64-4EF7-B17C-763660685579}"/>
              </a:ext>
            </a:extLst>
          </p:cNvPr>
          <p:cNvPicPr>
            <a:picLocks noChangeAspect="1"/>
          </p:cNvPicPr>
          <p:nvPr userDrawn="1"/>
        </p:nvPicPr>
        <p:blipFill>
          <a:blip r:embed="rId2"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5" name="Bildobjekt 4">
            <a:extLst>
              <a:ext uri="{FF2B5EF4-FFF2-40B4-BE49-F238E27FC236}">
                <a16:creationId xmlns:a16="http://schemas.microsoft.com/office/drawing/2014/main" id="{5AD521E9-41BB-4C45-8FB4-7F302EDF2552}"/>
              </a:ext>
            </a:extLst>
          </p:cNvPr>
          <p:cNvPicPr>
            <a:picLocks noChangeAspect="1"/>
          </p:cNvPicPr>
          <p:nvPr userDrawn="1"/>
        </p:nvPicPr>
        <p:blipFill>
          <a:blip r:embed="rId4"/>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821313466"/>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0_Rubriksida mål och fokus grön bakgrund sko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083FF4CA-70AC-47A8-A306-987D5991B9C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ubrik 1">
            <a:extLst>
              <a:ext uri="{FF2B5EF4-FFF2-40B4-BE49-F238E27FC236}">
                <a16:creationId xmlns:a16="http://schemas.microsoft.com/office/drawing/2014/main" id="{C7F4FCB0-2657-4930-B849-7EEA818B980F}"/>
              </a:ext>
            </a:extLst>
          </p:cNvPr>
          <p:cNvSpPr>
            <a:spLocks noGrp="1"/>
          </p:cNvSpPr>
          <p:nvPr>
            <p:ph type="ctrTitle"/>
          </p:nvPr>
        </p:nvSpPr>
        <p:spPr>
          <a:xfrm>
            <a:off x="1524000" y="2393795"/>
            <a:ext cx="8127304" cy="1116168"/>
          </a:xfrm>
        </p:spPr>
        <p:txBody>
          <a:bodyPr anchor="t"/>
          <a:lstStyle>
            <a:lvl1pPr algn="l">
              <a:defRPr sz="3600" b="1" i="0" spc="-8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10" name="Underrubrik 2">
            <a:extLst>
              <a:ext uri="{FF2B5EF4-FFF2-40B4-BE49-F238E27FC236}">
                <a16:creationId xmlns:a16="http://schemas.microsoft.com/office/drawing/2014/main" id="{210C97D0-28B7-4EDD-8C13-A112BCE5E36F}"/>
              </a:ext>
            </a:extLst>
          </p:cNvPr>
          <p:cNvSpPr>
            <a:spLocks noGrp="1"/>
          </p:cNvSpPr>
          <p:nvPr>
            <p:ph type="subTitle" idx="1"/>
          </p:nvPr>
        </p:nvSpPr>
        <p:spPr>
          <a:xfrm>
            <a:off x="1524000" y="3602038"/>
            <a:ext cx="9144000" cy="1655762"/>
          </a:xfrm>
        </p:spPr>
        <p:txBody>
          <a:bodyPr/>
          <a:lstStyle>
            <a:lvl1pPr marL="0" indent="0" algn="l">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37893489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9_Rubriksida mål och fokus blå bakgrund skog">
    <p:spTree>
      <p:nvGrpSpPr>
        <p:cNvPr id="1" name=""/>
        <p:cNvGrpSpPr/>
        <p:nvPr/>
      </p:nvGrpSpPr>
      <p:grpSpPr>
        <a:xfrm>
          <a:off x="0" y="0"/>
          <a:ext cx="0" cy="0"/>
          <a:chOff x="0" y="0"/>
          <a:chExt cx="0" cy="0"/>
        </a:xfrm>
      </p:grpSpPr>
      <p:pic>
        <p:nvPicPr>
          <p:cNvPr id="4" name="Bildobjekt 3" descr="En bild som visar vår, oskärpa, havsbotten&#10;&#10;Automatiskt genererad beskrivning">
            <a:extLst>
              <a:ext uri="{FF2B5EF4-FFF2-40B4-BE49-F238E27FC236}">
                <a16:creationId xmlns:a16="http://schemas.microsoft.com/office/drawing/2014/main" id="{FA705A57-FC75-428A-A2D0-216A038F2F0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ubrik 1">
            <a:extLst>
              <a:ext uri="{FF2B5EF4-FFF2-40B4-BE49-F238E27FC236}">
                <a16:creationId xmlns:a16="http://schemas.microsoft.com/office/drawing/2014/main" id="{C7F4FCB0-2657-4930-B849-7EEA818B980F}"/>
              </a:ext>
            </a:extLst>
          </p:cNvPr>
          <p:cNvSpPr>
            <a:spLocks noGrp="1"/>
          </p:cNvSpPr>
          <p:nvPr>
            <p:ph type="ctrTitle"/>
          </p:nvPr>
        </p:nvSpPr>
        <p:spPr>
          <a:xfrm>
            <a:off x="1524000" y="2393795"/>
            <a:ext cx="8127304" cy="1116168"/>
          </a:xfrm>
        </p:spPr>
        <p:txBody>
          <a:bodyPr anchor="t"/>
          <a:lstStyle>
            <a:lvl1pPr algn="l">
              <a:defRPr sz="3600" b="1" i="0" spc="-8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10" name="Underrubrik 2">
            <a:extLst>
              <a:ext uri="{FF2B5EF4-FFF2-40B4-BE49-F238E27FC236}">
                <a16:creationId xmlns:a16="http://schemas.microsoft.com/office/drawing/2014/main" id="{210C97D0-28B7-4EDD-8C13-A112BCE5E36F}"/>
              </a:ext>
            </a:extLst>
          </p:cNvPr>
          <p:cNvSpPr>
            <a:spLocks noGrp="1"/>
          </p:cNvSpPr>
          <p:nvPr>
            <p:ph type="subTitle" idx="1"/>
          </p:nvPr>
        </p:nvSpPr>
        <p:spPr>
          <a:xfrm>
            <a:off x="1524000" y="3602038"/>
            <a:ext cx="9144000" cy="1655762"/>
          </a:xfrm>
        </p:spPr>
        <p:txBody>
          <a:bodyPr/>
          <a:lstStyle>
            <a:lvl1pPr marL="0" indent="0" algn="l">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18850448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3_Rubrik och punktlista pussel ljus">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FC7A0564-F709-4FBD-9315-712441A16BD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Rektangel 3">
            <a:extLst>
              <a:ext uri="{FF2B5EF4-FFF2-40B4-BE49-F238E27FC236}">
                <a16:creationId xmlns:a16="http://schemas.microsoft.com/office/drawing/2014/main" id="{341DACD4-61AE-4542-A805-0FDA3E1A7E1F}"/>
              </a:ext>
            </a:extLst>
          </p:cNvPr>
          <p:cNvSpPr/>
          <p:nvPr userDrawn="1"/>
        </p:nvSpPr>
        <p:spPr>
          <a:xfrm>
            <a:off x="0" y="0"/>
            <a:ext cx="12192000" cy="6858000"/>
          </a:xfrm>
          <a:prstGeom prst="rect">
            <a:avLst/>
          </a:prstGeom>
          <a:gradFill>
            <a:gsLst>
              <a:gs pos="0">
                <a:schemeClr val="bg1"/>
              </a:gs>
              <a:gs pos="100000">
                <a:schemeClr val="bg1">
                  <a:alpha val="4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3706BFC1-7309-4A14-9C77-0E0EF082BCC3}"/>
              </a:ext>
            </a:extLst>
          </p:cNvPr>
          <p:cNvPicPr>
            <a:picLocks noChangeAspect="1"/>
          </p:cNvPicPr>
          <p:nvPr userDrawn="1"/>
        </p:nvPicPr>
        <p:blipFill>
          <a:blip r:embed="rId4"/>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1532527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8_Rubriksida mål och fokus pussel">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D84DA6C6-552A-42CE-981A-75BBFEF3C4C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ubrik 1">
            <a:extLst>
              <a:ext uri="{FF2B5EF4-FFF2-40B4-BE49-F238E27FC236}">
                <a16:creationId xmlns:a16="http://schemas.microsoft.com/office/drawing/2014/main" id="{C7F4FCB0-2657-4930-B849-7EEA818B980F}"/>
              </a:ext>
            </a:extLst>
          </p:cNvPr>
          <p:cNvSpPr>
            <a:spLocks noGrp="1"/>
          </p:cNvSpPr>
          <p:nvPr>
            <p:ph type="ctrTitle"/>
          </p:nvPr>
        </p:nvSpPr>
        <p:spPr>
          <a:xfrm>
            <a:off x="1524000" y="2393795"/>
            <a:ext cx="8127304" cy="1116168"/>
          </a:xfrm>
        </p:spPr>
        <p:txBody>
          <a:bodyPr anchor="t"/>
          <a:lstStyle>
            <a:lvl1pPr algn="l">
              <a:defRPr sz="3600" b="1" i="0" spc="-8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10" name="Underrubrik 2">
            <a:extLst>
              <a:ext uri="{FF2B5EF4-FFF2-40B4-BE49-F238E27FC236}">
                <a16:creationId xmlns:a16="http://schemas.microsoft.com/office/drawing/2014/main" id="{210C97D0-28B7-4EDD-8C13-A112BCE5E36F}"/>
              </a:ext>
            </a:extLst>
          </p:cNvPr>
          <p:cNvSpPr>
            <a:spLocks noGrp="1"/>
          </p:cNvSpPr>
          <p:nvPr>
            <p:ph type="subTitle" idx="1"/>
          </p:nvPr>
        </p:nvSpPr>
        <p:spPr>
          <a:xfrm>
            <a:off x="1524000" y="3602038"/>
            <a:ext cx="9144000" cy="1655762"/>
          </a:xfrm>
        </p:spPr>
        <p:txBody>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3"/>
          <a:stretch>
            <a:fillRect/>
          </a:stretch>
        </p:blipFill>
        <p:spPr>
          <a:xfrm>
            <a:off x="11317288" y="306859"/>
            <a:ext cx="539631" cy="532800"/>
          </a:xfrm>
          <a:prstGeom prst="rect">
            <a:avLst/>
          </a:prstGeom>
        </p:spPr>
      </p:pic>
      <p:pic>
        <p:nvPicPr>
          <p:cNvPr id="2" name="Bildobjekt 1">
            <a:extLst>
              <a:ext uri="{FF2B5EF4-FFF2-40B4-BE49-F238E27FC236}">
                <a16:creationId xmlns:a16="http://schemas.microsoft.com/office/drawing/2014/main" id="{1DB32E4F-3972-5F7B-998D-769AFCE30746}"/>
              </a:ext>
            </a:extLst>
          </p:cNvPr>
          <p:cNvPicPr>
            <a:picLocks noChangeAspect="1"/>
          </p:cNvPicPr>
          <p:nvPr userDrawn="1"/>
        </p:nvPicPr>
        <p:blipFill>
          <a:blip r:embed="rId4"/>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244829631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090DBE3-5934-F94B-117D-41850CA8A6E3}"/>
              </a:ext>
            </a:extLst>
          </p:cNvPr>
          <p:cNvSpPr>
            <a:spLocks noGrp="1"/>
          </p:cNvSpPr>
          <p:nvPr>
            <p:ph type="title"/>
          </p:nvPr>
        </p:nvSpPr>
        <p:spPr/>
        <p:txBody>
          <a:bodyPr>
            <a:normAutofit/>
          </a:bodyPr>
          <a:lstStyle>
            <a:lvl1pPr>
              <a:defRPr sz="2400" b="1">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pic>
        <p:nvPicPr>
          <p:cNvPr id="6" name="Bildobjekt 5">
            <a:extLst>
              <a:ext uri="{FF2B5EF4-FFF2-40B4-BE49-F238E27FC236}">
                <a16:creationId xmlns:a16="http://schemas.microsoft.com/office/drawing/2014/main" id="{CEA471F8-9AF6-BEB1-F4BD-5217A41672E9}"/>
              </a:ext>
            </a:extLst>
          </p:cNvPr>
          <p:cNvPicPr>
            <a:picLocks noChangeAspect="1"/>
          </p:cNvPicPr>
          <p:nvPr userDrawn="1"/>
        </p:nvPicPr>
        <p:blipFill>
          <a:blip r:embed="rId2"/>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3218862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Rubrik och punktlista 2 kolumn">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5040000" cy="4351338"/>
          </a:xfrm>
        </p:spPr>
        <p:txBody>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4" name="Platshållare för innehåll 2">
            <a:extLst>
              <a:ext uri="{FF2B5EF4-FFF2-40B4-BE49-F238E27FC236}">
                <a16:creationId xmlns:a16="http://schemas.microsoft.com/office/drawing/2014/main" id="{429490CA-7327-04C5-91F4-390AD0B90BFC}"/>
              </a:ext>
            </a:extLst>
          </p:cNvPr>
          <p:cNvSpPr>
            <a:spLocks noGrp="1"/>
          </p:cNvSpPr>
          <p:nvPr>
            <p:ph idx="10"/>
          </p:nvPr>
        </p:nvSpPr>
        <p:spPr>
          <a:xfrm>
            <a:off x="6053418" y="1825625"/>
            <a:ext cx="5040000" cy="4351338"/>
          </a:xfrm>
        </p:spPr>
        <p:txBody>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5" name="Bildobjekt 4">
            <a:extLst>
              <a:ext uri="{FF2B5EF4-FFF2-40B4-BE49-F238E27FC236}">
                <a16:creationId xmlns:a16="http://schemas.microsoft.com/office/drawing/2014/main" id="{6F83402F-3258-5AC8-567B-2F6B7162825A}"/>
              </a:ext>
            </a:extLst>
          </p:cNvPr>
          <p:cNvPicPr>
            <a:picLocks noChangeAspect="1"/>
          </p:cNvPicPr>
          <p:nvPr userDrawn="1"/>
        </p:nvPicPr>
        <p:blipFill>
          <a:blip r:embed="rId3"/>
          <a:srcRect/>
          <a:stretch/>
        </p:blipFill>
        <p:spPr>
          <a:xfrm>
            <a:off x="11353800" y="310256"/>
            <a:ext cx="532355" cy="525617"/>
          </a:xfrm>
          <a:prstGeom prst="rect">
            <a:avLst/>
          </a:prstGeom>
        </p:spPr>
      </p:pic>
      <p:sp>
        <p:nvSpPr>
          <p:cNvPr id="6" name="Rubrik 1">
            <a:extLst>
              <a:ext uri="{FF2B5EF4-FFF2-40B4-BE49-F238E27FC236}">
                <a16:creationId xmlns:a16="http://schemas.microsoft.com/office/drawing/2014/main" id="{E515C141-72AB-5493-E81E-E80B79411724}"/>
              </a:ext>
            </a:extLst>
          </p:cNvPr>
          <p:cNvSpPr>
            <a:spLocks noGrp="1"/>
          </p:cNvSpPr>
          <p:nvPr>
            <p:ph type="title" hasCustomPrompt="1"/>
          </p:nvPr>
        </p:nvSpPr>
        <p:spPr>
          <a:xfrm>
            <a:off x="838200" y="795403"/>
            <a:ext cx="10515600" cy="895285"/>
          </a:xfrm>
        </p:spPr>
        <p:txBody>
          <a:bodyPr anchor="t"/>
          <a:lstStyle>
            <a:lvl1pPr>
              <a:lnSpc>
                <a:spcPct val="100000"/>
              </a:lnSpc>
              <a:defRPr sz="2400" b="0" i="0" spc="-4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7" name="Rak koppling 6">
            <a:extLst>
              <a:ext uri="{FF2B5EF4-FFF2-40B4-BE49-F238E27FC236}">
                <a16:creationId xmlns:a16="http://schemas.microsoft.com/office/drawing/2014/main" id="{206714A9-CCB1-44A3-0401-7F1D89C7A7A6}"/>
              </a:ext>
            </a:extLst>
          </p:cNvPr>
          <p:cNvCxnSpPr/>
          <p:nvPr userDrawn="1"/>
        </p:nvCxnSpPr>
        <p:spPr>
          <a:xfrm>
            <a:off x="963161" y="1219200"/>
            <a:ext cx="102334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11265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Rubrik och punktlista 3 kolumn">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3240000" cy="4351338"/>
          </a:xfrm>
        </p:spPr>
        <p:txBody>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4" name="Platshållare för innehåll 2">
            <a:extLst>
              <a:ext uri="{FF2B5EF4-FFF2-40B4-BE49-F238E27FC236}">
                <a16:creationId xmlns:a16="http://schemas.microsoft.com/office/drawing/2014/main" id="{429490CA-7327-04C5-91F4-390AD0B90BFC}"/>
              </a:ext>
            </a:extLst>
          </p:cNvPr>
          <p:cNvSpPr>
            <a:spLocks noGrp="1"/>
          </p:cNvSpPr>
          <p:nvPr>
            <p:ph idx="10"/>
          </p:nvPr>
        </p:nvSpPr>
        <p:spPr>
          <a:xfrm>
            <a:off x="4433418" y="1825625"/>
            <a:ext cx="3240000" cy="4351338"/>
          </a:xfrm>
        </p:spPr>
        <p:txBody>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5" name="Platshållare för innehåll 2">
            <a:extLst>
              <a:ext uri="{FF2B5EF4-FFF2-40B4-BE49-F238E27FC236}">
                <a16:creationId xmlns:a16="http://schemas.microsoft.com/office/drawing/2014/main" id="{DF7A6822-1AB2-A8CC-8386-BA88A2657954}"/>
              </a:ext>
            </a:extLst>
          </p:cNvPr>
          <p:cNvSpPr>
            <a:spLocks noGrp="1"/>
          </p:cNvSpPr>
          <p:nvPr>
            <p:ph idx="11"/>
          </p:nvPr>
        </p:nvSpPr>
        <p:spPr>
          <a:xfrm>
            <a:off x="8028636" y="1825625"/>
            <a:ext cx="3240000" cy="4351338"/>
          </a:xfrm>
        </p:spPr>
        <p:txBody>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CBB14336-94A7-D363-0A4D-C9ABBFAF2416}"/>
              </a:ext>
            </a:extLst>
          </p:cNvPr>
          <p:cNvPicPr>
            <a:picLocks noChangeAspect="1"/>
          </p:cNvPicPr>
          <p:nvPr userDrawn="1"/>
        </p:nvPicPr>
        <p:blipFill>
          <a:blip r:embed="rId3"/>
          <a:srcRect/>
          <a:stretch/>
        </p:blipFill>
        <p:spPr>
          <a:xfrm>
            <a:off x="11353800" y="310256"/>
            <a:ext cx="532355" cy="525617"/>
          </a:xfrm>
          <a:prstGeom prst="rect">
            <a:avLst/>
          </a:prstGeom>
        </p:spPr>
      </p:pic>
      <p:sp>
        <p:nvSpPr>
          <p:cNvPr id="7" name="Rubrik 1">
            <a:extLst>
              <a:ext uri="{FF2B5EF4-FFF2-40B4-BE49-F238E27FC236}">
                <a16:creationId xmlns:a16="http://schemas.microsoft.com/office/drawing/2014/main" id="{BEB0B9EC-7B1A-F7C2-C36E-A2D55C63A6E5}"/>
              </a:ext>
            </a:extLst>
          </p:cNvPr>
          <p:cNvSpPr>
            <a:spLocks noGrp="1"/>
          </p:cNvSpPr>
          <p:nvPr>
            <p:ph type="title" hasCustomPrompt="1"/>
          </p:nvPr>
        </p:nvSpPr>
        <p:spPr>
          <a:xfrm>
            <a:off x="838200" y="795403"/>
            <a:ext cx="10515600" cy="895285"/>
          </a:xfrm>
        </p:spPr>
        <p:txBody>
          <a:bodyPr anchor="t"/>
          <a:lstStyle>
            <a:lvl1pPr>
              <a:lnSpc>
                <a:spcPct val="100000"/>
              </a:lnSpc>
              <a:defRPr sz="2400" b="0" i="0" spc="-4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8" name="Rak koppling 7">
            <a:extLst>
              <a:ext uri="{FF2B5EF4-FFF2-40B4-BE49-F238E27FC236}">
                <a16:creationId xmlns:a16="http://schemas.microsoft.com/office/drawing/2014/main" id="{174F0DF9-A4A9-DE61-C6DE-52634E98895B}"/>
              </a:ext>
            </a:extLst>
          </p:cNvPr>
          <p:cNvCxnSpPr/>
          <p:nvPr userDrawn="1"/>
        </p:nvCxnSpPr>
        <p:spPr>
          <a:xfrm>
            <a:off x="963161" y="1219200"/>
            <a:ext cx="102334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11602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9" Type="http://schemas.openxmlformats.org/officeDocument/2006/relationships/slideLayout" Target="../slideLayouts/slideLayout66.xml"/><Relationship Id="rId21" Type="http://schemas.openxmlformats.org/officeDocument/2006/relationships/slideLayout" Target="../slideLayouts/slideLayout48.xml"/><Relationship Id="rId34" Type="http://schemas.openxmlformats.org/officeDocument/2006/relationships/slideLayout" Target="../slideLayouts/slideLayout61.xml"/><Relationship Id="rId42" Type="http://schemas.openxmlformats.org/officeDocument/2006/relationships/slideLayout" Target="../slideLayouts/slideLayout69.xml"/><Relationship Id="rId47" Type="http://schemas.openxmlformats.org/officeDocument/2006/relationships/slideLayout" Target="../slideLayouts/slideLayout74.xml"/><Relationship Id="rId50" Type="http://schemas.openxmlformats.org/officeDocument/2006/relationships/theme" Target="../theme/theme2.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9" Type="http://schemas.openxmlformats.org/officeDocument/2006/relationships/slideLayout" Target="../slideLayouts/slideLayout56.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32" Type="http://schemas.openxmlformats.org/officeDocument/2006/relationships/slideLayout" Target="../slideLayouts/slideLayout59.xml"/><Relationship Id="rId37" Type="http://schemas.openxmlformats.org/officeDocument/2006/relationships/slideLayout" Target="../slideLayouts/slideLayout64.xml"/><Relationship Id="rId40" Type="http://schemas.openxmlformats.org/officeDocument/2006/relationships/slideLayout" Target="../slideLayouts/slideLayout67.xml"/><Relationship Id="rId45" Type="http://schemas.openxmlformats.org/officeDocument/2006/relationships/slideLayout" Target="../slideLayouts/slideLayout72.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36" Type="http://schemas.openxmlformats.org/officeDocument/2006/relationships/slideLayout" Target="../slideLayouts/slideLayout63.xml"/><Relationship Id="rId49" Type="http://schemas.openxmlformats.org/officeDocument/2006/relationships/slideLayout" Target="../slideLayouts/slideLayout76.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31" Type="http://schemas.openxmlformats.org/officeDocument/2006/relationships/slideLayout" Target="../slideLayouts/slideLayout58.xml"/><Relationship Id="rId44" Type="http://schemas.openxmlformats.org/officeDocument/2006/relationships/slideLayout" Target="../slideLayouts/slideLayout71.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slideLayout" Target="../slideLayouts/slideLayout57.xml"/><Relationship Id="rId35" Type="http://schemas.openxmlformats.org/officeDocument/2006/relationships/slideLayout" Target="../slideLayouts/slideLayout62.xml"/><Relationship Id="rId43" Type="http://schemas.openxmlformats.org/officeDocument/2006/relationships/slideLayout" Target="../slideLayouts/slideLayout70.xml"/><Relationship Id="rId48" Type="http://schemas.openxmlformats.org/officeDocument/2006/relationships/slideLayout" Target="../slideLayouts/slideLayout75.xml"/><Relationship Id="rId8" Type="http://schemas.openxmlformats.org/officeDocument/2006/relationships/slideLayout" Target="../slideLayouts/slideLayout35.xml"/><Relationship Id="rId3" Type="http://schemas.openxmlformats.org/officeDocument/2006/relationships/slideLayout" Target="../slideLayouts/slideLayout30.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33" Type="http://schemas.openxmlformats.org/officeDocument/2006/relationships/slideLayout" Target="../slideLayouts/slideLayout60.xml"/><Relationship Id="rId38" Type="http://schemas.openxmlformats.org/officeDocument/2006/relationships/slideLayout" Target="../slideLayouts/slideLayout65.xml"/><Relationship Id="rId46" Type="http://schemas.openxmlformats.org/officeDocument/2006/relationships/slideLayout" Target="../slideLayouts/slideLayout73.xml"/><Relationship Id="rId20" Type="http://schemas.openxmlformats.org/officeDocument/2006/relationships/slideLayout" Target="../slideLayouts/slideLayout47.xml"/><Relationship Id="rId41" Type="http://schemas.openxmlformats.org/officeDocument/2006/relationships/slideLayout" Target="../slideLayouts/slideLayout68.xml"/><Relationship Id="rId1" Type="http://schemas.openxmlformats.org/officeDocument/2006/relationships/slideLayout" Target="../slideLayouts/slideLayout28.xml"/><Relationship Id="rId6"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CC2A48DD-DCF3-F147-8A83-D4DBAA8C37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A1120664-BCC5-EA40-8A3E-D97D345E8D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A835E7F-1923-2B4E-8792-250CFBB348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637D77F-9B0E-A448-B81E-B6100637E94F}" type="datetimeFigureOut">
              <a:rPr kumimoji="0" lang="sv-SE" sz="1200" b="0" i="0" u="none" strike="noStrike" kern="1200" cap="none" spc="0" normalizeH="0" baseline="0" noProof="0" smtClean="0">
                <a:ln>
                  <a:noFill/>
                </a:ln>
                <a:solidFill>
                  <a:srgbClr val="000000">
                    <a:tint val="75000"/>
                  </a:srgbClr>
                </a:solidFill>
                <a:effectLst/>
                <a:uLnTx/>
                <a:uFillTx/>
                <a:latin typeface="Noto Serif"/>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2025-09-10</a:t>
            </a:fld>
            <a:endParaRPr kumimoji="0" lang="sv-SE" sz="1200" b="0" i="0" u="none" strike="noStrike" kern="1200" cap="none" spc="0" normalizeH="0" baseline="0" noProof="0">
              <a:ln>
                <a:noFill/>
              </a:ln>
              <a:solidFill>
                <a:srgbClr val="000000">
                  <a:tint val="75000"/>
                </a:srgbClr>
              </a:solidFill>
              <a:effectLst/>
              <a:uLnTx/>
              <a:uFillTx/>
              <a:latin typeface="Noto Serif"/>
              <a:ea typeface="+mn-ea"/>
              <a:cs typeface="+mn-cs"/>
            </a:endParaRPr>
          </a:p>
        </p:txBody>
      </p:sp>
      <p:sp>
        <p:nvSpPr>
          <p:cNvPr id="5" name="Platshållare för sidfot 4">
            <a:extLst>
              <a:ext uri="{FF2B5EF4-FFF2-40B4-BE49-F238E27FC236}">
                <a16:creationId xmlns:a16="http://schemas.microsoft.com/office/drawing/2014/main" id="{4AF51D83-120C-794C-9089-DF6BF25576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srgbClr val="000000">
                  <a:tint val="75000"/>
                </a:srgbClr>
              </a:solidFill>
              <a:effectLst/>
              <a:uLnTx/>
              <a:uFillTx/>
              <a:latin typeface="Noto Serif"/>
              <a:ea typeface="+mn-ea"/>
              <a:cs typeface="+mn-cs"/>
            </a:endParaRPr>
          </a:p>
        </p:txBody>
      </p:sp>
      <p:sp>
        <p:nvSpPr>
          <p:cNvPr id="6" name="Platshållare för bildnummer 5">
            <a:extLst>
              <a:ext uri="{FF2B5EF4-FFF2-40B4-BE49-F238E27FC236}">
                <a16:creationId xmlns:a16="http://schemas.microsoft.com/office/drawing/2014/main" id="{76B92AA7-8AD5-6A44-8B93-B38C992A6A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C58DE52-BC3F-934E-9E28-15BE3F642BA6}" type="slidenum">
              <a:rPr kumimoji="0" lang="sv-SE" sz="1200" b="0" i="0" u="none" strike="noStrike" kern="1200" cap="none" spc="0" normalizeH="0" baseline="0" noProof="0" smtClean="0">
                <a:ln>
                  <a:noFill/>
                </a:ln>
                <a:solidFill>
                  <a:srgbClr val="000000">
                    <a:tint val="75000"/>
                  </a:srgbClr>
                </a:solidFill>
                <a:effectLst/>
                <a:uLnTx/>
                <a:uFillTx/>
                <a:latin typeface="Noto Serif"/>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srgbClr val="000000">
                  <a:tint val="75000"/>
                </a:srgbClr>
              </a:solidFill>
              <a:effectLst/>
              <a:uLnTx/>
              <a:uFillTx/>
              <a:latin typeface="Noto Serif"/>
              <a:ea typeface="+mn-ea"/>
              <a:cs typeface="+mn-cs"/>
            </a:endParaRPr>
          </a:p>
        </p:txBody>
      </p:sp>
    </p:spTree>
    <p:extLst>
      <p:ext uri="{BB962C8B-B14F-4D97-AF65-F5344CB8AC3E}">
        <p14:creationId xmlns:p14="http://schemas.microsoft.com/office/powerpoint/2010/main" val="8998928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CC2A48DD-DCF3-F147-8A83-D4DBAA8C37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A1120664-BCC5-EA40-8A3E-D97D345E8D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A835E7F-1923-2B4E-8792-250CFBB348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37D77F-9B0E-A448-B81E-B6100637E94F}" type="datetimeFigureOut">
              <a:rPr lang="sv-SE" smtClean="0"/>
              <a:t>2025-09-10</a:t>
            </a:fld>
            <a:endParaRPr lang="sv-SE"/>
          </a:p>
        </p:txBody>
      </p:sp>
      <p:sp>
        <p:nvSpPr>
          <p:cNvPr id="5" name="Platshållare för sidfot 4">
            <a:extLst>
              <a:ext uri="{FF2B5EF4-FFF2-40B4-BE49-F238E27FC236}">
                <a16:creationId xmlns:a16="http://schemas.microsoft.com/office/drawing/2014/main" id="{4AF51D83-120C-794C-9089-DF6BF25576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76B92AA7-8AD5-6A44-8B93-B38C992A6A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58DE52-BC3F-934E-9E28-15BE3F642BA6}" type="slidenum">
              <a:rPr lang="sv-SE" smtClean="0"/>
              <a:t>‹#›</a:t>
            </a:fld>
            <a:endParaRPr lang="sv-SE"/>
          </a:p>
        </p:txBody>
      </p:sp>
    </p:spTree>
    <p:extLst>
      <p:ext uri="{BB962C8B-B14F-4D97-AF65-F5344CB8AC3E}">
        <p14:creationId xmlns:p14="http://schemas.microsoft.com/office/powerpoint/2010/main" val="400947848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 id="2147483714" r:id="rId26"/>
    <p:sldLayoutId id="2147483715" r:id="rId27"/>
    <p:sldLayoutId id="2147483716" r:id="rId28"/>
    <p:sldLayoutId id="2147483717" r:id="rId29"/>
    <p:sldLayoutId id="2147483718" r:id="rId30"/>
    <p:sldLayoutId id="2147483719" r:id="rId31"/>
    <p:sldLayoutId id="2147483720" r:id="rId32"/>
    <p:sldLayoutId id="2147483721" r:id="rId33"/>
    <p:sldLayoutId id="2147483722" r:id="rId34"/>
    <p:sldLayoutId id="2147483723" r:id="rId35"/>
    <p:sldLayoutId id="2147483724" r:id="rId36"/>
    <p:sldLayoutId id="2147483725" r:id="rId37"/>
    <p:sldLayoutId id="2147483726" r:id="rId38"/>
    <p:sldLayoutId id="2147483727" r:id="rId39"/>
    <p:sldLayoutId id="2147483728" r:id="rId40"/>
    <p:sldLayoutId id="2147483729" r:id="rId41"/>
    <p:sldLayoutId id="2147483730" r:id="rId42"/>
    <p:sldLayoutId id="2147483731" r:id="rId43"/>
    <p:sldLayoutId id="2147483732" r:id="rId44"/>
    <p:sldLayoutId id="2147483733" r:id="rId45"/>
    <p:sldLayoutId id="2147483734" r:id="rId46"/>
    <p:sldLayoutId id="2147483735" r:id="rId47"/>
    <p:sldLayoutId id="2147483736" r:id="rId48"/>
    <p:sldLayoutId id="2147483737" r:id="rId4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hyperlink" Target="https://eur-lex.europa.eu/legal-content/sv/TXT/PDF/?uri=OJ:L_202302364" TargetMode="External"/><Relationship Id="rId2" Type="http://schemas.openxmlformats.org/officeDocument/2006/relationships/image" Target="../media/image59.pn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3.xml"/><Relationship Id="rId1" Type="http://schemas.openxmlformats.org/officeDocument/2006/relationships/themeOverride" Target="../theme/themeOverride1.xml"/><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image" Target="../media/image63.png"/><Relationship Id="rId5" Type="http://schemas.openxmlformats.org/officeDocument/2006/relationships/image" Target="../media/image50.png"/><Relationship Id="rId4" Type="http://schemas.openxmlformats.org/officeDocument/2006/relationships/image" Target="../media/image62.png"/></Relationships>
</file>

<file path=ppt/slides/_rels/slide1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hyperlink" Target="https://eudr.webcloud.ec.europa.eu/tracesnt/login" TargetMode="External"/><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hyperlink" Target="https://www.biometria.se/mina-sidor/integrationsspecifikationer/integrationsspecifikationer-viol-2/" TargetMode="Externa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46.png"/><Relationship Id="rId7" Type="http://schemas.openxmlformats.org/officeDocument/2006/relationships/image" Target="../media/image68.png"/><Relationship Id="rId2" Type="http://schemas.openxmlformats.org/officeDocument/2006/relationships/notesSlide" Target="../notesSlides/notesSlide6.xml"/><Relationship Id="rId1" Type="http://schemas.openxmlformats.org/officeDocument/2006/relationships/slideLayout" Target="../slideLayouts/slideLayout43.xml"/><Relationship Id="rId6" Type="http://schemas.openxmlformats.org/officeDocument/2006/relationships/image" Target="../media/image67.png"/><Relationship Id="rId5" Type="http://schemas.openxmlformats.org/officeDocument/2006/relationships/image" Target="../media/image62.png"/><Relationship Id="rId4" Type="http://schemas.openxmlformats.org/officeDocument/2006/relationships/image" Target="../media/image51.png"/><Relationship Id="rId9" Type="http://schemas.openxmlformats.org/officeDocument/2006/relationships/image" Target="../media/image6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3.xml"/><Relationship Id="rId1" Type="http://schemas.openxmlformats.org/officeDocument/2006/relationships/tags" Target="../tags/tag1.xml"/><Relationship Id="rId5" Type="http://schemas.openxmlformats.org/officeDocument/2006/relationships/image" Target="../media/image70.emf"/><Relationship Id="rId4"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3" Type="http://schemas.openxmlformats.org/officeDocument/2006/relationships/hyperlink" Target="https://eur-lex.europa.eu/legal-content/SV/TXT/PDF/?uri=CELEX:32023R1115" TargetMode="External"/><Relationship Id="rId2" Type="http://schemas.openxmlformats.org/officeDocument/2006/relationships/hyperlink" Target="https://www.skogsstyrelsen.se/lag-och-tillsyn/avskogningsforordningen/" TargetMode="External"/><Relationship Id="rId1" Type="http://schemas.openxmlformats.org/officeDocument/2006/relationships/slideLayout" Target="../slideLayouts/slideLayout23.xml"/><Relationship Id="rId4" Type="http://schemas.openxmlformats.org/officeDocument/2006/relationships/hyperlink" Target="https://green-business.ec.europa.eu/deforestation-regulation-implementation_en"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hyperlink" Target="https://www.skogsstyrelsen.se/lag-och-tillsyn/avskogningsforordningen/" TargetMode="Externa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text 4">
            <a:extLst>
              <a:ext uri="{FF2B5EF4-FFF2-40B4-BE49-F238E27FC236}">
                <a16:creationId xmlns:a16="http://schemas.microsoft.com/office/drawing/2014/main" id="{71A17450-A451-F377-87AA-91208368E75B}"/>
              </a:ext>
            </a:extLst>
          </p:cNvPr>
          <p:cNvSpPr>
            <a:spLocks noGrp="1"/>
          </p:cNvSpPr>
          <p:nvPr>
            <p:ph type="body" sz="quarter" idx="10"/>
          </p:nvPr>
        </p:nvSpPr>
        <p:spPr/>
        <p:txBody>
          <a:bodyPr/>
          <a:lstStyle/>
          <a:p>
            <a:r>
              <a:rPr lang="sv-SE">
                <a:effectLst>
                  <a:outerShdw blurRad="38100" dist="38100" dir="2700000" algn="tl">
                    <a:srgbClr val="000000">
                      <a:alpha val="43137"/>
                    </a:srgbClr>
                  </a:outerShdw>
                </a:effectLst>
              </a:rPr>
              <a:t>2024-08-20</a:t>
            </a:r>
          </a:p>
        </p:txBody>
      </p:sp>
      <p:sp>
        <p:nvSpPr>
          <p:cNvPr id="4" name="Rubrik 3">
            <a:extLst>
              <a:ext uri="{FF2B5EF4-FFF2-40B4-BE49-F238E27FC236}">
                <a16:creationId xmlns:a16="http://schemas.microsoft.com/office/drawing/2014/main" id="{4DA582C4-9F1D-EF19-44C7-F20E4CF5D0FD}"/>
              </a:ext>
            </a:extLst>
          </p:cNvPr>
          <p:cNvSpPr>
            <a:spLocks noGrp="1"/>
          </p:cNvSpPr>
          <p:nvPr>
            <p:ph type="title"/>
          </p:nvPr>
        </p:nvSpPr>
        <p:spPr>
          <a:xfrm>
            <a:off x="838199" y="2734463"/>
            <a:ext cx="10888813" cy="1382605"/>
          </a:xfrm>
        </p:spPr>
        <p:txBody>
          <a:bodyPr>
            <a:normAutofit fontScale="90000"/>
          </a:bodyPr>
          <a:lstStyle/>
          <a:p>
            <a:r>
              <a:rPr lang="sv-SE">
                <a:effectLst>
                  <a:outerShdw blurRad="38100" dist="38100" dir="2700000" algn="tl">
                    <a:srgbClr val="000000">
                      <a:alpha val="43137"/>
                    </a:srgbClr>
                  </a:outerShdw>
                </a:effectLst>
              </a:rPr>
              <a:t>VÄLKOMMEN TILL BIOMETRIAS WEBBINARIUM OM AVSKOGNINGSFÖRORDNINGEN</a:t>
            </a:r>
          </a:p>
        </p:txBody>
      </p:sp>
    </p:spTree>
    <p:extLst>
      <p:ext uri="{BB962C8B-B14F-4D97-AF65-F5344CB8AC3E}">
        <p14:creationId xmlns:p14="http://schemas.microsoft.com/office/powerpoint/2010/main" val="13162565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B28220-EEDA-A54E-7AD1-DE0208E5B1DB}"/>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D925FE30-268B-01D8-6737-F184E0F2A18D}"/>
              </a:ext>
            </a:extLst>
          </p:cNvPr>
          <p:cNvSpPr>
            <a:spLocks noGrp="1"/>
          </p:cNvSpPr>
          <p:nvPr>
            <p:ph type="title"/>
          </p:nvPr>
        </p:nvSpPr>
        <p:spPr>
          <a:xfrm>
            <a:off x="838200" y="569262"/>
            <a:ext cx="10515600" cy="895285"/>
          </a:xfrm>
        </p:spPr>
        <p:txBody>
          <a:bodyPr>
            <a:normAutofit/>
          </a:bodyPr>
          <a:lstStyle/>
          <a:p>
            <a:r>
              <a:rPr lang="sv-SE" sz="2000" spc="0"/>
              <a:t>ARBETSGRUPPEN HAR BEDÖMT ATT DETTA ÄR ETT VETTIGT SÄTT ATT ARBETA MED RELATIONEN MELLAN ANMÄLAN TILL EU OCH VIOLS VIRKESORDER/AVTALSOBJEKT </a:t>
            </a:r>
          </a:p>
        </p:txBody>
      </p:sp>
      <p:pic>
        <p:nvPicPr>
          <p:cNvPr id="113" name="Bildobjekt 112" descr="En bild som visar text, klocka&#10;&#10;Automatiskt genererad beskrivning">
            <a:extLst>
              <a:ext uri="{FF2B5EF4-FFF2-40B4-BE49-F238E27FC236}">
                <a16:creationId xmlns:a16="http://schemas.microsoft.com/office/drawing/2014/main" id="{AFDB64D7-6734-F45C-ABEA-D02124AFF028}"/>
              </a:ext>
            </a:extLst>
          </p:cNvPr>
          <p:cNvPicPr>
            <a:picLocks noChangeAspect="1"/>
          </p:cNvPicPr>
          <p:nvPr/>
        </p:nvPicPr>
        <p:blipFill>
          <a:blip r:embed="rId2"/>
          <a:stretch>
            <a:fillRect/>
          </a:stretch>
        </p:blipFill>
        <p:spPr>
          <a:xfrm>
            <a:off x="1123943" y="3411011"/>
            <a:ext cx="688975" cy="427289"/>
          </a:xfrm>
          <a:prstGeom prst="rect">
            <a:avLst/>
          </a:prstGeom>
        </p:spPr>
      </p:pic>
      <p:sp>
        <p:nvSpPr>
          <p:cNvPr id="114" name="textruta 113">
            <a:extLst>
              <a:ext uri="{FF2B5EF4-FFF2-40B4-BE49-F238E27FC236}">
                <a16:creationId xmlns:a16="http://schemas.microsoft.com/office/drawing/2014/main" id="{3C4D192B-E636-2A85-93A6-490576498CE4}"/>
              </a:ext>
            </a:extLst>
          </p:cNvPr>
          <p:cNvSpPr txBox="1"/>
          <p:nvPr/>
        </p:nvSpPr>
        <p:spPr>
          <a:xfrm>
            <a:off x="2558933" y="1824749"/>
            <a:ext cx="4621952"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a:ln>
                  <a:noFill/>
                </a:ln>
                <a:solidFill>
                  <a:srgbClr val="000000"/>
                </a:solidFill>
                <a:effectLst/>
                <a:uLnTx/>
                <a:uFillTx/>
                <a:latin typeface="Noto Serif"/>
                <a:ea typeface="+mn-ea"/>
                <a:cs typeface="+mn-cs"/>
              </a:rPr>
              <a:t>För en trakt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000000"/>
                </a:solidFill>
                <a:effectLst/>
                <a:uLnTx/>
                <a:uFillTx/>
                <a:latin typeface="Noto Serif"/>
                <a:ea typeface="+mn-ea"/>
                <a:cs typeface="+mn-cs"/>
              </a:rPr>
              <a:t>Volymen avser hela den planerade volymen på trakten.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000000"/>
                </a:solidFill>
                <a:effectLst/>
                <a:uLnTx/>
                <a:uFillTx/>
                <a:latin typeface="Noto Serif"/>
                <a:ea typeface="+mn-ea"/>
                <a:cs typeface="+mn-cs"/>
              </a:rPr>
              <a:t>Trakten har </a:t>
            </a:r>
            <a:r>
              <a:rPr kumimoji="0" lang="sv-SE" sz="1400" b="0" i="0" u="sng" strike="noStrike" kern="1200" cap="none" spc="0" normalizeH="0" baseline="0" noProof="0">
                <a:ln>
                  <a:noFill/>
                </a:ln>
                <a:solidFill>
                  <a:srgbClr val="000000"/>
                </a:solidFill>
                <a:effectLst/>
                <a:uLnTx/>
                <a:uFillTx/>
                <a:latin typeface="Noto Serif"/>
                <a:ea typeface="+mn-ea"/>
                <a:cs typeface="+mn-cs"/>
              </a:rPr>
              <a:t>ett</a:t>
            </a:r>
            <a:r>
              <a:rPr kumimoji="0" lang="sv-SE" sz="1400" b="0" i="0" u="none" strike="noStrike" kern="1200" cap="none" spc="0" normalizeH="0" baseline="0" noProof="0">
                <a:ln>
                  <a:noFill/>
                </a:ln>
                <a:solidFill>
                  <a:srgbClr val="000000"/>
                </a:solidFill>
                <a:effectLst/>
                <a:uLnTx/>
                <a:uFillTx/>
                <a:latin typeface="Noto Serif"/>
                <a:ea typeface="+mn-ea"/>
                <a:cs typeface="+mn-cs"/>
              </a:rPr>
              <a:t> geografiskt ursprung</a:t>
            </a:r>
          </a:p>
        </p:txBody>
      </p:sp>
      <p:sp>
        <p:nvSpPr>
          <p:cNvPr id="115" name="textruta 114">
            <a:extLst>
              <a:ext uri="{FF2B5EF4-FFF2-40B4-BE49-F238E27FC236}">
                <a16:creationId xmlns:a16="http://schemas.microsoft.com/office/drawing/2014/main" id="{309EE595-5E82-5A03-F8CF-F3A5074FFFAA}"/>
              </a:ext>
            </a:extLst>
          </p:cNvPr>
          <p:cNvSpPr txBox="1"/>
          <p:nvPr/>
        </p:nvSpPr>
        <p:spPr>
          <a:xfrm>
            <a:off x="7594262" y="3123118"/>
            <a:ext cx="3970392" cy="24929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000000"/>
                </a:solidFill>
                <a:effectLst/>
                <a:uLnTx/>
                <a:uFillTx/>
                <a:latin typeface="Open Sans"/>
                <a:ea typeface="+mn-ea"/>
                <a:cs typeface="+mn-cs"/>
              </a:rPr>
              <a:t>Från skog räcker med att volymen delas på två olika Harmoniserade varukoder: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srgbClr val="000000"/>
              </a:solidFill>
              <a:effectLst/>
              <a:uLnTx/>
              <a:uFillTx/>
              <a:latin typeface="Noto Serif"/>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a:solidFill>
                  <a:srgbClr val="000000"/>
                </a:solidFill>
                <a:latin typeface="TimesNewRomanPS-BoldItalicMT"/>
              </a:rPr>
              <a:t>4403 V</a:t>
            </a:r>
            <a:r>
              <a:rPr lang="sv-SE" sz="1200" b="1" i="1" err="1">
                <a:solidFill>
                  <a:srgbClr val="000000"/>
                </a:solidFill>
                <a:latin typeface="TimesNewRomanPS-BoldItalicMT"/>
              </a:rPr>
              <a:t>irke</a:t>
            </a:r>
            <a:r>
              <a:rPr lang="sv-SE" sz="1200" b="1" i="1">
                <a:solidFill>
                  <a:srgbClr val="000000"/>
                </a:solidFill>
                <a:latin typeface="TimesNewRomanPS-BoldItalicMT"/>
              </a:rPr>
              <a:t>, obearbetat, även barkat eller befriat från splintved eller bilat eller grovt sågat på två eller fyra sidor.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1" i="1" u="none" strike="noStrike" kern="1200" cap="none" spc="0" normalizeH="0" baseline="0" noProof="0">
              <a:ln>
                <a:noFill/>
              </a:ln>
              <a:solidFill>
                <a:srgbClr val="000000"/>
              </a:solidFill>
              <a:effectLst/>
              <a:uLnTx/>
              <a:uFillTx/>
              <a:latin typeface="TimesNewRomanPS-BoldItalic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000000"/>
                </a:solidFill>
                <a:effectLst/>
                <a:uLnTx/>
                <a:uFillTx/>
                <a:latin typeface="TimesNewRomanPS-BoldItalicMT"/>
                <a:ea typeface="+mn-ea"/>
                <a:cs typeface="+mn-cs"/>
              </a:rPr>
              <a:t>4401 </a:t>
            </a:r>
            <a:r>
              <a:rPr lang="en-US" sz="1200" b="1" i="1">
                <a:solidFill>
                  <a:srgbClr val="000000"/>
                </a:solidFill>
                <a:latin typeface="TimesNewRomanPS-BoldItalicMT"/>
              </a:rPr>
              <a:t>B</a:t>
            </a:r>
            <a:r>
              <a:rPr lang="sv-SE" sz="1200" b="1" i="1" err="1">
                <a:solidFill>
                  <a:srgbClr val="000000"/>
                </a:solidFill>
                <a:latin typeface="TimesNewRomanPS-BoldItalicMT"/>
              </a:rPr>
              <a:t>rännved</a:t>
            </a:r>
            <a:r>
              <a:rPr lang="sv-SE" sz="1200" b="1" i="1">
                <a:solidFill>
                  <a:srgbClr val="000000"/>
                </a:solidFill>
                <a:latin typeface="TimesNewRomanPS-BoldItalicMT"/>
              </a:rPr>
              <a:t> i form av stockar, kubbar, vedträn, kvistar, risknippen e.d.; trä i form av flis eller spån; sågspån och annat träavfall, även agglomererat till vedträn, briketter, pelletar eller liknande former.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1" i="1">
              <a:solidFill>
                <a:srgbClr val="000000"/>
              </a:solidFill>
              <a:latin typeface="TimesNewRomanPS-BoldItalicM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i="1">
                <a:solidFill>
                  <a:srgbClr val="000000"/>
                </a:solidFill>
                <a:latin typeface="TimesNewRomanPS-BoldItalicMT"/>
              </a:rPr>
              <a:t>För färdiga produkter tillkommer en mängd olika harmoniserade varukoder tex 4701 Mekanisk massa av ved.</a:t>
            </a:r>
          </a:p>
        </p:txBody>
      </p:sp>
      <p:sp>
        <p:nvSpPr>
          <p:cNvPr id="116" name="textruta 115">
            <a:extLst>
              <a:ext uri="{FF2B5EF4-FFF2-40B4-BE49-F238E27FC236}">
                <a16:creationId xmlns:a16="http://schemas.microsoft.com/office/drawing/2014/main" id="{099E233B-FCCB-3119-DC31-222DE786112F}"/>
              </a:ext>
            </a:extLst>
          </p:cNvPr>
          <p:cNvSpPr txBox="1"/>
          <p:nvPr/>
        </p:nvSpPr>
        <p:spPr>
          <a:xfrm>
            <a:off x="2558933" y="2817769"/>
            <a:ext cx="4621952"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a:ln>
                  <a:noFill/>
                </a:ln>
                <a:solidFill>
                  <a:srgbClr val="000000"/>
                </a:solidFill>
                <a:effectLst/>
                <a:uLnTx/>
                <a:uFillTx/>
                <a:latin typeface="Noto Serif"/>
                <a:ea typeface="+mn-ea"/>
                <a:cs typeface="+mn-cs"/>
              </a:rPr>
              <a:t>För leveranser av blandad råvara (från tex flishög och terminal)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000000"/>
                </a:solidFill>
                <a:effectLst/>
                <a:uLnTx/>
                <a:uFillTx/>
                <a:latin typeface="Noto Serif"/>
                <a:ea typeface="+mn-ea"/>
                <a:cs typeface="+mn-cs"/>
              </a:rPr>
              <a:t>En förenkling av vilka ursprungliga trakter som ska ingå måste göras. Olika modeller diskuteras.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000000"/>
                </a:solidFill>
                <a:effectLst/>
                <a:uLnTx/>
                <a:uFillTx/>
                <a:latin typeface="Noto Serif"/>
                <a:ea typeface="+mn-ea"/>
                <a:cs typeface="+mn-cs"/>
              </a:rPr>
              <a:t>Inget geografiskt ursprung rapporteras men däremot en lista på ingående referensnummer till tidigare trakter. </a:t>
            </a:r>
            <a:r>
              <a:rPr kumimoji="0" lang="sv-SE" sz="1400" b="1" i="0" u="none" strike="noStrike" kern="1200" cap="none" spc="0" normalizeH="0" baseline="0" noProof="0">
                <a:ln>
                  <a:noFill/>
                </a:ln>
                <a:solidFill>
                  <a:srgbClr val="000000"/>
                </a:solidFill>
                <a:effectLst/>
                <a:highlight>
                  <a:srgbClr val="FFFF00"/>
                </a:highlight>
                <a:uLnTx/>
                <a:uFillTx/>
                <a:latin typeface="Noto Serif"/>
                <a:ea typeface="+mn-ea"/>
                <a:cs typeface="+mn-cs"/>
              </a:rPr>
              <a:t>Ny eller uppdaterad VO/AO kommer att behövas löpande.</a:t>
            </a:r>
          </a:p>
        </p:txBody>
      </p:sp>
      <p:sp>
        <p:nvSpPr>
          <p:cNvPr id="2" name="textruta 1">
            <a:extLst>
              <a:ext uri="{FF2B5EF4-FFF2-40B4-BE49-F238E27FC236}">
                <a16:creationId xmlns:a16="http://schemas.microsoft.com/office/drawing/2014/main" id="{2C983736-610C-4C02-8A2C-7B6D34331D01}"/>
              </a:ext>
            </a:extLst>
          </p:cNvPr>
          <p:cNvSpPr txBox="1"/>
          <p:nvPr/>
        </p:nvSpPr>
        <p:spPr>
          <a:xfrm>
            <a:off x="2575716" y="4672563"/>
            <a:ext cx="4621952"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a:ln>
                  <a:noFill/>
                </a:ln>
                <a:solidFill>
                  <a:srgbClr val="000000"/>
                </a:solidFill>
                <a:effectLst/>
                <a:uLnTx/>
                <a:uFillTx/>
                <a:latin typeface="Noto Serif"/>
                <a:ea typeface="+mn-ea"/>
                <a:cs typeface="+mn-cs"/>
              </a:rPr>
              <a:t>En tåg eller båtleverans – flera olika trakter ingår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000000"/>
                </a:solidFill>
                <a:effectLst/>
                <a:uLnTx/>
                <a:uFillTx/>
                <a:latin typeface="Noto Serif"/>
                <a:ea typeface="+mn-ea"/>
                <a:cs typeface="+mn-cs"/>
              </a:rPr>
              <a:t>Volymen avser hela volymen på tåget eller båten. En förenkling av vilka ursprungliga trakter som kan ingå måste göras. Inget geografiskt ursprung rapporteras men däremot en lista på referensnummer för ingående avverkningar</a:t>
            </a:r>
          </a:p>
        </p:txBody>
      </p:sp>
      <p:sp>
        <p:nvSpPr>
          <p:cNvPr id="8" name="Höger klammerparentes 7">
            <a:extLst>
              <a:ext uri="{FF2B5EF4-FFF2-40B4-BE49-F238E27FC236}">
                <a16:creationId xmlns:a16="http://schemas.microsoft.com/office/drawing/2014/main" id="{6BAFE97E-7915-6705-B9B0-D56990C17F1F}"/>
              </a:ext>
            </a:extLst>
          </p:cNvPr>
          <p:cNvSpPr/>
          <p:nvPr/>
        </p:nvSpPr>
        <p:spPr>
          <a:xfrm>
            <a:off x="6929166" y="1897957"/>
            <a:ext cx="562429" cy="4384855"/>
          </a:xfrm>
          <a:prstGeom prst="rightBrace">
            <a:avLst>
              <a:gd name="adj1" fmla="val 31059"/>
              <a:gd name="adj2" fmla="val 50000"/>
            </a:avLst>
          </a:prstGeom>
          <a:ln>
            <a:solidFill>
              <a:srgbClr val="007B4F"/>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000000"/>
              </a:solidFill>
              <a:effectLst/>
              <a:uLnTx/>
              <a:uFillTx/>
              <a:latin typeface="Noto Serif"/>
              <a:ea typeface="+mn-ea"/>
              <a:cs typeface="+mn-cs"/>
            </a:endParaRPr>
          </a:p>
        </p:txBody>
      </p:sp>
      <p:pic>
        <p:nvPicPr>
          <p:cNvPr id="10" name="Bildobjekt 9" descr="En bild som visar Grafik, skärmbild, Färggrann, design&#10;&#10;Automatiskt genererad beskrivning">
            <a:extLst>
              <a:ext uri="{FF2B5EF4-FFF2-40B4-BE49-F238E27FC236}">
                <a16:creationId xmlns:a16="http://schemas.microsoft.com/office/drawing/2014/main" id="{AACECE54-461B-7FE6-39FE-A3A77A228325}"/>
              </a:ext>
            </a:extLst>
          </p:cNvPr>
          <p:cNvPicPr>
            <a:picLocks noChangeAspect="1"/>
          </p:cNvPicPr>
          <p:nvPr/>
        </p:nvPicPr>
        <p:blipFill>
          <a:blip r:embed="rId3"/>
          <a:stretch>
            <a:fillRect/>
          </a:stretch>
        </p:blipFill>
        <p:spPr>
          <a:xfrm>
            <a:off x="1101747" y="4692982"/>
            <a:ext cx="509092" cy="706739"/>
          </a:xfrm>
          <a:prstGeom prst="rect">
            <a:avLst/>
          </a:prstGeom>
        </p:spPr>
      </p:pic>
      <p:pic>
        <p:nvPicPr>
          <p:cNvPr id="12" name="Bildobjekt 11" descr="En bild som visar Grafik, design&#10;&#10;Automatiskt genererad beskrivning">
            <a:extLst>
              <a:ext uri="{FF2B5EF4-FFF2-40B4-BE49-F238E27FC236}">
                <a16:creationId xmlns:a16="http://schemas.microsoft.com/office/drawing/2014/main" id="{C0FCAAF8-5D74-B397-DE36-DD6BBDC02F0B}"/>
              </a:ext>
            </a:extLst>
          </p:cNvPr>
          <p:cNvPicPr>
            <a:picLocks noChangeAspect="1"/>
          </p:cNvPicPr>
          <p:nvPr/>
        </p:nvPicPr>
        <p:blipFill>
          <a:blip r:embed="rId4"/>
          <a:stretch>
            <a:fillRect/>
          </a:stretch>
        </p:blipFill>
        <p:spPr>
          <a:xfrm>
            <a:off x="1118317" y="1874491"/>
            <a:ext cx="694601" cy="681839"/>
          </a:xfrm>
          <a:prstGeom prst="rect">
            <a:avLst/>
          </a:prstGeom>
        </p:spPr>
      </p:pic>
      <p:pic>
        <p:nvPicPr>
          <p:cNvPr id="16" name="Bildobjekt 15" descr="En bild som visar rita, konst, clipart, Grafik&#10;&#10;Automatiskt genererad beskrivning">
            <a:extLst>
              <a:ext uri="{FF2B5EF4-FFF2-40B4-BE49-F238E27FC236}">
                <a16:creationId xmlns:a16="http://schemas.microsoft.com/office/drawing/2014/main" id="{0AADAA27-4AD1-C34D-93BF-9466F7E5C598}"/>
              </a:ext>
            </a:extLst>
          </p:cNvPr>
          <p:cNvPicPr>
            <a:picLocks noChangeAspect="1"/>
          </p:cNvPicPr>
          <p:nvPr/>
        </p:nvPicPr>
        <p:blipFill>
          <a:blip r:embed="rId5"/>
          <a:stretch>
            <a:fillRect/>
          </a:stretch>
        </p:blipFill>
        <p:spPr>
          <a:xfrm>
            <a:off x="984116" y="5548110"/>
            <a:ext cx="751860" cy="706293"/>
          </a:xfrm>
          <a:prstGeom prst="rect">
            <a:avLst/>
          </a:prstGeom>
        </p:spPr>
      </p:pic>
    </p:spTree>
    <p:extLst>
      <p:ext uri="{BB962C8B-B14F-4D97-AF65-F5344CB8AC3E}">
        <p14:creationId xmlns:p14="http://schemas.microsoft.com/office/powerpoint/2010/main" val="2739469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9322697A-33B6-35DB-F437-C7AA352B346D}"/>
              </a:ext>
            </a:extLst>
          </p:cNvPr>
          <p:cNvSpPr>
            <a:spLocks noGrp="1"/>
          </p:cNvSpPr>
          <p:nvPr>
            <p:ph type="title"/>
          </p:nvPr>
        </p:nvSpPr>
        <p:spPr>
          <a:xfrm>
            <a:off x="838200" y="365126"/>
            <a:ext cx="10515600" cy="666970"/>
          </a:xfrm>
        </p:spPr>
        <p:txBody>
          <a:bodyPr/>
          <a:lstStyle/>
          <a:p>
            <a:pPr algn="ctr"/>
            <a:r>
              <a:rPr lang="sv-SE"/>
              <a:t>Det är den här informationen som ska hanteras</a:t>
            </a:r>
          </a:p>
        </p:txBody>
      </p:sp>
      <p:graphicFrame>
        <p:nvGraphicFramePr>
          <p:cNvPr id="5" name="Diagram 4">
            <a:extLst>
              <a:ext uri="{FF2B5EF4-FFF2-40B4-BE49-F238E27FC236}">
                <a16:creationId xmlns:a16="http://schemas.microsoft.com/office/drawing/2014/main" id="{28072297-ED0F-3EEC-BCC9-D3FCBE038CDC}"/>
              </a:ext>
            </a:extLst>
          </p:cNvPr>
          <p:cNvGraphicFramePr/>
          <p:nvPr>
            <p:extLst>
              <p:ext uri="{D42A27DB-BD31-4B8C-83A1-F6EECF244321}">
                <p14:modId xmlns:p14="http://schemas.microsoft.com/office/powerpoint/2010/main" val="2531170081"/>
              </p:ext>
            </p:extLst>
          </p:nvPr>
        </p:nvGraphicFramePr>
        <p:xfrm>
          <a:off x="1914305" y="1074207"/>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ktangel: rundade hörn 1">
            <a:extLst>
              <a:ext uri="{FF2B5EF4-FFF2-40B4-BE49-F238E27FC236}">
                <a16:creationId xmlns:a16="http://schemas.microsoft.com/office/drawing/2014/main" id="{B062DDED-74CE-6B55-9595-0E2402CD5CD1}"/>
              </a:ext>
            </a:extLst>
          </p:cNvPr>
          <p:cNvSpPr/>
          <p:nvPr/>
        </p:nvSpPr>
        <p:spPr>
          <a:xfrm>
            <a:off x="1735750" y="992051"/>
            <a:ext cx="8485109" cy="5649361"/>
          </a:xfrm>
          <a:prstGeom prst="roundRect">
            <a:avLst>
              <a:gd name="adj" fmla="val 5207"/>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71393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7987BDD-06DE-EC10-7A51-8362A43F8FB7}"/>
              </a:ext>
            </a:extLst>
          </p:cNvPr>
          <p:cNvSpPr>
            <a:spLocks noGrp="1"/>
          </p:cNvSpPr>
          <p:nvPr>
            <p:ph type="title"/>
          </p:nvPr>
        </p:nvSpPr>
        <p:spPr>
          <a:xfrm>
            <a:off x="230738" y="-140549"/>
            <a:ext cx="10515600" cy="1325563"/>
          </a:xfrm>
        </p:spPr>
        <p:txBody>
          <a:bodyPr/>
          <a:lstStyle/>
          <a:p>
            <a:pPr algn="ctr"/>
            <a:r>
              <a:rPr lang="sv-SE"/>
              <a:t>Anmälan sker alltså per Harmoniserad varukod</a:t>
            </a:r>
          </a:p>
        </p:txBody>
      </p:sp>
      <p:pic>
        <p:nvPicPr>
          <p:cNvPr id="4" name="Bildobjekt 3">
            <a:extLst>
              <a:ext uri="{FF2B5EF4-FFF2-40B4-BE49-F238E27FC236}">
                <a16:creationId xmlns:a16="http://schemas.microsoft.com/office/drawing/2014/main" id="{097FD3EB-CF43-5A19-61BE-73CC9BB37262}"/>
              </a:ext>
            </a:extLst>
          </p:cNvPr>
          <p:cNvPicPr>
            <a:picLocks noChangeAspect="1"/>
          </p:cNvPicPr>
          <p:nvPr/>
        </p:nvPicPr>
        <p:blipFill>
          <a:blip r:embed="rId2"/>
          <a:stretch>
            <a:fillRect/>
          </a:stretch>
        </p:blipFill>
        <p:spPr>
          <a:xfrm>
            <a:off x="2432199" y="1185014"/>
            <a:ext cx="5784701" cy="4577120"/>
          </a:xfrm>
          <a:prstGeom prst="rect">
            <a:avLst/>
          </a:prstGeom>
        </p:spPr>
      </p:pic>
      <p:sp>
        <p:nvSpPr>
          <p:cNvPr id="5" name="Ellips 4">
            <a:extLst>
              <a:ext uri="{FF2B5EF4-FFF2-40B4-BE49-F238E27FC236}">
                <a16:creationId xmlns:a16="http://schemas.microsoft.com/office/drawing/2014/main" id="{380B527C-7D2B-2051-A349-BCAD444922EF}"/>
              </a:ext>
            </a:extLst>
          </p:cNvPr>
          <p:cNvSpPr/>
          <p:nvPr/>
        </p:nvSpPr>
        <p:spPr>
          <a:xfrm>
            <a:off x="2432199" y="3607429"/>
            <a:ext cx="1674892" cy="787651"/>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textruta 2">
            <a:extLst>
              <a:ext uri="{FF2B5EF4-FFF2-40B4-BE49-F238E27FC236}">
                <a16:creationId xmlns:a16="http://schemas.microsoft.com/office/drawing/2014/main" id="{0A8D876C-A019-EFC3-EC44-4C52D039F963}"/>
              </a:ext>
            </a:extLst>
          </p:cNvPr>
          <p:cNvSpPr txBox="1"/>
          <p:nvPr/>
        </p:nvSpPr>
        <p:spPr>
          <a:xfrm>
            <a:off x="1098550" y="5956300"/>
            <a:ext cx="9429750" cy="646331"/>
          </a:xfrm>
          <a:prstGeom prst="rect">
            <a:avLst/>
          </a:prstGeom>
          <a:noFill/>
        </p:spPr>
        <p:txBody>
          <a:bodyPr wrap="square" rtlCol="0">
            <a:spAutoFit/>
          </a:bodyPr>
          <a:lstStyle/>
          <a:p>
            <a:r>
              <a:rPr lang="sv-SE" sz="1200"/>
              <a:t>En komplett och detaljerad lista på alla harmoniserade varukoder finns här:</a:t>
            </a:r>
          </a:p>
          <a:p>
            <a:r>
              <a:rPr lang="sv-SE" sz="1200">
                <a:hlinkClick r:id="rId3"/>
              </a:rPr>
              <a:t>Kommissionens genomförandeförordning (EU) 2023/2364 av den 15 oktober 2023 om ändring av bilaga I till rådets förordning (EEG) nr 2658/87 om tulltaxe- och statistiknomenklaturen och om Gemensamma tulltaxan (europa.eu)</a:t>
            </a:r>
            <a:endParaRPr lang="sv-SE" sz="1200"/>
          </a:p>
        </p:txBody>
      </p:sp>
    </p:spTree>
    <p:extLst>
      <p:ext uri="{BB962C8B-B14F-4D97-AF65-F5344CB8AC3E}">
        <p14:creationId xmlns:p14="http://schemas.microsoft.com/office/powerpoint/2010/main" val="1109990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F3057BB-75C0-812D-0492-7FA966CD7FDA}"/>
              </a:ext>
            </a:extLst>
          </p:cNvPr>
          <p:cNvSpPr>
            <a:spLocks noGrp="1"/>
          </p:cNvSpPr>
          <p:nvPr>
            <p:ph type="title"/>
          </p:nvPr>
        </p:nvSpPr>
        <p:spPr/>
        <p:txBody>
          <a:bodyPr>
            <a:normAutofit/>
          </a:bodyPr>
          <a:lstStyle/>
          <a:p>
            <a:r>
              <a:rPr lang="sv-SE" sz="2200"/>
              <a:t>SKOGSSTYRELSEN SKA ORDNA UTBILDNINGAR I WEBBGRÄNSSNITTET I HÖST</a:t>
            </a:r>
          </a:p>
        </p:txBody>
      </p:sp>
      <p:sp>
        <p:nvSpPr>
          <p:cNvPr id="5" name="textruta 4">
            <a:extLst>
              <a:ext uri="{FF2B5EF4-FFF2-40B4-BE49-F238E27FC236}">
                <a16:creationId xmlns:a16="http://schemas.microsoft.com/office/drawing/2014/main" id="{0B42680F-D9DB-7A84-3516-127F64EE5729}"/>
              </a:ext>
            </a:extLst>
          </p:cNvPr>
          <p:cNvSpPr txBox="1"/>
          <p:nvPr/>
        </p:nvSpPr>
        <p:spPr>
          <a:xfrm>
            <a:off x="995881" y="6132658"/>
            <a:ext cx="11805719" cy="307777"/>
          </a:xfrm>
          <a:prstGeom prst="rect">
            <a:avLst/>
          </a:prstGeom>
          <a:noFill/>
        </p:spPr>
        <p:txBody>
          <a:bodyPr wrap="square" rtlCol="0">
            <a:spAutoFit/>
          </a:bodyPr>
          <a:lstStyle/>
          <a:p>
            <a:r>
              <a:rPr lang="sv-SE" sz="1400">
                <a:solidFill>
                  <a:srgbClr val="0070C0"/>
                </a:solidFill>
              </a:rPr>
              <a:t>https://green-business.ec.europa.eu/deforestation-regulation-implementation/deforestation-due-diligence-registry_en</a:t>
            </a:r>
          </a:p>
        </p:txBody>
      </p:sp>
      <p:pic>
        <p:nvPicPr>
          <p:cNvPr id="6" name="Bildobjekt 5">
            <a:extLst>
              <a:ext uri="{FF2B5EF4-FFF2-40B4-BE49-F238E27FC236}">
                <a16:creationId xmlns:a16="http://schemas.microsoft.com/office/drawing/2014/main" id="{67608ED4-2C33-C5B0-400E-4D86B41236C7}"/>
              </a:ext>
            </a:extLst>
          </p:cNvPr>
          <p:cNvPicPr>
            <a:picLocks noChangeAspect="1"/>
          </p:cNvPicPr>
          <p:nvPr/>
        </p:nvPicPr>
        <p:blipFill>
          <a:blip r:embed="rId2"/>
          <a:stretch>
            <a:fillRect/>
          </a:stretch>
        </p:blipFill>
        <p:spPr>
          <a:xfrm>
            <a:off x="2679115" y="1335918"/>
            <a:ext cx="6063313" cy="4650918"/>
          </a:xfrm>
          <a:prstGeom prst="rect">
            <a:avLst/>
          </a:prstGeom>
        </p:spPr>
      </p:pic>
    </p:spTree>
    <p:extLst>
      <p:ext uri="{BB962C8B-B14F-4D97-AF65-F5344CB8AC3E}">
        <p14:creationId xmlns:p14="http://schemas.microsoft.com/office/powerpoint/2010/main" val="26491605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F0451400-5CE2-7A52-00E2-4A6C20487420}"/>
              </a:ext>
            </a:extLst>
          </p:cNvPr>
          <p:cNvSpPr>
            <a:spLocks noGrp="1"/>
          </p:cNvSpPr>
          <p:nvPr>
            <p:ph idx="1"/>
          </p:nvPr>
        </p:nvSpPr>
        <p:spPr>
          <a:xfrm>
            <a:off x="5719864" y="1760706"/>
            <a:ext cx="5633936" cy="4188402"/>
          </a:xfrm>
        </p:spPr>
        <p:txBody>
          <a:bodyPr/>
          <a:lstStyle/>
          <a:p>
            <a:pPr lvl="1"/>
            <a:r>
              <a:rPr lang="sv-SE" sz="1200">
                <a:solidFill>
                  <a:schemeClr val="tx1"/>
                </a:solidFill>
              </a:rPr>
              <a:t>Från och med 2024-12-30 är det obligatoriskt att ha information om EUDR i Virkesordern</a:t>
            </a:r>
            <a:endParaRPr lang="sv-SE" sz="1200"/>
          </a:p>
          <a:p>
            <a:pPr lvl="2">
              <a:buBlip>
                <a:blip r:embed="rId3"/>
              </a:buBlip>
            </a:pPr>
            <a:r>
              <a:rPr lang="sv-SE" sz="1200" b="1"/>
              <a:t>EUDR-referensnummer</a:t>
            </a:r>
            <a:r>
              <a:rPr lang="sv-SE" sz="1200"/>
              <a:t> (14 positioner och alfanumeriskt) tillsammans med </a:t>
            </a:r>
            <a:r>
              <a:rPr lang="sv-SE" sz="1200" b="1"/>
              <a:t>EUDR-verifikationsnummer</a:t>
            </a:r>
            <a:r>
              <a:rPr lang="sv-SE" sz="1200"/>
              <a:t> (8 positioner och alfanumeriskt) </a:t>
            </a:r>
          </a:p>
          <a:p>
            <a:pPr lvl="2" indent="-175895">
              <a:buBlip>
                <a:blip r:embed="rId3"/>
              </a:buBlip>
            </a:pPr>
            <a:r>
              <a:rPr lang="sv-SE" sz="1200">
                <a:solidFill>
                  <a:schemeClr val="tx1"/>
                </a:solidFill>
              </a:rPr>
              <a:t>Alternativt anges </a:t>
            </a:r>
            <a:r>
              <a:rPr lang="sv-SE" sz="1200" b="1"/>
              <a:t>EUDR-stöd ej begärt </a:t>
            </a:r>
            <a:r>
              <a:rPr lang="sv-SE" sz="1200"/>
              <a:t>– en flagga i systemet som indikerar att användaren medvetet valt att utelämna referens och verifikationsnummer</a:t>
            </a:r>
          </a:p>
          <a:p>
            <a:pPr indent="-175895"/>
            <a:r>
              <a:rPr lang="sv-SE" sz="1200">
                <a:solidFill>
                  <a:schemeClr val="tx1"/>
                </a:solidFill>
              </a:rPr>
              <a:t>Utan någon av dessa uppgifter kan Virkesordern inte sparas varken i Viols virkesorderklient eller vid integration från eget verksamhetssystem och gäller både vid skapande av ny Virkesorder men även vid uppdatering av en befintlig</a:t>
            </a:r>
          </a:p>
          <a:p>
            <a:pPr indent="-175895"/>
            <a:r>
              <a:rPr lang="sv-SE" sz="1200" b="1"/>
              <a:t>Kontakta din IT-leverantör </a:t>
            </a:r>
            <a:r>
              <a:rPr lang="sv-SE" sz="1200"/>
              <a:t>eller din IT-avdelning för att säkerställa att dessa informationsmängder finns i era verksamhetssystem</a:t>
            </a:r>
            <a:endParaRPr lang="sv-SE" sz="1200">
              <a:solidFill>
                <a:schemeClr val="tx1"/>
              </a:solidFill>
            </a:endParaRPr>
          </a:p>
          <a:p>
            <a:pPr indent="-175895"/>
            <a:endParaRPr lang="sv-SE">
              <a:solidFill>
                <a:schemeClr val="tx1"/>
              </a:solidFill>
            </a:endParaRPr>
          </a:p>
          <a:p>
            <a:endParaRPr lang="sv-SE"/>
          </a:p>
        </p:txBody>
      </p:sp>
      <p:sp>
        <p:nvSpPr>
          <p:cNvPr id="3" name="Rubrik 2">
            <a:extLst>
              <a:ext uri="{FF2B5EF4-FFF2-40B4-BE49-F238E27FC236}">
                <a16:creationId xmlns:a16="http://schemas.microsoft.com/office/drawing/2014/main" id="{1A6F5C5E-57D8-1699-B182-472AB1578E88}"/>
              </a:ext>
            </a:extLst>
          </p:cNvPr>
          <p:cNvSpPr>
            <a:spLocks noGrp="1"/>
          </p:cNvSpPr>
          <p:nvPr>
            <p:ph type="title"/>
          </p:nvPr>
        </p:nvSpPr>
        <p:spPr/>
        <p:txBody>
          <a:bodyPr/>
          <a:lstStyle/>
          <a:p>
            <a:r>
              <a:rPr lang="sv-SE">
                <a:solidFill>
                  <a:schemeClr val="tx1"/>
                </a:solidFill>
              </a:rPr>
              <a:t>UPPGIFTER I VIRKESORDERN BLIR OBLIGATORISKT 2024-12-30</a:t>
            </a:r>
          </a:p>
        </p:txBody>
      </p:sp>
      <p:pic>
        <p:nvPicPr>
          <p:cNvPr id="5" name="Bildobjekt 4" descr="En bild som visar text, skärmbild, skärm, nummer&#10;&#10;Automatiskt genererad beskrivning">
            <a:extLst>
              <a:ext uri="{FF2B5EF4-FFF2-40B4-BE49-F238E27FC236}">
                <a16:creationId xmlns:a16="http://schemas.microsoft.com/office/drawing/2014/main" id="{C03AFAF2-F29F-A056-72BE-2A3F5805CC6F}"/>
              </a:ext>
            </a:extLst>
          </p:cNvPr>
          <p:cNvPicPr>
            <a:picLocks noChangeAspect="1"/>
          </p:cNvPicPr>
          <p:nvPr/>
        </p:nvPicPr>
        <p:blipFill>
          <a:blip r:embed="rId4"/>
          <a:stretch>
            <a:fillRect/>
          </a:stretch>
        </p:blipFill>
        <p:spPr>
          <a:xfrm>
            <a:off x="836447" y="1998245"/>
            <a:ext cx="4623636" cy="3282617"/>
          </a:xfrm>
          <a:prstGeom prst="rect">
            <a:avLst/>
          </a:prstGeom>
        </p:spPr>
      </p:pic>
    </p:spTree>
    <p:extLst>
      <p:ext uri="{BB962C8B-B14F-4D97-AF65-F5344CB8AC3E}">
        <p14:creationId xmlns:p14="http://schemas.microsoft.com/office/powerpoint/2010/main" val="2310578694"/>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4AA04-CE07-5D84-4D48-32A9623E2844}"/>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E1A3F83D-7D11-3BB6-5138-3A0A000442F1}"/>
              </a:ext>
            </a:extLst>
          </p:cNvPr>
          <p:cNvSpPr>
            <a:spLocks noGrp="1"/>
          </p:cNvSpPr>
          <p:nvPr>
            <p:ph type="title"/>
          </p:nvPr>
        </p:nvSpPr>
        <p:spPr>
          <a:xfrm>
            <a:off x="577648" y="-35971"/>
            <a:ext cx="10515600" cy="1159518"/>
          </a:xfrm>
        </p:spPr>
        <p:txBody>
          <a:bodyPr>
            <a:normAutofit/>
          </a:bodyPr>
          <a:lstStyle/>
          <a:p>
            <a:r>
              <a:rPr lang="sv-SE" sz="1800" b="0">
                <a:latin typeface="Open Sans"/>
                <a:ea typeface="Open Sans"/>
                <a:cs typeface="Open Sans"/>
              </a:rPr>
              <a:t>FÖR VARJE MOTTAGNINGSPLATS/TERMINAL DÄR EN AKTÖR TAGIT EMOT SKOGSRÅVARA KOMMER DET ATT I VIOL GÅ ATT TA UT EN LISTA PÅ ALLA LEVERANSER OCH SAMMA INFORMATION FINNS MED I INTEGRATIONERNA UT TILL FÖRETAGENS VERKSAMHETSSYSTEM</a:t>
            </a:r>
            <a:endParaRPr lang="en-US" sz="1800" b="0">
              <a:latin typeface="Open Sans"/>
              <a:ea typeface="Open Sans"/>
              <a:cs typeface="Open Sans"/>
            </a:endParaRPr>
          </a:p>
        </p:txBody>
      </p:sp>
      <p:sp>
        <p:nvSpPr>
          <p:cNvPr id="49" name="Rektangel 48">
            <a:extLst>
              <a:ext uri="{FF2B5EF4-FFF2-40B4-BE49-F238E27FC236}">
                <a16:creationId xmlns:a16="http://schemas.microsoft.com/office/drawing/2014/main" id="{E33EAB7A-4370-7A21-B8B3-630137317F61}"/>
              </a:ext>
            </a:extLst>
          </p:cNvPr>
          <p:cNvSpPr/>
          <p:nvPr/>
        </p:nvSpPr>
        <p:spPr>
          <a:xfrm>
            <a:off x="1649235" y="2415297"/>
            <a:ext cx="2002869" cy="238840"/>
          </a:xfrm>
          <a:prstGeom prst="rect">
            <a:avLst/>
          </a:prstGeom>
          <a:solidFill>
            <a:srgbClr val="007B4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srgbClr val="FFFFFF"/>
                </a:solidFill>
                <a:effectLst/>
                <a:uLnTx/>
                <a:uFillTx/>
                <a:latin typeface="Open Sans"/>
                <a:ea typeface="+mn-ea"/>
                <a:cs typeface="+mn-cs"/>
              </a:rPr>
              <a:t>Leverans 1, 45 m3, apr 1</a:t>
            </a:r>
          </a:p>
        </p:txBody>
      </p:sp>
      <p:sp>
        <p:nvSpPr>
          <p:cNvPr id="50" name="Rektangel 49">
            <a:extLst>
              <a:ext uri="{FF2B5EF4-FFF2-40B4-BE49-F238E27FC236}">
                <a16:creationId xmlns:a16="http://schemas.microsoft.com/office/drawing/2014/main" id="{A519F733-EAA6-8119-466D-87DC3B30C021}"/>
              </a:ext>
            </a:extLst>
          </p:cNvPr>
          <p:cNvSpPr/>
          <p:nvPr/>
        </p:nvSpPr>
        <p:spPr>
          <a:xfrm>
            <a:off x="1660690" y="2775133"/>
            <a:ext cx="1988088" cy="238840"/>
          </a:xfrm>
          <a:prstGeom prst="rect">
            <a:avLst/>
          </a:prstGeom>
          <a:solidFill>
            <a:srgbClr val="007B4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srgbClr val="FFFFFF"/>
                </a:solidFill>
                <a:effectLst/>
                <a:uLnTx/>
                <a:uFillTx/>
                <a:latin typeface="Open Sans"/>
                <a:ea typeface="+mn-ea"/>
                <a:cs typeface="+mn-cs"/>
              </a:rPr>
              <a:t>Leverans 2, 43 m3, apr 1</a:t>
            </a:r>
          </a:p>
        </p:txBody>
      </p:sp>
      <p:sp>
        <p:nvSpPr>
          <p:cNvPr id="51" name="Rektangel 50">
            <a:extLst>
              <a:ext uri="{FF2B5EF4-FFF2-40B4-BE49-F238E27FC236}">
                <a16:creationId xmlns:a16="http://schemas.microsoft.com/office/drawing/2014/main" id="{2358A4BC-3574-3FE7-DF4A-C614402305EF}"/>
              </a:ext>
            </a:extLst>
          </p:cNvPr>
          <p:cNvSpPr/>
          <p:nvPr/>
        </p:nvSpPr>
        <p:spPr>
          <a:xfrm>
            <a:off x="1649235" y="3141652"/>
            <a:ext cx="2002868" cy="238840"/>
          </a:xfrm>
          <a:prstGeom prst="rect">
            <a:avLst/>
          </a:prstGeom>
          <a:solidFill>
            <a:srgbClr val="007B4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srgbClr val="FFFFFF"/>
                </a:solidFill>
                <a:effectLst/>
                <a:uLnTx/>
                <a:uFillTx/>
                <a:latin typeface="Open Sans"/>
                <a:ea typeface="+mn-ea"/>
                <a:cs typeface="+mn-cs"/>
              </a:rPr>
              <a:t>Leverans 3, 46 m3, apr 4</a:t>
            </a:r>
          </a:p>
        </p:txBody>
      </p:sp>
      <p:sp>
        <p:nvSpPr>
          <p:cNvPr id="52" name="Rektangel 51">
            <a:extLst>
              <a:ext uri="{FF2B5EF4-FFF2-40B4-BE49-F238E27FC236}">
                <a16:creationId xmlns:a16="http://schemas.microsoft.com/office/drawing/2014/main" id="{C092BA72-B655-1918-CD34-715250606621}"/>
              </a:ext>
            </a:extLst>
          </p:cNvPr>
          <p:cNvSpPr/>
          <p:nvPr/>
        </p:nvSpPr>
        <p:spPr>
          <a:xfrm>
            <a:off x="1654052" y="3508982"/>
            <a:ext cx="1996652" cy="238840"/>
          </a:xfrm>
          <a:prstGeom prst="rect">
            <a:avLst/>
          </a:prstGeom>
          <a:solidFill>
            <a:srgbClr val="007B4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srgbClr val="FFFFFF"/>
                </a:solidFill>
                <a:effectLst/>
                <a:uLnTx/>
                <a:uFillTx/>
                <a:latin typeface="Open Sans"/>
                <a:ea typeface="+mn-ea"/>
                <a:cs typeface="+mn-cs"/>
              </a:rPr>
              <a:t>Leverans 4, 43 m3, apr 8</a:t>
            </a:r>
          </a:p>
        </p:txBody>
      </p:sp>
      <p:sp>
        <p:nvSpPr>
          <p:cNvPr id="54" name="Rektangel 53">
            <a:extLst>
              <a:ext uri="{FF2B5EF4-FFF2-40B4-BE49-F238E27FC236}">
                <a16:creationId xmlns:a16="http://schemas.microsoft.com/office/drawing/2014/main" id="{B220EB02-4A8C-63C3-B4B6-F891A34031BA}"/>
              </a:ext>
            </a:extLst>
          </p:cNvPr>
          <p:cNvSpPr/>
          <p:nvPr/>
        </p:nvSpPr>
        <p:spPr>
          <a:xfrm>
            <a:off x="1649235" y="3871462"/>
            <a:ext cx="1996650" cy="238840"/>
          </a:xfrm>
          <a:prstGeom prst="rect">
            <a:avLst/>
          </a:prstGeom>
          <a:solidFill>
            <a:srgbClr val="007B4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srgbClr val="FFFFFF"/>
                </a:solidFill>
                <a:effectLst/>
                <a:uLnTx/>
                <a:uFillTx/>
                <a:latin typeface="Open Sans"/>
                <a:ea typeface="+mn-ea"/>
                <a:cs typeface="+mn-cs"/>
              </a:rPr>
              <a:t>Leverans 5, 45 m3, apr 10</a:t>
            </a:r>
          </a:p>
        </p:txBody>
      </p:sp>
      <p:sp>
        <p:nvSpPr>
          <p:cNvPr id="55" name="Rektangel 54">
            <a:extLst>
              <a:ext uri="{FF2B5EF4-FFF2-40B4-BE49-F238E27FC236}">
                <a16:creationId xmlns:a16="http://schemas.microsoft.com/office/drawing/2014/main" id="{9DC459E8-9CF0-2DF7-9EC2-EAC426350A3E}"/>
              </a:ext>
            </a:extLst>
          </p:cNvPr>
          <p:cNvSpPr/>
          <p:nvPr/>
        </p:nvSpPr>
        <p:spPr>
          <a:xfrm>
            <a:off x="1638573" y="5190916"/>
            <a:ext cx="2007224" cy="238840"/>
          </a:xfrm>
          <a:prstGeom prst="rect">
            <a:avLst/>
          </a:prstGeom>
          <a:solidFill>
            <a:srgbClr val="007B4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srgbClr val="FFFFFF"/>
                </a:solidFill>
                <a:effectLst/>
                <a:uLnTx/>
                <a:uFillTx/>
                <a:latin typeface="Open Sans"/>
                <a:ea typeface="+mn-ea"/>
                <a:cs typeface="+mn-cs"/>
              </a:rPr>
              <a:t>Leverans 7, 44 m3, apr 12</a:t>
            </a:r>
          </a:p>
        </p:txBody>
      </p:sp>
      <p:sp>
        <p:nvSpPr>
          <p:cNvPr id="56" name="Rektangel 55">
            <a:extLst>
              <a:ext uri="{FF2B5EF4-FFF2-40B4-BE49-F238E27FC236}">
                <a16:creationId xmlns:a16="http://schemas.microsoft.com/office/drawing/2014/main" id="{833EEA29-AE2D-82DA-C65D-76A1E4509AD4}"/>
              </a:ext>
            </a:extLst>
          </p:cNvPr>
          <p:cNvSpPr/>
          <p:nvPr/>
        </p:nvSpPr>
        <p:spPr>
          <a:xfrm>
            <a:off x="1632281" y="5940941"/>
            <a:ext cx="2007224" cy="238840"/>
          </a:xfrm>
          <a:prstGeom prst="rect">
            <a:avLst/>
          </a:prstGeom>
          <a:solidFill>
            <a:srgbClr val="007B4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srgbClr val="FFFFFF"/>
                </a:solidFill>
                <a:effectLst/>
                <a:uLnTx/>
                <a:uFillTx/>
                <a:latin typeface="Open Sans"/>
                <a:ea typeface="+mn-ea"/>
                <a:cs typeface="+mn-cs"/>
              </a:rPr>
              <a:t>Leverans 9, 44 m3, apr 17</a:t>
            </a:r>
          </a:p>
        </p:txBody>
      </p:sp>
      <p:sp>
        <p:nvSpPr>
          <p:cNvPr id="57" name="Rektangel 56">
            <a:extLst>
              <a:ext uri="{FF2B5EF4-FFF2-40B4-BE49-F238E27FC236}">
                <a16:creationId xmlns:a16="http://schemas.microsoft.com/office/drawing/2014/main" id="{B3A0D312-E444-478F-F5B2-56768A2C88C4}"/>
              </a:ext>
            </a:extLst>
          </p:cNvPr>
          <p:cNvSpPr/>
          <p:nvPr/>
        </p:nvSpPr>
        <p:spPr>
          <a:xfrm>
            <a:off x="1632281" y="5572290"/>
            <a:ext cx="2007226" cy="238840"/>
          </a:xfrm>
          <a:prstGeom prst="rect">
            <a:avLst/>
          </a:prstGeom>
          <a:solidFill>
            <a:srgbClr val="007B4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srgbClr val="FFFFFF"/>
                </a:solidFill>
                <a:effectLst/>
                <a:uLnTx/>
                <a:uFillTx/>
                <a:latin typeface="Open Sans"/>
                <a:ea typeface="+mn-ea"/>
                <a:cs typeface="+mn-cs"/>
              </a:rPr>
              <a:t>Leverans 8, 46 m3, apr 15</a:t>
            </a:r>
          </a:p>
        </p:txBody>
      </p:sp>
      <p:pic>
        <p:nvPicPr>
          <p:cNvPr id="8" name="Bildobjekt 7" descr="En bild som visar Grafik, design&#10;&#10;Automatiskt genererad beskrivning">
            <a:extLst>
              <a:ext uri="{FF2B5EF4-FFF2-40B4-BE49-F238E27FC236}">
                <a16:creationId xmlns:a16="http://schemas.microsoft.com/office/drawing/2014/main" id="{0DB71324-2B65-C2D8-9529-C8D36D909963}"/>
              </a:ext>
            </a:extLst>
          </p:cNvPr>
          <p:cNvPicPr>
            <a:picLocks noChangeAspect="1"/>
          </p:cNvPicPr>
          <p:nvPr/>
        </p:nvPicPr>
        <p:blipFill>
          <a:blip r:embed="rId3"/>
          <a:stretch>
            <a:fillRect/>
          </a:stretch>
        </p:blipFill>
        <p:spPr>
          <a:xfrm>
            <a:off x="718538" y="5260406"/>
            <a:ext cx="447145" cy="438930"/>
          </a:xfrm>
          <a:prstGeom prst="rect">
            <a:avLst/>
          </a:prstGeom>
        </p:spPr>
      </p:pic>
      <p:sp>
        <p:nvSpPr>
          <p:cNvPr id="23" name="Höger klammerparentes 22">
            <a:extLst>
              <a:ext uri="{FF2B5EF4-FFF2-40B4-BE49-F238E27FC236}">
                <a16:creationId xmlns:a16="http://schemas.microsoft.com/office/drawing/2014/main" id="{F361E7A9-26A5-5A5E-B67D-DA6EA3D9B985}"/>
              </a:ext>
            </a:extLst>
          </p:cNvPr>
          <p:cNvSpPr/>
          <p:nvPr/>
        </p:nvSpPr>
        <p:spPr>
          <a:xfrm rot="10800000">
            <a:off x="1270062" y="2391869"/>
            <a:ext cx="279374" cy="921211"/>
          </a:xfrm>
          <a:prstGeom prst="rightBrace">
            <a:avLst>
              <a:gd name="adj1" fmla="val 39391"/>
              <a:gd name="adj2" fmla="val 5000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4" name="Höger klammerparentes 23">
            <a:extLst>
              <a:ext uri="{FF2B5EF4-FFF2-40B4-BE49-F238E27FC236}">
                <a16:creationId xmlns:a16="http://schemas.microsoft.com/office/drawing/2014/main" id="{7651C6DB-043B-D73C-F92F-0F563CA31A9F}"/>
              </a:ext>
            </a:extLst>
          </p:cNvPr>
          <p:cNvSpPr/>
          <p:nvPr/>
        </p:nvSpPr>
        <p:spPr>
          <a:xfrm rot="10800000">
            <a:off x="1252952" y="3471935"/>
            <a:ext cx="279374" cy="668809"/>
          </a:xfrm>
          <a:prstGeom prst="rightBrace">
            <a:avLst>
              <a:gd name="adj1" fmla="val 39391"/>
              <a:gd name="adj2" fmla="val 5000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5" name="Höger klammerparentes 34">
            <a:extLst>
              <a:ext uri="{FF2B5EF4-FFF2-40B4-BE49-F238E27FC236}">
                <a16:creationId xmlns:a16="http://schemas.microsoft.com/office/drawing/2014/main" id="{2D236CD9-E200-07E5-2230-FE3B362D04D3}"/>
              </a:ext>
            </a:extLst>
          </p:cNvPr>
          <p:cNvSpPr/>
          <p:nvPr/>
        </p:nvSpPr>
        <p:spPr>
          <a:xfrm rot="10800000">
            <a:off x="1246557" y="5159954"/>
            <a:ext cx="279374" cy="668809"/>
          </a:xfrm>
          <a:prstGeom prst="rightBrace">
            <a:avLst>
              <a:gd name="adj1" fmla="val 32224"/>
              <a:gd name="adj2" fmla="val 5000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cxnSp>
        <p:nvCxnSpPr>
          <p:cNvPr id="44" name="Rak koppling 43">
            <a:extLst>
              <a:ext uri="{FF2B5EF4-FFF2-40B4-BE49-F238E27FC236}">
                <a16:creationId xmlns:a16="http://schemas.microsoft.com/office/drawing/2014/main" id="{153F87D2-6032-8B56-DC1F-2894968A91C9}"/>
              </a:ext>
            </a:extLst>
          </p:cNvPr>
          <p:cNvCxnSpPr/>
          <p:nvPr/>
        </p:nvCxnSpPr>
        <p:spPr>
          <a:xfrm>
            <a:off x="1262776" y="6060361"/>
            <a:ext cx="262265"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textruta 2">
            <a:extLst>
              <a:ext uri="{FF2B5EF4-FFF2-40B4-BE49-F238E27FC236}">
                <a16:creationId xmlns:a16="http://schemas.microsoft.com/office/drawing/2014/main" id="{AC2BDE67-193B-6688-D242-7283EB696287}"/>
              </a:ext>
            </a:extLst>
          </p:cNvPr>
          <p:cNvSpPr txBox="1"/>
          <p:nvPr/>
        </p:nvSpPr>
        <p:spPr>
          <a:xfrm>
            <a:off x="652236" y="3013973"/>
            <a:ext cx="5405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21" name="Grupp 20">
            <a:extLst>
              <a:ext uri="{FF2B5EF4-FFF2-40B4-BE49-F238E27FC236}">
                <a16:creationId xmlns:a16="http://schemas.microsoft.com/office/drawing/2014/main" id="{7275AC4E-A5FD-E559-6286-83E1C6502E0A}"/>
              </a:ext>
            </a:extLst>
          </p:cNvPr>
          <p:cNvGrpSpPr/>
          <p:nvPr/>
        </p:nvGrpSpPr>
        <p:grpSpPr>
          <a:xfrm>
            <a:off x="5317591" y="3458935"/>
            <a:ext cx="1000911" cy="152528"/>
            <a:chOff x="3598517" y="6080782"/>
            <a:chExt cx="1000911" cy="152528"/>
          </a:xfrm>
        </p:grpSpPr>
        <p:pic>
          <p:nvPicPr>
            <p:cNvPr id="7" name="Bildobjekt 6">
              <a:extLst>
                <a:ext uri="{FF2B5EF4-FFF2-40B4-BE49-F238E27FC236}">
                  <a16:creationId xmlns:a16="http://schemas.microsoft.com/office/drawing/2014/main" id="{C1779247-6F5E-0272-591D-C237780764CE}"/>
                </a:ext>
              </a:extLst>
            </p:cNvPr>
            <p:cNvPicPr>
              <a:picLocks noChangeAspect="1"/>
            </p:cNvPicPr>
            <p:nvPr/>
          </p:nvPicPr>
          <p:blipFill>
            <a:blip r:embed="rId4"/>
            <a:stretch>
              <a:fillRect/>
            </a:stretch>
          </p:blipFill>
          <p:spPr>
            <a:xfrm>
              <a:off x="4145883" y="6087587"/>
              <a:ext cx="183786" cy="140119"/>
            </a:xfrm>
            <a:prstGeom prst="rect">
              <a:avLst/>
            </a:prstGeom>
          </p:spPr>
        </p:pic>
        <p:pic>
          <p:nvPicPr>
            <p:cNvPr id="9" name="Bildobjekt 8">
              <a:extLst>
                <a:ext uri="{FF2B5EF4-FFF2-40B4-BE49-F238E27FC236}">
                  <a16:creationId xmlns:a16="http://schemas.microsoft.com/office/drawing/2014/main" id="{DF5D0127-9AF6-D91A-E4FA-51E71963D16E}"/>
                </a:ext>
              </a:extLst>
            </p:cNvPr>
            <p:cNvPicPr>
              <a:picLocks noChangeAspect="1"/>
            </p:cNvPicPr>
            <p:nvPr/>
          </p:nvPicPr>
          <p:blipFill>
            <a:blip r:embed="rId4"/>
            <a:stretch>
              <a:fillRect/>
            </a:stretch>
          </p:blipFill>
          <p:spPr>
            <a:xfrm>
              <a:off x="4415642" y="6087587"/>
              <a:ext cx="183786" cy="140119"/>
            </a:xfrm>
            <a:prstGeom prst="rect">
              <a:avLst/>
            </a:prstGeom>
          </p:spPr>
        </p:pic>
        <p:pic>
          <p:nvPicPr>
            <p:cNvPr id="10" name="Bildobjekt 9">
              <a:extLst>
                <a:ext uri="{FF2B5EF4-FFF2-40B4-BE49-F238E27FC236}">
                  <a16:creationId xmlns:a16="http://schemas.microsoft.com/office/drawing/2014/main" id="{75907C3E-58B4-B4D7-511B-C8B1EA9E7F76}"/>
                </a:ext>
              </a:extLst>
            </p:cNvPr>
            <p:cNvPicPr>
              <a:picLocks noChangeAspect="1"/>
            </p:cNvPicPr>
            <p:nvPr/>
          </p:nvPicPr>
          <p:blipFill>
            <a:blip r:embed="rId4"/>
            <a:stretch>
              <a:fillRect/>
            </a:stretch>
          </p:blipFill>
          <p:spPr>
            <a:xfrm>
              <a:off x="3598517" y="6087586"/>
              <a:ext cx="191138" cy="145724"/>
            </a:xfrm>
            <a:prstGeom prst="rect">
              <a:avLst/>
            </a:prstGeom>
          </p:spPr>
        </p:pic>
        <p:pic>
          <p:nvPicPr>
            <p:cNvPr id="12" name="Bildobjekt 11">
              <a:extLst>
                <a:ext uri="{FF2B5EF4-FFF2-40B4-BE49-F238E27FC236}">
                  <a16:creationId xmlns:a16="http://schemas.microsoft.com/office/drawing/2014/main" id="{9A4798E7-0E59-7EFC-E620-0035C9207AAF}"/>
                </a:ext>
              </a:extLst>
            </p:cNvPr>
            <p:cNvPicPr>
              <a:picLocks noChangeAspect="1"/>
            </p:cNvPicPr>
            <p:nvPr/>
          </p:nvPicPr>
          <p:blipFill>
            <a:blip r:embed="rId4"/>
            <a:stretch>
              <a:fillRect/>
            </a:stretch>
          </p:blipFill>
          <p:spPr>
            <a:xfrm>
              <a:off x="3873287" y="6083859"/>
              <a:ext cx="183786" cy="140119"/>
            </a:xfrm>
            <a:prstGeom prst="rect">
              <a:avLst/>
            </a:prstGeom>
          </p:spPr>
        </p:pic>
        <p:pic>
          <p:nvPicPr>
            <p:cNvPr id="14" name="Bildobjekt 13">
              <a:extLst>
                <a:ext uri="{FF2B5EF4-FFF2-40B4-BE49-F238E27FC236}">
                  <a16:creationId xmlns:a16="http://schemas.microsoft.com/office/drawing/2014/main" id="{B9FB65D8-836A-28CF-4380-99FD72AE9E0D}"/>
                </a:ext>
              </a:extLst>
            </p:cNvPr>
            <p:cNvPicPr>
              <a:picLocks noChangeAspect="1"/>
            </p:cNvPicPr>
            <p:nvPr/>
          </p:nvPicPr>
          <p:blipFill>
            <a:blip r:embed="rId4"/>
            <a:stretch>
              <a:fillRect/>
            </a:stretch>
          </p:blipFill>
          <p:spPr>
            <a:xfrm rot="10800000">
              <a:off x="4291667" y="6087586"/>
              <a:ext cx="183786" cy="140119"/>
            </a:xfrm>
            <a:prstGeom prst="rect">
              <a:avLst/>
            </a:prstGeom>
          </p:spPr>
        </p:pic>
        <p:pic>
          <p:nvPicPr>
            <p:cNvPr id="15" name="Bildobjekt 14">
              <a:extLst>
                <a:ext uri="{FF2B5EF4-FFF2-40B4-BE49-F238E27FC236}">
                  <a16:creationId xmlns:a16="http://schemas.microsoft.com/office/drawing/2014/main" id="{E4F753AD-CBEE-8C8F-D79A-11F572988D21}"/>
                </a:ext>
              </a:extLst>
            </p:cNvPr>
            <p:cNvPicPr>
              <a:picLocks noChangeAspect="1"/>
            </p:cNvPicPr>
            <p:nvPr/>
          </p:nvPicPr>
          <p:blipFill>
            <a:blip r:embed="rId4"/>
            <a:stretch>
              <a:fillRect/>
            </a:stretch>
          </p:blipFill>
          <p:spPr>
            <a:xfrm rot="10800000">
              <a:off x="3738460" y="6080782"/>
              <a:ext cx="183786" cy="140119"/>
            </a:xfrm>
            <a:prstGeom prst="rect">
              <a:avLst/>
            </a:prstGeom>
          </p:spPr>
        </p:pic>
        <p:pic>
          <p:nvPicPr>
            <p:cNvPr id="16" name="Bildobjekt 15">
              <a:extLst>
                <a:ext uri="{FF2B5EF4-FFF2-40B4-BE49-F238E27FC236}">
                  <a16:creationId xmlns:a16="http://schemas.microsoft.com/office/drawing/2014/main" id="{623AE3B3-19BA-DACD-DB7F-A7AA8589F708}"/>
                </a:ext>
              </a:extLst>
            </p:cNvPr>
            <p:cNvPicPr>
              <a:picLocks noChangeAspect="1"/>
            </p:cNvPicPr>
            <p:nvPr/>
          </p:nvPicPr>
          <p:blipFill>
            <a:blip r:embed="rId4"/>
            <a:stretch>
              <a:fillRect/>
            </a:stretch>
          </p:blipFill>
          <p:spPr>
            <a:xfrm rot="10800000">
              <a:off x="4019703" y="6080783"/>
              <a:ext cx="183786" cy="140119"/>
            </a:xfrm>
            <a:prstGeom prst="rect">
              <a:avLst/>
            </a:prstGeom>
          </p:spPr>
        </p:pic>
      </p:grpSp>
      <p:sp>
        <p:nvSpPr>
          <p:cNvPr id="17" name="Rektangel 16">
            <a:extLst>
              <a:ext uri="{FF2B5EF4-FFF2-40B4-BE49-F238E27FC236}">
                <a16:creationId xmlns:a16="http://schemas.microsoft.com/office/drawing/2014/main" id="{01053BEB-C4E2-4515-9C7C-22223B579619}"/>
              </a:ext>
            </a:extLst>
          </p:cNvPr>
          <p:cNvSpPr/>
          <p:nvPr/>
        </p:nvSpPr>
        <p:spPr>
          <a:xfrm>
            <a:off x="1646772" y="4437094"/>
            <a:ext cx="1988531" cy="287957"/>
          </a:xfrm>
          <a:prstGeom prst="rect">
            <a:avLst/>
          </a:prstGeom>
          <a:solidFill>
            <a:srgbClr val="007B4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srgbClr val="FFFFFF"/>
                </a:solidFill>
                <a:effectLst/>
                <a:uLnTx/>
                <a:uFillTx/>
                <a:latin typeface="Open Sans"/>
                <a:ea typeface="+mn-ea"/>
                <a:cs typeface="+mn-cs"/>
              </a:rPr>
              <a:t>Leverans 6, 3000 m3, apr 11</a:t>
            </a:r>
          </a:p>
        </p:txBody>
      </p:sp>
      <p:pic>
        <p:nvPicPr>
          <p:cNvPr id="5" name="Bildobjekt 4" descr="En bild som visar Grafik, skärmbild, Färggrann, design&#10;&#10;Automatiskt genererad beskrivning">
            <a:extLst>
              <a:ext uri="{FF2B5EF4-FFF2-40B4-BE49-F238E27FC236}">
                <a16:creationId xmlns:a16="http://schemas.microsoft.com/office/drawing/2014/main" id="{A4F0B8E6-0F4F-1916-EC60-A160739BFFEA}"/>
              </a:ext>
            </a:extLst>
          </p:cNvPr>
          <p:cNvPicPr>
            <a:picLocks noChangeAspect="1"/>
          </p:cNvPicPr>
          <p:nvPr/>
        </p:nvPicPr>
        <p:blipFill>
          <a:blip r:embed="rId5"/>
          <a:stretch>
            <a:fillRect/>
          </a:stretch>
        </p:blipFill>
        <p:spPr>
          <a:xfrm>
            <a:off x="708961" y="4309878"/>
            <a:ext cx="420343" cy="583535"/>
          </a:xfrm>
          <a:prstGeom prst="rect">
            <a:avLst/>
          </a:prstGeom>
        </p:spPr>
      </p:pic>
      <p:pic>
        <p:nvPicPr>
          <p:cNvPr id="25" name="Bildobjekt 24" descr="En bild som visar Grafik, grafisk design, Teckensnitt, Färggrann&#10;&#10;Automatiskt genererad beskrivning">
            <a:extLst>
              <a:ext uri="{FF2B5EF4-FFF2-40B4-BE49-F238E27FC236}">
                <a16:creationId xmlns:a16="http://schemas.microsoft.com/office/drawing/2014/main" id="{8FFF1786-8775-1D54-0708-406492305094}"/>
              </a:ext>
            </a:extLst>
          </p:cNvPr>
          <p:cNvPicPr>
            <a:picLocks noChangeAspect="1"/>
          </p:cNvPicPr>
          <p:nvPr/>
        </p:nvPicPr>
        <p:blipFill>
          <a:blip r:embed="rId6"/>
          <a:stretch>
            <a:fillRect/>
          </a:stretch>
        </p:blipFill>
        <p:spPr>
          <a:xfrm>
            <a:off x="5382187" y="1881033"/>
            <a:ext cx="936315" cy="773104"/>
          </a:xfrm>
          <a:prstGeom prst="rect">
            <a:avLst/>
          </a:prstGeom>
        </p:spPr>
      </p:pic>
      <p:sp>
        <p:nvSpPr>
          <p:cNvPr id="46" name="Rektangel 45">
            <a:extLst>
              <a:ext uri="{FF2B5EF4-FFF2-40B4-BE49-F238E27FC236}">
                <a16:creationId xmlns:a16="http://schemas.microsoft.com/office/drawing/2014/main" id="{E2D2B365-749B-15BB-1C79-2CD96C1CF726}"/>
              </a:ext>
            </a:extLst>
          </p:cNvPr>
          <p:cNvSpPr/>
          <p:nvPr/>
        </p:nvSpPr>
        <p:spPr>
          <a:xfrm>
            <a:off x="1660690" y="1977212"/>
            <a:ext cx="2003937" cy="238840"/>
          </a:xfrm>
          <a:prstGeom prst="rect">
            <a:avLst/>
          </a:prstGeom>
          <a:solidFill>
            <a:schemeClr val="accent1">
              <a:lumMod val="20000"/>
              <a:lumOff val="80000"/>
            </a:schemeClr>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srgbClr val="FFFFFF">
                    <a:lumMod val="50000"/>
                  </a:srgbClr>
                </a:solidFill>
                <a:effectLst/>
                <a:uLnTx/>
                <a:uFillTx/>
                <a:latin typeface="Open Sans"/>
                <a:ea typeface="+mn-ea"/>
                <a:cs typeface="+mn-cs"/>
              </a:rPr>
              <a:t>XXX</a:t>
            </a:r>
          </a:p>
        </p:txBody>
      </p:sp>
      <p:sp>
        <p:nvSpPr>
          <p:cNvPr id="47" name="Rektangel 46">
            <a:extLst>
              <a:ext uri="{FF2B5EF4-FFF2-40B4-BE49-F238E27FC236}">
                <a16:creationId xmlns:a16="http://schemas.microsoft.com/office/drawing/2014/main" id="{76534F95-5EA6-921F-3462-30468C1EDCD6}"/>
              </a:ext>
            </a:extLst>
          </p:cNvPr>
          <p:cNvSpPr/>
          <p:nvPr/>
        </p:nvSpPr>
        <p:spPr>
          <a:xfrm>
            <a:off x="1661758" y="1388380"/>
            <a:ext cx="2002869" cy="238840"/>
          </a:xfrm>
          <a:prstGeom prst="rect">
            <a:avLst/>
          </a:prstGeom>
          <a:solidFill>
            <a:schemeClr val="accent1">
              <a:lumMod val="20000"/>
              <a:lumOff val="80000"/>
            </a:schemeClr>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srgbClr val="FFFFFF">
                    <a:lumMod val="50000"/>
                  </a:srgbClr>
                </a:solidFill>
                <a:effectLst/>
                <a:uLnTx/>
                <a:uFillTx/>
                <a:latin typeface="Open Sans"/>
                <a:ea typeface="+mn-ea"/>
                <a:cs typeface="+mn-cs"/>
              </a:rPr>
              <a:t>XXX</a:t>
            </a:r>
          </a:p>
        </p:txBody>
      </p:sp>
      <p:sp>
        <p:nvSpPr>
          <p:cNvPr id="48" name="Rektangel 47">
            <a:extLst>
              <a:ext uri="{FF2B5EF4-FFF2-40B4-BE49-F238E27FC236}">
                <a16:creationId xmlns:a16="http://schemas.microsoft.com/office/drawing/2014/main" id="{CC6D531D-C787-5239-EE89-E2B681494F17}"/>
              </a:ext>
            </a:extLst>
          </p:cNvPr>
          <p:cNvSpPr/>
          <p:nvPr/>
        </p:nvSpPr>
        <p:spPr>
          <a:xfrm>
            <a:off x="1661758" y="1098759"/>
            <a:ext cx="2002869" cy="238840"/>
          </a:xfrm>
          <a:prstGeom prst="rect">
            <a:avLst/>
          </a:prstGeom>
          <a:solidFill>
            <a:schemeClr val="accent1">
              <a:lumMod val="20000"/>
              <a:lumOff val="80000"/>
            </a:schemeClr>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srgbClr val="FFFFFF">
                    <a:lumMod val="50000"/>
                  </a:srgbClr>
                </a:solidFill>
                <a:effectLst/>
                <a:uLnTx/>
                <a:uFillTx/>
                <a:latin typeface="Open Sans"/>
                <a:ea typeface="+mn-ea"/>
                <a:cs typeface="+mn-cs"/>
              </a:rPr>
              <a:t>XXX</a:t>
            </a:r>
          </a:p>
        </p:txBody>
      </p:sp>
      <p:sp>
        <p:nvSpPr>
          <p:cNvPr id="53" name="Rektangel 52">
            <a:extLst>
              <a:ext uri="{FF2B5EF4-FFF2-40B4-BE49-F238E27FC236}">
                <a16:creationId xmlns:a16="http://schemas.microsoft.com/office/drawing/2014/main" id="{81C45052-BAE2-44C8-E887-D08779B0087B}"/>
              </a:ext>
            </a:extLst>
          </p:cNvPr>
          <p:cNvSpPr/>
          <p:nvPr/>
        </p:nvSpPr>
        <p:spPr>
          <a:xfrm>
            <a:off x="1661758" y="1678657"/>
            <a:ext cx="2002869" cy="238840"/>
          </a:xfrm>
          <a:prstGeom prst="rect">
            <a:avLst/>
          </a:prstGeom>
          <a:solidFill>
            <a:schemeClr val="accent1">
              <a:lumMod val="20000"/>
              <a:lumOff val="80000"/>
            </a:schemeClr>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srgbClr val="FFFFFF">
                    <a:lumMod val="50000"/>
                  </a:srgbClr>
                </a:solidFill>
                <a:effectLst/>
                <a:uLnTx/>
                <a:uFillTx/>
                <a:latin typeface="Open Sans"/>
                <a:ea typeface="+mn-ea"/>
                <a:cs typeface="+mn-cs"/>
              </a:rPr>
              <a:t>XXX</a:t>
            </a:r>
          </a:p>
        </p:txBody>
      </p:sp>
      <p:sp>
        <p:nvSpPr>
          <p:cNvPr id="58" name="textruta 57">
            <a:extLst>
              <a:ext uri="{FF2B5EF4-FFF2-40B4-BE49-F238E27FC236}">
                <a16:creationId xmlns:a16="http://schemas.microsoft.com/office/drawing/2014/main" id="{C1B047F2-8598-FBFA-8265-B26A87F9D964}"/>
              </a:ext>
            </a:extLst>
          </p:cNvPr>
          <p:cNvSpPr txBox="1"/>
          <p:nvPr/>
        </p:nvSpPr>
        <p:spPr>
          <a:xfrm>
            <a:off x="577648" y="3087003"/>
            <a:ext cx="77604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srgbClr val="000000"/>
                </a:solidFill>
                <a:effectLst/>
                <a:uLnTx/>
                <a:uFillTx/>
                <a:latin typeface="Open Sans"/>
                <a:ea typeface="+mn-ea"/>
                <a:cs typeface="+mn-cs"/>
              </a:rPr>
              <a:t>EUDR ref A</a:t>
            </a:r>
          </a:p>
        </p:txBody>
      </p:sp>
      <p:sp>
        <p:nvSpPr>
          <p:cNvPr id="59" name="textruta 58">
            <a:extLst>
              <a:ext uri="{FF2B5EF4-FFF2-40B4-BE49-F238E27FC236}">
                <a16:creationId xmlns:a16="http://schemas.microsoft.com/office/drawing/2014/main" id="{771F7C6D-D15D-E14C-8325-B144F1A285A5}"/>
              </a:ext>
            </a:extLst>
          </p:cNvPr>
          <p:cNvSpPr txBox="1"/>
          <p:nvPr/>
        </p:nvSpPr>
        <p:spPr>
          <a:xfrm>
            <a:off x="534479" y="3937309"/>
            <a:ext cx="77604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srgbClr val="000000"/>
                </a:solidFill>
                <a:effectLst/>
                <a:uLnTx/>
                <a:uFillTx/>
                <a:latin typeface="Open Sans"/>
                <a:ea typeface="+mn-ea"/>
                <a:cs typeface="+mn-cs"/>
              </a:rPr>
              <a:t>EUDR ref B</a:t>
            </a:r>
          </a:p>
        </p:txBody>
      </p:sp>
      <p:sp>
        <p:nvSpPr>
          <p:cNvPr id="60" name="textruta 59">
            <a:extLst>
              <a:ext uri="{FF2B5EF4-FFF2-40B4-BE49-F238E27FC236}">
                <a16:creationId xmlns:a16="http://schemas.microsoft.com/office/drawing/2014/main" id="{B23660BA-8648-9F41-C9B5-40DF44A3AC03}"/>
              </a:ext>
            </a:extLst>
          </p:cNvPr>
          <p:cNvSpPr txBox="1"/>
          <p:nvPr/>
        </p:nvSpPr>
        <p:spPr>
          <a:xfrm>
            <a:off x="531112" y="4922124"/>
            <a:ext cx="77604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srgbClr val="000000"/>
                </a:solidFill>
                <a:effectLst/>
                <a:uLnTx/>
                <a:uFillTx/>
                <a:latin typeface="Open Sans"/>
                <a:ea typeface="+mn-ea"/>
                <a:cs typeface="+mn-cs"/>
              </a:rPr>
              <a:t>EUDR ref C</a:t>
            </a:r>
          </a:p>
        </p:txBody>
      </p:sp>
      <p:sp>
        <p:nvSpPr>
          <p:cNvPr id="62" name="textruta 61">
            <a:extLst>
              <a:ext uri="{FF2B5EF4-FFF2-40B4-BE49-F238E27FC236}">
                <a16:creationId xmlns:a16="http://schemas.microsoft.com/office/drawing/2014/main" id="{0EA9CFBD-8761-3C9C-5847-297B0E8EE9FB}"/>
              </a:ext>
            </a:extLst>
          </p:cNvPr>
          <p:cNvSpPr txBox="1"/>
          <p:nvPr/>
        </p:nvSpPr>
        <p:spPr>
          <a:xfrm>
            <a:off x="531112" y="5658542"/>
            <a:ext cx="77604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srgbClr val="000000"/>
                </a:solidFill>
                <a:effectLst/>
                <a:uLnTx/>
                <a:uFillTx/>
                <a:latin typeface="Open Sans"/>
                <a:ea typeface="+mn-ea"/>
                <a:cs typeface="+mn-cs"/>
              </a:rPr>
              <a:t>EUDR ref D</a:t>
            </a:r>
          </a:p>
        </p:txBody>
      </p:sp>
      <p:sp>
        <p:nvSpPr>
          <p:cNvPr id="63" name="textruta 62">
            <a:extLst>
              <a:ext uri="{FF2B5EF4-FFF2-40B4-BE49-F238E27FC236}">
                <a16:creationId xmlns:a16="http://schemas.microsoft.com/office/drawing/2014/main" id="{8AF9042F-6D12-1583-159F-1765C33C8C5E}"/>
              </a:ext>
            </a:extLst>
          </p:cNvPr>
          <p:cNvSpPr txBox="1"/>
          <p:nvPr/>
        </p:nvSpPr>
        <p:spPr>
          <a:xfrm>
            <a:off x="555764" y="6551711"/>
            <a:ext cx="77604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srgbClr val="000000"/>
                </a:solidFill>
                <a:effectLst/>
                <a:uLnTx/>
                <a:uFillTx/>
                <a:latin typeface="Open Sans"/>
                <a:ea typeface="+mn-ea"/>
                <a:cs typeface="+mn-cs"/>
              </a:rPr>
              <a:t>EUDR ref E</a:t>
            </a:r>
          </a:p>
        </p:txBody>
      </p:sp>
      <p:cxnSp>
        <p:nvCxnSpPr>
          <p:cNvPr id="37" name="Rak koppling 36">
            <a:extLst>
              <a:ext uri="{FF2B5EF4-FFF2-40B4-BE49-F238E27FC236}">
                <a16:creationId xmlns:a16="http://schemas.microsoft.com/office/drawing/2014/main" id="{2C866BA8-F46F-0383-508A-1568957D8532}"/>
              </a:ext>
            </a:extLst>
          </p:cNvPr>
          <p:cNvCxnSpPr>
            <a:cxnSpLocks/>
          </p:cNvCxnSpPr>
          <p:nvPr/>
        </p:nvCxnSpPr>
        <p:spPr>
          <a:xfrm flipV="1">
            <a:off x="3953447" y="5155974"/>
            <a:ext cx="2117581" cy="870939"/>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2" name="textruta 41">
            <a:extLst>
              <a:ext uri="{FF2B5EF4-FFF2-40B4-BE49-F238E27FC236}">
                <a16:creationId xmlns:a16="http://schemas.microsoft.com/office/drawing/2014/main" id="{02E74EC2-C7DA-B953-448E-81071A09F10B}"/>
              </a:ext>
            </a:extLst>
          </p:cNvPr>
          <p:cNvSpPr txBox="1"/>
          <p:nvPr/>
        </p:nvSpPr>
        <p:spPr>
          <a:xfrm>
            <a:off x="4996347" y="2711918"/>
            <a:ext cx="16686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000000"/>
                </a:solidFill>
                <a:effectLst/>
                <a:uLnTx/>
                <a:uFillTx/>
                <a:latin typeface="Open Sans"/>
                <a:ea typeface="+mn-ea"/>
                <a:cs typeface="+mn-cs"/>
              </a:rPr>
              <a:t>Industri/värmeverk</a:t>
            </a:r>
          </a:p>
        </p:txBody>
      </p:sp>
      <p:sp>
        <p:nvSpPr>
          <p:cNvPr id="45" name="textruta 44">
            <a:extLst>
              <a:ext uri="{FF2B5EF4-FFF2-40B4-BE49-F238E27FC236}">
                <a16:creationId xmlns:a16="http://schemas.microsoft.com/office/drawing/2014/main" id="{AFB5228D-D2FF-20CB-2808-C44ADE26A75A}"/>
              </a:ext>
            </a:extLst>
          </p:cNvPr>
          <p:cNvSpPr txBox="1"/>
          <p:nvPr/>
        </p:nvSpPr>
        <p:spPr>
          <a:xfrm>
            <a:off x="4904454" y="3720278"/>
            <a:ext cx="166864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000000"/>
                </a:solidFill>
                <a:effectLst/>
                <a:uLnTx/>
                <a:uFillTx/>
                <a:latin typeface="Open Sans"/>
                <a:ea typeface="+mn-ea"/>
                <a:cs typeface="+mn-cs"/>
              </a:rPr>
              <a:t>Terminal</a:t>
            </a:r>
          </a:p>
        </p:txBody>
      </p:sp>
      <p:sp>
        <p:nvSpPr>
          <p:cNvPr id="64" name="textruta 63">
            <a:extLst>
              <a:ext uri="{FF2B5EF4-FFF2-40B4-BE49-F238E27FC236}">
                <a16:creationId xmlns:a16="http://schemas.microsoft.com/office/drawing/2014/main" id="{AEF1F7B8-51B5-D43C-BB61-73F4022382B6}"/>
              </a:ext>
            </a:extLst>
          </p:cNvPr>
          <p:cNvSpPr txBox="1"/>
          <p:nvPr/>
        </p:nvSpPr>
        <p:spPr>
          <a:xfrm>
            <a:off x="6249351" y="4502568"/>
            <a:ext cx="3204839" cy="1200329"/>
          </a:xfrm>
          <a:prstGeom prst="rect">
            <a:avLst/>
          </a:prstGeom>
          <a:noFill/>
          <a:ln>
            <a:solidFill>
              <a:srgbClr val="007B4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a:ln>
                  <a:noFill/>
                </a:ln>
                <a:solidFill>
                  <a:srgbClr val="000000"/>
                </a:solidFill>
                <a:effectLst/>
                <a:uLnTx/>
                <a:uFillTx/>
                <a:latin typeface="Open Sans"/>
                <a:ea typeface="+mn-ea"/>
                <a:cs typeface="+mn-cs"/>
              </a:rPr>
              <a:t>Varje enskild leverans kan ha:</a:t>
            </a:r>
          </a:p>
          <a:p>
            <a:pPr marL="171450" marR="0" lvl="0" indent="-171450" algn="l" defTabSz="914400" rtl="0" eaLnBrk="1" fontAlgn="auto" latinLnBrk="0" hangingPunct="1">
              <a:lnSpc>
                <a:spcPct val="100000"/>
              </a:lnSpc>
              <a:spcBef>
                <a:spcPts val="0"/>
              </a:spcBef>
              <a:spcAft>
                <a:spcPts val="0"/>
              </a:spcAft>
              <a:buClrTx/>
              <a:buSzTx/>
              <a:buFont typeface="Open Sans" panose="020B0606030504020204" pitchFamily="34" charset="0"/>
              <a:buChar char="-"/>
              <a:tabLst/>
              <a:defRPr/>
            </a:pPr>
            <a:r>
              <a:rPr kumimoji="0" lang="sv-SE" sz="1200" b="0" i="0" u="none" strike="noStrike" kern="1200" cap="none" spc="0" normalizeH="0" baseline="0" noProof="0">
                <a:ln>
                  <a:noFill/>
                </a:ln>
                <a:solidFill>
                  <a:srgbClr val="000000"/>
                </a:solidFill>
                <a:effectLst/>
                <a:uLnTx/>
                <a:uFillTx/>
                <a:latin typeface="Open Sans"/>
                <a:ea typeface="+mn-ea"/>
                <a:cs typeface="+mn-cs"/>
              </a:rPr>
              <a:t>Ett EUDR referensnummer</a:t>
            </a:r>
          </a:p>
          <a:p>
            <a:pPr marL="171450" marR="0" lvl="0" indent="-171450" algn="l" defTabSz="914400" rtl="0" eaLnBrk="1" fontAlgn="auto" latinLnBrk="0" hangingPunct="1">
              <a:lnSpc>
                <a:spcPct val="100000"/>
              </a:lnSpc>
              <a:spcBef>
                <a:spcPts val="0"/>
              </a:spcBef>
              <a:spcAft>
                <a:spcPts val="0"/>
              </a:spcAft>
              <a:buClrTx/>
              <a:buSzTx/>
              <a:buFont typeface="Open Sans" panose="020B0606030504020204" pitchFamily="34" charset="0"/>
              <a:buChar char="-"/>
              <a:tabLst/>
              <a:defRPr/>
            </a:pPr>
            <a:r>
              <a:rPr kumimoji="0" lang="sv-SE" sz="1200" b="0" i="0" u="none" strike="noStrike" kern="1200" cap="none" spc="0" normalizeH="0" baseline="0" noProof="0">
                <a:ln>
                  <a:noFill/>
                </a:ln>
                <a:solidFill>
                  <a:srgbClr val="000000"/>
                </a:solidFill>
                <a:effectLst/>
                <a:uLnTx/>
                <a:uFillTx/>
                <a:latin typeface="Open Sans"/>
                <a:ea typeface="+mn-ea"/>
                <a:cs typeface="+mn-cs"/>
              </a:rPr>
              <a:t>Ett EUDR verifikationsnummer</a:t>
            </a:r>
          </a:p>
          <a:p>
            <a:pPr marL="171450" marR="0" lvl="0" indent="-171450" algn="l" defTabSz="914400" rtl="0" eaLnBrk="1" fontAlgn="auto" latinLnBrk="0" hangingPunct="1">
              <a:lnSpc>
                <a:spcPct val="100000"/>
              </a:lnSpc>
              <a:spcBef>
                <a:spcPts val="0"/>
              </a:spcBef>
              <a:spcAft>
                <a:spcPts val="0"/>
              </a:spcAft>
              <a:buClrTx/>
              <a:buSzTx/>
              <a:buFont typeface="Open Sans" panose="020B0606030504020204" pitchFamily="34" charset="0"/>
              <a:buChar char="-"/>
              <a:tabLst/>
              <a:defRPr/>
            </a:pPr>
            <a:r>
              <a:rPr kumimoji="0" lang="sv-SE" sz="1200" b="0" i="0" u="none" strike="noStrike" kern="1200" cap="none" spc="0" normalizeH="0" baseline="0" noProof="0">
                <a:ln>
                  <a:noFill/>
                </a:ln>
                <a:solidFill>
                  <a:srgbClr val="000000"/>
                </a:solidFill>
                <a:effectLst/>
                <a:uLnTx/>
                <a:uFillTx/>
                <a:latin typeface="Open Sans"/>
                <a:ea typeface="+mn-ea"/>
                <a:cs typeface="+mn-cs"/>
              </a:rPr>
              <a:t>En ”flagga” som kan anges om EUDR-referenser medvetet utelämnats</a:t>
            </a:r>
          </a:p>
          <a:p>
            <a:pPr marL="171450" marR="0" lvl="0" indent="-171450" algn="l" defTabSz="914400" rtl="0" eaLnBrk="1" fontAlgn="auto" latinLnBrk="0" hangingPunct="1">
              <a:lnSpc>
                <a:spcPct val="100000"/>
              </a:lnSpc>
              <a:spcBef>
                <a:spcPts val="0"/>
              </a:spcBef>
              <a:spcAft>
                <a:spcPts val="0"/>
              </a:spcAft>
              <a:buClrTx/>
              <a:buSzTx/>
              <a:buFont typeface="Open Sans" panose="020B0606030504020204" pitchFamily="34" charset="0"/>
              <a:buChar char="-"/>
              <a:tabLst/>
              <a:defRPr/>
            </a:pPr>
            <a:r>
              <a:rPr kumimoji="0" lang="sv-SE" sz="1200" b="0" i="0" u="none" strike="noStrike" kern="1200" cap="none" spc="0" normalizeH="0" baseline="0" noProof="0">
                <a:ln>
                  <a:noFill/>
                </a:ln>
                <a:solidFill>
                  <a:srgbClr val="000000"/>
                </a:solidFill>
                <a:effectLst/>
                <a:uLnTx/>
                <a:uFillTx/>
                <a:latin typeface="Open Sans"/>
                <a:ea typeface="+mn-ea"/>
                <a:cs typeface="+mn-cs"/>
              </a:rPr>
              <a:t>En kvantitet</a:t>
            </a:r>
          </a:p>
        </p:txBody>
      </p:sp>
      <p:sp>
        <p:nvSpPr>
          <p:cNvPr id="65" name="Höger klammerparentes 64">
            <a:extLst>
              <a:ext uri="{FF2B5EF4-FFF2-40B4-BE49-F238E27FC236}">
                <a16:creationId xmlns:a16="http://schemas.microsoft.com/office/drawing/2014/main" id="{F143B97E-179A-A76E-3525-782409CA7F37}"/>
              </a:ext>
            </a:extLst>
          </p:cNvPr>
          <p:cNvSpPr/>
          <p:nvPr/>
        </p:nvSpPr>
        <p:spPr>
          <a:xfrm>
            <a:off x="3851143" y="1123547"/>
            <a:ext cx="691021" cy="5069737"/>
          </a:xfrm>
          <a:prstGeom prst="rightBrace">
            <a:avLst>
              <a:gd name="adj1" fmla="val 46002"/>
              <a:gd name="adj2" fmla="val 39516"/>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1" name="Bildobjekt 10" descr="En bild som visar Grafik, design&#10;&#10;Automatiskt genererad beskrivning">
            <a:extLst>
              <a:ext uri="{FF2B5EF4-FFF2-40B4-BE49-F238E27FC236}">
                <a16:creationId xmlns:a16="http://schemas.microsoft.com/office/drawing/2014/main" id="{133544A7-75B1-F87A-6A44-654B502F9725}"/>
              </a:ext>
            </a:extLst>
          </p:cNvPr>
          <p:cNvPicPr>
            <a:picLocks noChangeAspect="1"/>
          </p:cNvPicPr>
          <p:nvPr/>
        </p:nvPicPr>
        <p:blipFill>
          <a:blip r:embed="rId3"/>
          <a:stretch>
            <a:fillRect/>
          </a:stretch>
        </p:blipFill>
        <p:spPr>
          <a:xfrm>
            <a:off x="720860" y="5900078"/>
            <a:ext cx="447145" cy="438930"/>
          </a:xfrm>
          <a:prstGeom prst="rect">
            <a:avLst/>
          </a:prstGeom>
        </p:spPr>
      </p:pic>
      <p:pic>
        <p:nvPicPr>
          <p:cNvPr id="18" name="Bildobjekt 17" descr="En bild som visar Grafik, design&#10;&#10;Automatiskt genererad beskrivning">
            <a:extLst>
              <a:ext uri="{FF2B5EF4-FFF2-40B4-BE49-F238E27FC236}">
                <a16:creationId xmlns:a16="http://schemas.microsoft.com/office/drawing/2014/main" id="{C9ABE9C8-34BC-4DD8-D18F-53B594C460B8}"/>
              </a:ext>
            </a:extLst>
          </p:cNvPr>
          <p:cNvPicPr>
            <a:picLocks noChangeAspect="1"/>
          </p:cNvPicPr>
          <p:nvPr/>
        </p:nvPicPr>
        <p:blipFill>
          <a:blip r:embed="rId3"/>
          <a:stretch>
            <a:fillRect/>
          </a:stretch>
        </p:blipFill>
        <p:spPr>
          <a:xfrm>
            <a:off x="717656" y="2633250"/>
            <a:ext cx="447145" cy="438930"/>
          </a:xfrm>
          <a:prstGeom prst="rect">
            <a:avLst/>
          </a:prstGeom>
        </p:spPr>
      </p:pic>
      <p:pic>
        <p:nvPicPr>
          <p:cNvPr id="19" name="Bildobjekt 18" descr="En bild som visar Grafik, design&#10;&#10;Automatiskt genererad beskrivning">
            <a:extLst>
              <a:ext uri="{FF2B5EF4-FFF2-40B4-BE49-F238E27FC236}">
                <a16:creationId xmlns:a16="http://schemas.microsoft.com/office/drawing/2014/main" id="{F42FC223-AEEE-75B3-3290-A3F2214BD43E}"/>
              </a:ext>
            </a:extLst>
          </p:cNvPr>
          <p:cNvPicPr>
            <a:picLocks noChangeAspect="1"/>
          </p:cNvPicPr>
          <p:nvPr/>
        </p:nvPicPr>
        <p:blipFill>
          <a:blip r:embed="rId3"/>
          <a:stretch>
            <a:fillRect/>
          </a:stretch>
        </p:blipFill>
        <p:spPr>
          <a:xfrm>
            <a:off x="724933" y="3500813"/>
            <a:ext cx="447145" cy="438930"/>
          </a:xfrm>
          <a:prstGeom prst="rect">
            <a:avLst/>
          </a:prstGeom>
        </p:spPr>
      </p:pic>
    </p:spTree>
    <p:extLst>
      <p:ext uri="{BB962C8B-B14F-4D97-AF65-F5344CB8AC3E}">
        <p14:creationId xmlns:p14="http://schemas.microsoft.com/office/powerpoint/2010/main" val="26045669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E310DD6E-6F18-5A7D-5D9D-55C0C5F85F2C}"/>
              </a:ext>
            </a:extLst>
          </p:cNvPr>
          <p:cNvSpPr>
            <a:spLocks noGrp="1"/>
          </p:cNvSpPr>
          <p:nvPr>
            <p:ph type="title"/>
          </p:nvPr>
        </p:nvSpPr>
        <p:spPr>
          <a:xfrm>
            <a:off x="838200" y="795403"/>
            <a:ext cx="10515600" cy="895285"/>
          </a:xfrm>
        </p:spPr>
        <p:txBody>
          <a:bodyPr anchor="t">
            <a:normAutofit/>
          </a:bodyPr>
          <a:lstStyle/>
          <a:p>
            <a:r>
              <a:rPr lang="sv-SE" spc="0"/>
              <a:t>RESULTATBILD FRÅN VIOL</a:t>
            </a:r>
          </a:p>
        </p:txBody>
      </p:sp>
      <p:sp>
        <p:nvSpPr>
          <p:cNvPr id="2" name="Platshållare för innehåll 1">
            <a:extLst>
              <a:ext uri="{FF2B5EF4-FFF2-40B4-BE49-F238E27FC236}">
                <a16:creationId xmlns:a16="http://schemas.microsoft.com/office/drawing/2014/main" id="{3B28A57A-9417-DE07-B7DD-1F5891254E3C}"/>
              </a:ext>
            </a:extLst>
          </p:cNvPr>
          <p:cNvSpPr>
            <a:spLocks/>
          </p:cNvSpPr>
          <p:nvPr/>
        </p:nvSpPr>
        <p:spPr>
          <a:xfrm>
            <a:off x="6751070" y="1833009"/>
            <a:ext cx="4602730" cy="1219275"/>
          </a:xfrm>
          <a:prstGeom prst="rect">
            <a:avLst/>
          </a:prstGeom>
        </p:spPr>
        <p:txBody>
          <a:bodyPr vert="horz" lIns="91440" tIns="45720" rIns="91440" bIns="45720" rtlCol="0" anchor="t">
            <a:noAutofit/>
          </a:bodyPr>
          <a:lstStyle/>
          <a:p>
            <a:pPr indent="-170618" defTabSz="886968">
              <a:spcAft>
                <a:spcPts val="600"/>
              </a:spcAft>
            </a:pPr>
            <a:r>
              <a:rPr lang="sv-SE" sz="1746" kern="1200">
                <a:solidFill>
                  <a:schemeClr val="tx1"/>
                </a:solidFill>
                <a:latin typeface="Noto Serif"/>
                <a:ea typeface="Noto Serif"/>
                <a:cs typeface="Noto Serif"/>
              </a:rPr>
              <a:t>Resultatet kan exporteras till Excel samt </a:t>
            </a:r>
            <a:r>
              <a:rPr lang="sv-SE" sz="1800" kern="1200">
                <a:solidFill>
                  <a:schemeClr val="tx1"/>
                </a:solidFill>
                <a:latin typeface="Noto Serif"/>
                <a:ea typeface="Noto Serif"/>
                <a:cs typeface="Noto Serif"/>
              </a:rPr>
              <a:t>integreras ut och möjliggör sökning i eget v</a:t>
            </a:r>
            <a:r>
              <a:rPr lang="sv-SE">
                <a:latin typeface="Noto Serif"/>
                <a:ea typeface="Noto Serif"/>
                <a:cs typeface="Noto Serif"/>
              </a:rPr>
              <a:t>e</a:t>
            </a:r>
            <a:r>
              <a:rPr lang="sv-SE" sz="2000" kern="1200">
                <a:solidFill>
                  <a:schemeClr val="tx1"/>
                </a:solidFill>
                <a:latin typeface="Noto Serif"/>
                <a:ea typeface="Noto Serif"/>
                <a:cs typeface="Noto Serif"/>
              </a:rPr>
              <a:t>rksamhetssystem</a:t>
            </a:r>
          </a:p>
          <a:p>
            <a:pPr indent="-170618" defTabSz="886968">
              <a:spcAft>
                <a:spcPts val="600"/>
              </a:spcAft>
            </a:pPr>
            <a:r>
              <a:rPr lang="sv-SE" sz="2000">
                <a:latin typeface="Noto Serif"/>
                <a:ea typeface="Noto Serif"/>
                <a:cs typeface="Noto Serif"/>
              </a:rPr>
              <a:t>(</a:t>
            </a:r>
            <a:r>
              <a:rPr lang="sv-SE" b="1">
                <a:latin typeface="Noto Serif"/>
                <a:ea typeface="Noto Serif"/>
                <a:cs typeface="Noto Serif"/>
              </a:rPr>
              <a:t>Kontakta din IT-leverantör </a:t>
            </a:r>
            <a:r>
              <a:rPr lang="sv-SE">
                <a:latin typeface="Noto Serif"/>
                <a:ea typeface="Noto Serif"/>
                <a:cs typeface="Noto Serif"/>
              </a:rPr>
              <a:t>eller din IT-avdelning)</a:t>
            </a:r>
          </a:p>
        </p:txBody>
      </p:sp>
      <p:pic>
        <p:nvPicPr>
          <p:cNvPr id="5" name="Bildobjekt 4" descr="En bild som visar text, elektronik, skärmbild, nummer&#10;&#10;Automatiskt genererad beskrivning">
            <a:extLst>
              <a:ext uri="{FF2B5EF4-FFF2-40B4-BE49-F238E27FC236}">
                <a16:creationId xmlns:a16="http://schemas.microsoft.com/office/drawing/2014/main" id="{7A76B8D0-A791-CB90-DBDE-EAE6899314CE}"/>
              </a:ext>
            </a:extLst>
          </p:cNvPr>
          <p:cNvPicPr>
            <a:picLocks noChangeAspect="1"/>
          </p:cNvPicPr>
          <p:nvPr/>
        </p:nvPicPr>
        <p:blipFill>
          <a:blip r:embed="rId2"/>
          <a:stretch>
            <a:fillRect/>
          </a:stretch>
        </p:blipFill>
        <p:spPr>
          <a:xfrm>
            <a:off x="970098" y="1921388"/>
            <a:ext cx="5333425" cy="3883678"/>
          </a:xfrm>
          <a:prstGeom prst="rect">
            <a:avLst/>
          </a:prstGeom>
        </p:spPr>
      </p:pic>
      <p:pic>
        <p:nvPicPr>
          <p:cNvPr id="6" name="Bildobjekt 5" descr="En bild som visar text, skärmbild, nummer, Teckensnitt&#10;&#10;Automatiskt genererad beskrivning">
            <a:extLst>
              <a:ext uri="{FF2B5EF4-FFF2-40B4-BE49-F238E27FC236}">
                <a16:creationId xmlns:a16="http://schemas.microsoft.com/office/drawing/2014/main" id="{CFC1F652-3EC6-0554-9456-BC6AF1D72764}"/>
              </a:ext>
            </a:extLst>
          </p:cNvPr>
          <p:cNvPicPr>
            <a:picLocks noChangeAspect="1"/>
          </p:cNvPicPr>
          <p:nvPr/>
        </p:nvPicPr>
        <p:blipFill>
          <a:blip r:embed="rId3"/>
          <a:stretch>
            <a:fillRect/>
          </a:stretch>
        </p:blipFill>
        <p:spPr>
          <a:xfrm>
            <a:off x="6965001" y="3660804"/>
            <a:ext cx="3865565" cy="2433880"/>
          </a:xfrm>
          <a:prstGeom prst="rect">
            <a:avLst/>
          </a:prstGeom>
        </p:spPr>
      </p:pic>
      <p:sp>
        <p:nvSpPr>
          <p:cNvPr id="7" name="textruta 6">
            <a:extLst>
              <a:ext uri="{FF2B5EF4-FFF2-40B4-BE49-F238E27FC236}">
                <a16:creationId xmlns:a16="http://schemas.microsoft.com/office/drawing/2014/main" id="{6DDB62A6-FA76-468E-1353-C81984899F73}"/>
              </a:ext>
            </a:extLst>
          </p:cNvPr>
          <p:cNvSpPr txBox="1"/>
          <p:nvPr/>
        </p:nvSpPr>
        <p:spPr>
          <a:xfrm>
            <a:off x="972763" y="5943596"/>
            <a:ext cx="5466945" cy="646331"/>
          </a:xfrm>
          <a:prstGeom prst="rect">
            <a:avLst/>
          </a:prstGeom>
          <a:noFill/>
        </p:spPr>
        <p:txBody>
          <a:bodyPr wrap="square" rtlCol="0">
            <a:spAutoFit/>
          </a:bodyPr>
          <a:lstStyle/>
          <a:p>
            <a:pPr indent="-170618" defTabSz="886968">
              <a:spcAft>
                <a:spcPts val="600"/>
              </a:spcAft>
            </a:pPr>
            <a:r>
              <a:rPr lang="sv-SE" sz="1800" kern="1200">
                <a:solidFill>
                  <a:schemeClr val="tx1"/>
                </a:solidFill>
                <a:latin typeface="Noto Serif"/>
                <a:ea typeface="Noto Serif"/>
                <a:cs typeface="Noto Serif"/>
              </a:rPr>
              <a:t>Resultatet här presenteras med medgivande från mottagaren SCA</a:t>
            </a:r>
          </a:p>
        </p:txBody>
      </p:sp>
    </p:spTree>
    <p:extLst>
      <p:ext uri="{BB962C8B-B14F-4D97-AF65-F5344CB8AC3E}">
        <p14:creationId xmlns:p14="http://schemas.microsoft.com/office/powerpoint/2010/main" val="21307985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innehåll 4">
            <a:extLst>
              <a:ext uri="{FF2B5EF4-FFF2-40B4-BE49-F238E27FC236}">
                <a16:creationId xmlns:a16="http://schemas.microsoft.com/office/drawing/2014/main" id="{BA349ABD-36EE-ABF4-25D0-1BCF00F11178}"/>
              </a:ext>
            </a:extLst>
          </p:cNvPr>
          <p:cNvSpPr>
            <a:spLocks noGrp="1"/>
          </p:cNvSpPr>
          <p:nvPr>
            <p:ph idx="1"/>
          </p:nvPr>
        </p:nvSpPr>
        <p:spPr>
          <a:xfrm>
            <a:off x="838200" y="1523785"/>
            <a:ext cx="6516329" cy="4538812"/>
          </a:xfrm>
        </p:spPr>
        <p:txBody>
          <a:bodyPr vert="horz" lIns="91440" tIns="45720" rIns="91440" bIns="45720" rtlCol="0" anchor="t">
            <a:noAutofit/>
          </a:bodyPr>
          <a:lstStyle/>
          <a:p>
            <a:pPr indent="-175895"/>
            <a:r>
              <a:rPr lang="sv-SE" dirty="0"/>
              <a:t>Väljer ni att göra anmälningar till EU manuellt så måste ni skaffa en användare till EUs system </a:t>
            </a:r>
            <a:r>
              <a:rPr lang="sv-SE" dirty="0" err="1"/>
              <a:t>Traces</a:t>
            </a:r>
            <a:r>
              <a:rPr lang="sv-SE" dirty="0"/>
              <a:t> och förbereda er genom att t.ex. gå en utbildning som Skogsstyrelsen ska ordna på senhösten i år. </a:t>
            </a:r>
            <a:br>
              <a:rPr lang="sv-SE" dirty="0"/>
            </a:br>
            <a:r>
              <a:rPr lang="sv-SE" dirty="0"/>
              <a:t>En användarhandledning ska finnas från september och registrering av användare i EU-systemet ska kunna ske från mitten av november. Du hittar </a:t>
            </a:r>
            <a:r>
              <a:rPr lang="sv-SE" dirty="0" err="1"/>
              <a:t>Traces</a:t>
            </a:r>
            <a:r>
              <a:rPr lang="sv-SE" dirty="0"/>
              <a:t> här: </a:t>
            </a:r>
            <a:r>
              <a:rPr lang="sv-SE" dirty="0">
                <a:hlinkClick r:id="rId3"/>
              </a:rPr>
              <a:t>https://eudr.webcloud.ec.europa.eu/tracesnt/login</a:t>
            </a:r>
            <a:endParaRPr lang="sv-SE" dirty="0"/>
          </a:p>
          <a:p>
            <a:pPr indent="-175895"/>
            <a:r>
              <a:rPr lang="sv-SE" dirty="0"/>
              <a:t>Om ni väljer att prioritera utveckling av en egen lösning som kan jobba mot EUs API så finns tekniska specifikationer publicerade sedan i juni och en testmiljö är också tillgänglig nu.  </a:t>
            </a:r>
            <a:r>
              <a:rPr lang="sv-SE" b="1" dirty="0"/>
              <a:t>Kontakta din IT-leverantör </a:t>
            </a:r>
            <a:r>
              <a:rPr lang="sv-SE" dirty="0"/>
              <a:t>eller din IT-avdelning och diskutera vilka möjligheter som finns.</a:t>
            </a:r>
          </a:p>
        </p:txBody>
      </p:sp>
      <p:sp>
        <p:nvSpPr>
          <p:cNvPr id="4" name="Rubrik 3">
            <a:extLst>
              <a:ext uri="{FF2B5EF4-FFF2-40B4-BE49-F238E27FC236}">
                <a16:creationId xmlns:a16="http://schemas.microsoft.com/office/drawing/2014/main" id="{8166AFFF-6DDB-9411-490C-5F2327B09045}"/>
              </a:ext>
            </a:extLst>
          </p:cNvPr>
          <p:cNvSpPr>
            <a:spLocks noGrp="1"/>
          </p:cNvSpPr>
          <p:nvPr>
            <p:ph type="title"/>
          </p:nvPr>
        </p:nvSpPr>
        <p:spPr>
          <a:xfrm>
            <a:off x="838200" y="413817"/>
            <a:ext cx="10515600" cy="1276872"/>
          </a:xfrm>
        </p:spPr>
        <p:txBody>
          <a:bodyPr/>
          <a:lstStyle/>
          <a:p>
            <a:r>
              <a:rPr lang="sv-SE" spc="0"/>
              <a:t>NI SOM FÖRETAG MÅSTE GÖRA ETT VAL ATT JOBBA MANUELLT </a:t>
            </a:r>
            <a:br>
              <a:rPr lang="sv-SE" spc="0"/>
            </a:br>
            <a:r>
              <a:rPr lang="sv-SE" spc="0"/>
              <a:t>ELLER AUTOMATISERAT VID ANMÄLNING TILL EU</a:t>
            </a:r>
          </a:p>
        </p:txBody>
      </p:sp>
      <p:pic>
        <p:nvPicPr>
          <p:cNvPr id="1026" name="Picture 3">
            <a:extLst>
              <a:ext uri="{FF2B5EF4-FFF2-40B4-BE49-F238E27FC236}">
                <a16:creationId xmlns:a16="http://schemas.microsoft.com/office/drawing/2014/main" id="{BE7FF3E0-E043-E942-A98E-67696DC964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2720" y="4538806"/>
            <a:ext cx="4709280" cy="2319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ruta 1">
            <a:extLst>
              <a:ext uri="{FF2B5EF4-FFF2-40B4-BE49-F238E27FC236}">
                <a16:creationId xmlns:a16="http://schemas.microsoft.com/office/drawing/2014/main" id="{1F17983F-02AB-3607-BE85-249CEC58967C}"/>
              </a:ext>
            </a:extLst>
          </p:cNvPr>
          <p:cNvSpPr txBox="1"/>
          <p:nvPr/>
        </p:nvSpPr>
        <p:spPr>
          <a:xfrm>
            <a:off x="7482720" y="4231029"/>
            <a:ext cx="50636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0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Denna tidslinje för införandet har EU publicerat i maj</a:t>
            </a:r>
          </a:p>
        </p:txBody>
      </p:sp>
    </p:spTree>
    <p:extLst>
      <p:ext uri="{BB962C8B-B14F-4D97-AF65-F5344CB8AC3E}">
        <p14:creationId xmlns:p14="http://schemas.microsoft.com/office/powerpoint/2010/main" val="18714227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4F559F-0E81-546C-3434-AF885B8D761A}"/>
              </a:ext>
            </a:extLst>
          </p:cNvPr>
          <p:cNvSpPr>
            <a:spLocks noGrp="1"/>
          </p:cNvSpPr>
          <p:nvPr>
            <p:ph type="title"/>
          </p:nvPr>
        </p:nvSpPr>
        <p:spPr/>
        <p:txBody>
          <a:bodyPr/>
          <a:lstStyle/>
          <a:p>
            <a:r>
              <a:rPr lang="sv-SE" spc="0"/>
              <a:t>KRAV PÅ LAGRING AV INFORMATION</a:t>
            </a:r>
          </a:p>
        </p:txBody>
      </p:sp>
      <p:sp>
        <p:nvSpPr>
          <p:cNvPr id="3" name="textruta 2">
            <a:extLst>
              <a:ext uri="{FF2B5EF4-FFF2-40B4-BE49-F238E27FC236}">
                <a16:creationId xmlns:a16="http://schemas.microsoft.com/office/drawing/2014/main" id="{4396DB4C-FFE8-31F2-37D9-9C37F347D8C0}"/>
              </a:ext>
            </a:extLst>
          </p:cNvPr>
          <p:cNvSpPr txBox="1"/>
          <p:nvPr/>
        </p:nvSpPr>
        <p:spPr>
          <a:xfrm>
            <a:off x="838200" y="1690688"/>
            <a:ext cx="8234779" cy="31085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000000"/>
                </a:solidFill>
                <a:effectLst/>
                <a:uLnTx/>
                <a:uFillTx/>
                <a:latin typeface="Noto Serif"/>
                <a:ea typeface="+mn-ea"/>
                <a:cs typeface="+mn-cs"/>
              </a:rPr>
              <a:t>EU ställer krav på att verksamhetsutövaren </a:t>
            </a:r>
            <a:r>
              <a:rPr kumimoji="0" lang="sv-SE" sz="1400" b="1" i="0" u="none" strike="noStrike" kern="1200" cap="none" spc="0" normalizeH="0" baseline="0" noProof="0">
                <a:ln>
                  <a:noFill/>
                </a:ln>
                <a:solidFill>
                  <a:srgbClr val="000000"/>
                </a:solidFill>
                <a:effectLst/>
                <a:uLnTx/>
                <a:uFillTx/>
                <a:latin typeface="Noto Serif"/>
                <a:ea typeface="+mn-ea"/>
                <a:cs typeface="+mn-cs"/>
              </a:rPr>
              <a:t>sparar viss information relaterad till förklaringen om tillbörlig aktsamhet under 5 år</a:t>
            </a:r>
            <a:r>
              <a:rPr kumimoji="0" lang="sv-SE" sz="1400" b="0" i="0" u="none" strike="noStrike" kern="1200" cap="none" spc="0" normalizeH="0" baseline="0" noProof="0">
                <a:ln>
                  <a:noFill/>
                </a:ln>
                <a:solidFill>
                  <a:srgbClr val="000000"/>
                </a:solidFill>
                <a:effectLst/>
                <a:uLnTx/>
                <a:uFillTx/>
                <a:latin typeface="Noto Serif"/>
                <a:ea typeface="+mn-ea"/>
                <a:cs typeface="+mn-cs"/>
              </a:rPr>
              <a:t> från dagen då produkten sattes på marknaden (importerades, exporterades eller producerades).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400" b="0" i="0" u="none" strike="noStrike" kern="1200" cap="none" spc="0" normalizeH="0" baseline="0" noProof="0">
              <a:ln>
                <a:noFill/>
              </a:ln>
              <a:solidFill>
                <a:srgbClr val="000000"/>
              </a:solidFill>
              <a:effectLst/>
              <a:uLnTx/>
              <a:uFillTx/>
              <a:latin typeface="Noto Serif"/>
              <a:ea typeface="+mn-ea"/>
              <a:cs typeface="+mn-cs"/>
            </a:endParaRPr>
          </a:p>
          <a:p>
            <a:r>
              <a:rPr kumimoji="0" lang="sv-SE" sz="1400" b="0" i="0" u="none" strike="noStrike" kern="1200" cap="none" spc="0" normalizeH="0" baseline="0" noProof="0">
                <a:ln>
                  <a:noFill/>
                </a:ln>
                <a:solidFill>
                  <a:srgbClr val="000000"/>
                </a:solidFill>
                <a:effectLst/>
                <a:uLnTx/>
                <a:uFillTx/>
                <a:latin typeface="Noto Serif"/>
                <a:ea typeface="+mn-ea"/>
                <a:cs typeface="+mn-cs"/>
              </a:rPr>
              <a:t>Det finns inget sammanhållet objekt i VIOL som håller den informationen.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400" b="0" i="0" u="sng" strike="noStrike" kern="1200" cap="none" spc="0" normalizeH="0" baseline="0" noProof="0">
              <a:ln>
                <a:noFill/>
              </a:ln>
              <a:solidFill>
                <a:srgbClr val="000000"/>
              </a:solidFill>
              <a:effectLst/>
              <a:uLnTx/>
              <a:uFillTx/>
              <a:latin typeface="Noto Serif"/>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i="0" u="none" strike="noStrike" kern="1200" cap="none" spc="0" normalizeH="0" baseline="0" noProof="0">
                <a:ln>
                  <a:noFill/>
                </a:ln>
                <a:solidFill>
                  <a:srgbClr val="000000"/>
                </a:solidFill>
                <a:effectLst/>
                <a:uLnTx/>
                <a:uFillTx/>
                <a:latin typeface="Noto Serif"/>
                <a:ea typeface="+mn-ea"/>
                <a:cs typeface="+mn-cs"/>
              </a:rPr>
              <a:t>Detta innebär att ni i eget system bör hålla en sammanhållen information om avverkningstrakten med såväl </a:t>
            </a:r>
            <a:r>
              <a:rPr kumimoji="0" lang="sv-SE" sz="1400" b="1" i="0" u="none" strike="noStrike" kern="1200" cap="none" spc="0" normalizeH="0" baseline="0" noProof="0">
                <a:ln>
                  <a:noFill/>
                </a:ln>
                <a:solidFill>
                  <a:srgbClr val="000000"/>
                </a:solidFill>
                <a:effectLst/>
                <a:uLnTx/>
                <a:uFillTx/>
                <a:latin typeface="Noto Serif"/>
                <a:ea typeface="+mn-ea"/>
                <a:cs typeface="+mn-cs"/>
              </a:rPr>
              <a:t>referensnummer, geografisk information </a:t>
            </a:r>
            <a:r>
              <a:rPr kumimoji="0" lang="sv-SE" sz="1400" i="0" u="none" strike="noStrike" kern="1200" cap="none" spc="0" normalizeH="0" baseline="0" noProof="0">
                <a:ln>
                  <a:noFill/>
                </a:ln>
                <a:solidFill>
                  <a:srgbClr val="000000"/>
                </a:solidFill>
                <a:effectLst/>
                <a:uLnTx/>
                <a:uFillTx/>
                <a:latin typeface="Noto Serif"/>
                <a:ea typeface="+mn-ea"/>
                <a:cs typeface="+mn-cs"/>
              </a:rPr>
              <a:t>och avverkningstidpunkt mm under 5 år från det datum anmälan gjordes.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400" b="1" i="0" u="none" strike="noStrike" kern="1200" cap="none" spc="0" normalizeH="0" baseline="0" noProof="0">
              <a:ln>
                <a:noFill/>
              </a:ln>
              <a:solidFill>
                <a:srgbClr val="000000"/>
              </a:solidFill>
              <a:effectLst/>
              <a:uLnTx/>
              <a:uFillTx/>
              <a:latin typeface="Noto Serif"/>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000000"/>
                </a:solidFill>
                <a:effectLst/>
                <a:uLnTx/>
                <a:uFillTx/>
                <a:latin typeface="Noto Serif"/>
                <a:ea typeface="+mn-ea"/>
                <a:cs typeface="+mn-cs"/>
              </a:rPr>
              <a:t>Observera att det inte finns något särskilt krav på teknik eller format. Detta är upp till varje företag att själv besluta om</a:t>
            </a:r>
            <a:r>
              <a:rPr kumimoji="0" lang="sv-SE" sz="1400" b="0" i="0" u="sng" strike="noStrike" kern="1200" cap="none" spc="0" normalizeH="0" baseline="0" noProof="0">
                <a:ln>
                  <a:noFill/>
                </a:ln>
                <a:solidFill>
                  <a:srgbClr val="000000"/>
                </a:solidFill>
                <a:effectLst/>
                <a:uLnTx/>
                <a:uFillTx/>
                <a:latin typeface="Noto Serif"/>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400" b="0" i="0" u="sng" strike="noStrike" kern="1200" cap="none" spc="0" normalizeH="0" baseline="0" noProof="0">
              <a:ln>
                <a:noFill/>
              </a:ln>
              <a:solidFill>
                <a:srgbClr val="000000"/>
              </a:solidFill>
              <a:effectLst/>
              <a:uLnTx/>
              <a:uFillTx/>
              <a:latin typeface="Noto Serif"/>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400" b="0" i="0" u="none" strike="noStrike" kern="1200" cap="none" spc="0" normalizeH="0" baseline="0" noProof="0">
              <a:ln>
                <a:noFill/>
              </a:ln>
              <a:solidFill>
                <a:srgbClr val="000000"/>
              </a:solidFill>
              <a:effectLst/>
              <a:uLnTx/>
              <a:uFillTx/>
              <a:latin typeface="Noto Serif"/>
              <a:ea typeface="+mn-ea"/>
              <a:cs typeface="+mn-cs"/>
            </a:endParaRPr>
          </a:p>
        </p:txBody>
      </p:sp>
    </p:spTree>
    <p:extLst>
      <p:ext uri="{BB962C8B-B14F-4D97-AF65-F5344CB8AC3E}">
        <p14:creationId xmlns:p14="http://schemas.microsoft.com/office/powerpoint/2010/main" val="13176882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innehåll 4">
            <a:extLst>
              <a:ext uri="{FF2B5EF4-FFF2-40B4-BE49-F238E27FC236}">
                <a16:creationId xmlns:a16="http://schemas.microsoft.com/office/drawing/2014/main" id="{65DEE672-6C3E-E84F-DEF8-79C297345FC3}"/>
              </a:ext>
            </a:extLst>
          </p:cNvPr>
          <p:cNvSpPr>
            <a:spLocks noGrp="1"/>
          </p:cNvSpPr>
          <p:nvPr>
            <p:ph idx="1"/>
          </p:nvPr>
        </p:nvSpPr>
        <p:spPr/>
        <p:txBody>
          <a:bodyPr vert="horz" lIns="91440" tIns="45720" rIns="91440" bIns="45720" rtlCol="0" anchor="t">
            <a:noAutofit/>
          </a:bodyPr>
          <a:lstStyle/>
          <a:p>
            <a:pPr indent="-175895">
              <a:lnSpc>
                <a:spcPct val="107000"/>
              </a:lnSpc>
              <a:spcAft>
                <a:spcPts val="800"/>
              </a:spcAft>
            </a:pPr>
            <a:endParaRPr lang="sv-SE" sz="1400" kern="100">
              <a:latin typeface="+mn-lt"/>
              <a:ea typeface="Aptos" panose="020B0004020202020204" pitchFamily="34" charset="0"/>
              <a:cs typeface="Times New Roman" panose="02020603050405020304" pitchFamily="18" charset="0"/>
            </a:endParaRPr>
          </a:p>
          <a:p>
            <a:pPr indent="-175895">
              <a:lnSpc>
                <a:spcPct val="107000"/>
              </a:lnSpc>
              <a:spcAft>
                <a:spcPts val="800"/>
              </a:spcAft>
            </a:pPr>
            <a:endParaRPr lang="sv-SE" sz="1400" kern="100">
              <a:latin typeface="+mn-lt"/>
              <a:ea typeface="Aptos" panose="020B0004020202020204" pitchFamily="34" charset="0"/>
              <a:cs typeface="Times New Roman" panose="02020603050405020304" pitchFamily="18" charset="0"/>
            </a:endParaRPr>
          </a:p>
          <a:p>
            <a:pPr indent="-175895">
              <a:lnSpc>
                <a:spcPct val="107000"/>
              </a:lnSpc>
              <a:spcAft>
                <a:spcPts val="800"/>
              </a:spcAft>
            </a:pPr>
            <a:endParaRPr lang="sv-SE" sz="1400" kern="100">
              <a:latin typeface="+mn-lt"/>
              <a:ea typeface="Aptos" panose="020B0004020202020204" pitchFamily="34" charset="0"/>
              <a:cs typeface="Times New Roman" panose="02020603050405020304" pitchFamily="18" charset="0"/>
            </a:endParaRPr>
          </a:p>
          <a:p>
            <a:pPr indent="-175895">
              <a:lnSpc>
                <a:spcPct val="107000"/>
              </a:lnSpc>
              <a:spcAft>
                <a:spcPts val="800"/>
              </a:spcAft>
            </a:pPr>
            <a:r>
              <a:rPr lang="sv-SE" sz="1400" kern="100">
                <a:latin typeface="+mn-lt"/>
                <a:ea typeface="Aptos" panose="020B0004020202020204" pitchFamily="34" charset="0"/>
                <a:cs typeface="Times New Roman" panose="02020603050405020304" pitchFamily="18" charset="0"/>
              </a:rPr>
              <a:t>Specifikationerna hittar du här: </a:t>
            </a:r>
            <a:r>
              <a:rPr lang="sv-SE" sz="1400" kern="100">
                <a:latin typeface="+mn-lt"/>
                <a:ea typeface="Aptos" panose="020B0004020202020204" pitchFamily="34" charset="0"/>
                <a:cs typeface="Times New Roman" panose="02020603050405020304" pitchFamily="18" charset="0"/>
                <a:hlinkClick r:id="rId2"/>
              </a:rPr>
              <a:t>https://www.biometria.se/mina-sidor/integrationsspecifikationer/integrationsspecifikationer-viol-2/</a:t>
            </a:r>
            <a:endParaRPr lang="sv-SE" sz="1400" kern="100">
              <a:latin typeface="+mn-lt"/>
              <a:ea typeface="Aptos" panose="020B0004020202020204" pitchFamily="34" charset="0"/>
              <a:cs typeface="Times New Roman" panose="02020603050405020304" pitchFamily="18" charset="0"/>
            </a:endParaRPr>
          </a:p>
          <a:p>
            <a:pPr marL="4445" indent="0">
              <a:lnSpc>
                <a:spcPct val="107000"/>
              </a:lnSpc>
              <a:spcAft>
                <a:spcPts val="800"/>
              </a:spcAft>
              <a:buNone/>
            </a:pPr>
            <a:endParaRPr lang="sv-SE" sz="1400" kern="100">
              <a:effectLst/>
              <a:latin typeface="+mn-lt"/>
              <a:ea typeface="Aptos" panose="020B0004020202020204" pitchFamily="34" charset="0"/>
              <a:cs typeface="Times New Roman" panose="02020603050405020304" pitchFamily="18" charset="0"/>
            </a:endParaRPr>
          </a:p>
          <a:p>
            <a:pPr marL="4445" indent="0">
              <a:buNone/>
            </a:pPr>
            <a:endParaRPr lang="sv-SE" sz="1400">
              <a:latin typeface="+mn-lt"/>
            </a:endParaRPr>
          </a:p>
        </p:txBody>
      </p:sp>
      <p:sp>
        <p:nvSpPr>
          <p:cNvPr id="4" name="Rubrik 3">
            <a:extLst>
              <a:ext uri="{FF2B5EF4-FFF2-40B4-BE49-F238E27FC236}">
                <a16:creationId xmlns:a16="http://schemas.microsoft.com/office/drawing/2014/main" id="{1B49A37A-E8E8-849F-EDDE-5616F8C973FB}"/>
              </a:ext>
            </a:extLst>
          </p:cNvPr>
          <p:cNvSpPr>
            <a:spLocks noGrp="1"/>
          </p:cNvSpPr>
          <p:nvPr>
            <p:ph type="title"/>
          </p:nvPr>
        </p:nvSpPr>
        <p:spPr/>
        <p:txBody>
          <a:bodyPr/>
          <a:lstStyle/>
          <a:p>
            <a:r>
              <a:rPr lang="sv-SE" spc="0"/>
              <a:t>FÖRÄNDRING AV BIOMETRIAS INTEGRATIONER</a:t>
            </a:r>
          </a:p>
        </p:txBody>
      </p:sp>
      <p:sp>
        <p:nvSpPr>
          <p:cNvPr id="2" name="textruta 1">
            <a:extLst>
              <a:ext uri="{FF2B5EF4-FFF2-40B4-BE49-F238E27FC236}">
                <a16:creationId xmlns:a16="http://schemas.microsoft.com/office/drawing/2014/main" id="{3F1E5667-8C19-70DB-C706-A359BFBBD979}"/>
              </a:ext>
            </a:extLst>
          </p:cNvPr>
          <p:cNvSpPr txBox="1"/>
          <p:nvPr/>
        </p:nvSpPr>
        <p:spPr>
          <a:xfrm>
            <a:off x="1032095" y="1898142"/>
            <a:ext cx="8039477" cy="923330"/>
          </a:xfrm>
          <a:prstGeom prst="rect">
            <a:avLst/>
          </a:prstGeom>
          <a:noFill/>
          <a:ln w="38100">
            <a:solidFill>
              <a:srgbClr val="FF0000"/>
            </a:solidFill>
          </a:ln>
        </p:spPr>
        <p:txBody>
          <a:bodyPr wrap="square" rtlCol="0">
            <a:spAutoFit/>
          </a:bodyPr>
          <a:lstStyle/>
          <a:p>
            <a:r>
              <a:rPr lang="sv-SE"/>
              <a:t>I juli beslutade styrelsen att uppgifterna för EUDR blir obligatoriska från 2024-12-30. Specifikationerna uppdateras inom kort – kommer 2024-08-26</a:t>
            </a:r>
          </a:p>
        </p:txBody>
      </p:sp>
    </p:spTree>
    <p:extLst>
      <p:ext uri="{BB962C8B-B14F-4D97-AF65-F5344CB8AC3E}">
        <p14:creationId xmlns:p14="http://schemas.microsoft.com/office/powerpoint/2010/main" val="16504191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4D22915F-2708-08F7-23F0-9779168270B2}"/>
              </a:ext>
            </a:extLst>
          </p:cNvPr>
          <p:cNvSpPr>
            <a:spLocks noGrp="1"/>
          </p:cNvSpPr>
          <p:nvPr>
            <p:ph idx="1"/>
          </p:nvPr>
        </p:nvSpPr>
        <p:spPr/>
        <p:txBody>
          <a:bodyPr>
            <a:noAutofit/>
          </a:bodyPr>
          <a:lstStyle/>
          <a:p>
            <a:pPr>
              <a:buBlip>
                <a:blip r:embed="rId3"/>
              </a:buBlip>
            </a:pPr>
            <a:r>
              <a:rPr lang="sv-SE" sz="2000">
                <a:latin typeface="Open Sans" panose="020B0606030504020204" pitchFamily="34" charset="0"/>
                <a:ea typeface="Open Sans" panose="020B0606030504020204" pitchFamily="34" charset="0"/>
                <a:cs typeface="Open Sans" panose="020B0606030504020204" pitchFamily="34" charset="0"/>
              </a:rPr>
              <a:t>Mötet spelas in!</a:t>
            </a:r>
          </a:p>
          <a:p>
            <a:pPr>
              <a:buBlip>
                <a:blip r:embed="rId3"/>
              </a:buBlip>
            </a:pPr>
            <a:r>
              <a:rPr lang="sv-SE" sz="2000">
                <a:latin typeface="Open Sans" panose="020B0606030504020204" pitchFamily="34" charset="0"/>
                <a:ea typeface="Open Sans" panose="020B0606030504020204" pitchFamily="34" charset="0"/>
                <a:cs typeface="Open Sans" panose="020B0606030504020204" pitchFamily="34" charset="0"/>
              </a:rPr>
              <a:t>Mikrofon och kamera avstängda för alla utom organisatörerna </a:t>
            </a:r>
          </a:p>
          <a:p>
            <a:pPr>
              <a:buBlip>
                <a:blip r:embed="rId3"/>
              </a:buBlip>
            </a:pPr>
            <a:r>
              <a:rPr lang="sv-SE" sz="2000">
                <a:latin typeface="Open Sans" panose="020B0606030504020204" pitchFamily="34" charset="0"/>
                <a:ea typeface="Open Sans" panose="020B0606030504020204" pitchFamily="34" charset="0"/>
                <a:cs typeface="Open Sans" panose="020B0606030504020204" pitchFamily="34" charset="0"/>
              </a:rPr>
              <a:t>Skriv dina frågor i chatten löpande </a:t>
            </a:r>
          </a:p>
          <a:p>
            <a:pPr>
              <a:buBlip>
                <a:blip r:embed="rId3"/>
              </a:buBlip>
            </a:pPr>
            <a:r>
              <a:rPr lang="sv-SE" sz="2000">
                <a:latin typeface="Open Sans" panose="020B0606030504020204" pitchFamily="34" charset="0"/>
                <a:ea typeface="Open Sans" panose="020B0606030504020204" pitchFamily="34" charset="0"/>
                <a:cs typeface="Open Sans" panose="020B0606030504020204" pitchFamily="34" charset="0"/>
              </a:rPr>
              <a:t>Presentation av oss som håller </a:t>
            </a:r>
            <a:r>
              <a:rPr lang="sv-SE" sz="2000" err="1">
                <a:latin typeface="Open Sans" panose="020B0606030504020204" pitchFamily="34" charset="0"/>
                <a:ea typeface="Open Sans" panose="020B0606030504020204" pitchFamily="34" charset="0"/>
                <a:cs typeface="Open Sans" panose="020B0606030504020204" pitchFamily="34" charset="0"/>
              </a:rPr>
              <a:t>webbinariet</a:t>
            </a:r>
            <a:r>
              <a:rPr lang="sv-SE" sz="2000">
                <a:latin typeface="Open Sans" panose="020B0606030504020204" pitchFamily="34" charset="0"/>
                <a:ea typeface="Open Sans" panose="020B0606030504020204" pitchFamily="34" charset="0"/>
                <a:cs typeface="Open Sans" panose="020B0606030504020204" pitchFamily="34" charset="0"/>
              </a:rPr>
              <a:t> – 5 min</a:t>
            </a:r>
          </a:p>
          <a:p>
            <a:pPr>
              <a:buBlip>
                <a:blip r:embed="rId3"/>
              </a:buBlip>
            </a:pPr>
            <a:r>
              <a:rPr lang="sv-SE" sz="2000">
                <a:latin typeface="Open Sans" panose="020B0606030504020204" pitchFamily="34" charset="0"/>
                <a:ea typeface="Open Sans" panose="020B0606030504020204" pitchFamily="34" charset="0"/>
                <a:cs typeface="Open Sans" panose="020B0606030504020204" pitchFamily="34" charset="0"/>
              </a:rPr>
              <a:t>Genomgång av presentationen – ca 1 h</a:t>
            </a:r>
          </a:p>
          <a:p>
            <a:pPr>
              <a:buBlip>
                <a:blip r:embed="rId3"/>
              </a:buBlip>
            </a:pPr>
            <a:r>
              <a:rPr lang="sv-SE" sz="2000">
                <a:latin typeface="Open Sans" panose="020B0606030504020204" pitchFamily="34" charset="0"/>
                <a:ea typeface="Open Sans" panose="020B0606030504020204" pitchFamily="34" charset="0"/>
                <a:cs typeface="Open Sans" panose="020B0606030504020204" pitchFamily="34" charset="0"/>
              </a:rPr>
              <a:t>Paus 15 min</a:t>
            </a:r>
          </a:p>
          <a:p>
            <a:pPr>
              <a:buBlip>
                <a:blip r:embed="rId3"/>
              </a:buBlip>
            </a:pPr>
            <a:r>
              <a:rPr lang="sv-SE" sz="2000">
                <a:latin typeface="Open Sans" panose="020B0606030504020204" pitchFamily="34" charset="0"/>
                <a:ea typeface="Open Sans" panose="020B0606030504020204" pitchFamily="34" charset="0"/>
                <a:cs typeface="Open Sans" panose="020B0606030504020204" pitchFamily="34" charset="0"/>
              </a:rPr>
              <a:t>Vi svarar på ett urval av frågor som ställts i chatten och samlar upp sådant som vi eventuellt inte kan svara på ännu.</a:t>
            </a:r>
          </a:p>
          <a:p>
            <a:pPr marL="0" indent="0">
              <a:buNone/>
            </a:pPr>
            <a:endParaRPr lang="sv-SE" sz="2000">
              <a:latin typeface="Open Sans" panose="020B0606030504020204" pitchFamily="34" charset="0"/>
              <a:ea typeface="Open Sans" panose="020B0606030504020204" pitchFamily="34" charset="0"/>
              <a:cs typeface="Open Sans" panose="020B0606030504020204" pitchFamily="34" charset="0"/>
            </a:endParaRPr>
          </a:p>
        </p:txBody>
      </p:sp>
      <p:sp>
        <p:nvSpPr>
          <p:cNvPr id="2" name="Rubrik 1">
            <a:extLst>
              <a:ext uri="{FF2B5EF4-FFF2-40B4-BE49-F238E27FC236}">
                <a16:creationId xmlns:a16="http://schemas.microsoft.com/office/drawing/2014/main" id="{0DF6C76E-AC05-C796-091A-6A7A8C17B801}"/>
              </a:ext>
            </a:extLst>
          </p:cNvPr>
          <p:cNvSpPr>
            <a:spLocks noGrp="1"/>
          </p:cNvSpPr>
          <p:nvPr>
            <p:ph type="title"/>
          </p:nvPr>
        </p:nvSpPr>
        <p:spPr>
          <a:xfrm>
            <a:off x="838200" y="600701"/>
            <a:ext cx="10515600" cy="1089987"/>
          </a:xfrm>
        </p:spPr>
        <p:txBody>
          <a:bodyPr>
            <a:normAutofit/>
          </a:bodyPr>
          <a:lstStyle/>
          <a:p>
            <a:r>
              <a:rPr lang="sv-SE" sz="2800">
                <a:latin typeface="Open Sans" panose="020B0606030504020204" pitchFamily="34" charset="0"/>
                <a:ea typeface="Open Sans" panose="020B0606030504020204" pitchFamily="34" charset="0"/>
                <a:cs typeface="Open Sans" panose="020B0606030504020204" pitchFamily="34" charset="0"/>
              </a:rPr>
              <a:t>AGENDA OCH VAD SOM GÄLLER</a:t>
            </a:r>
          </a:p>
        </p:txBody>
      </p:sp>
    </p:spTree>
    <p:extLst>
      <p:ext uri="{BB962C8B-B14F-4D97-AF65-F5344CB8AC3E}">
        <p14:creationId xmlns:p14="http://schemas.microsoft.com/office/powerpoint/2010/main" val="14623001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4AA04-CE07-5D84-4D48-32A9623E2844}"/>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E1A3F83D-7D11-3BB6-5138-3A0A000442F1}"/>
              </a:ext>
            </a:extLst>
          </p:cNvPr>
          <p:cNvSpPr>
            <a:spLocks noGrp="1"/>
          </p:cNvSpPr>
          <p:nvPr>
            <p:ph type="title"/>
          </p:nvPr>
        </p:nvSpPr>
        <p:spPr>
          <a:xfrm>
            <a:off x="577649" y="206005"/>
            <a:ext cx="9828914" cy="895285"/>
          </a:xfrm>
        </p:spPr>
        <p:txBody>
          <a:bodyPr>
            <a:normAutofit/>
          </a:bodyPr>
          <a:lstStyle/>
          <a:p>
            <a:r>
              <a:rPr lang="sv-SE" sz="2000" b="0" spc="0">
                <a:latin typeface="Open Sans"/>
                <a:ea typeface="Open Sans"/>
                <a:cs typeface="Open Sans"/>
              </a:rPr>
              <a:t>HUR SKA MAN GÖRA MED ANMÄLAN FÖR FÄRDIGA PRODUKTER FRÅN INDUSTRIN ELLER DÅ RÅVARA BLANDATS IHOP PÅ EN TERMINAL?</a:t>
            </a:r>
            <a:endParaRPr lang="en-US" sz="3200" b="0" spc="0">
              <a:latin typeface="Open Sans"/>
              <a:ea typeface="Open Sans"/>
              <a:cs typeface="Open Sans"/>
            </a:endParaRPr>
          </a:p>
        </p:txBody>
      </p:sp>
      <p:pic>
        <p:nvPicPr>
          <p:cNvPr id="85" name="Bildobjekt 84" descr="En bild som visar clipart, tecknad serie&#10;&#10;Automatiskt genererad beskrivning">
            <a:extLst>
              <a:ext uri="{FF2B5EF4-FFF2-40B4-BE49-F238E27FC236}">
                <a16:creationId xmlns:a16="http://schemas.microsoft.com/office/drawing/2014/main" id="{EBC06041-4D04-F5FE-A534-489BC9339DAB}"/>
              </a:ext>
            </a:extLst>
          </p:cNvPr>
          <p:cNvPicPr>
            <a:picLocks noChangeAspect="1"/>
          </p:cNvPicPr>
          <p:nvPr/>
        </p:nvPicPr>
        <p:blipFill>
          <a:blip r:embed="rId3"/>
          <a:stretch>
            <a:fillRect/>
          </a:stretch>
        </p:blipFill>
        <p:spPr>
          <a:xfrm>
            <a:off x="10833599" y="1268078"/>
            <a:ext cx="898954" cy="894632"/>
          </a:xfrm>
          <a:prstGeom prst="rect">
            <a:avLst/>
          </a:prstGeom>
        </p:spPr>
      </p:pic>
      <p:sp>
        <p:nvSpPr>
          <p:cNvPr id="11" name="textruta 10">
            <a:extLst>
              <a:ext uri="{FF2B5EF4-FFF2-40B4-BE49-F238E27FC236}">
                <a16:creationId xmlns:a16="http://schemas.microsoft.com/office/drawing/2014/main" id="{689B7805-7927-22FF-6CCB-8DFEE616E067}"/>
              </a:ext>
            </a:extLst>
          </p:cNvPr>
          <p:cNvSpPr txBox="1"/>
          <p:nvPr/>
        </p:nvSpPr>
        <p:spPr>
          <a:xfrm>
            <a:off x="4989146" y="3863531"/>
            <a:ext cx="1544713" cy="27699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000000"/>
                </a:solidFill>
                <a:effectLst/>
                <a:uLnTx/>
                <a:uFillTx/>
                <a:latin typeface="Calibri" panose="020F0502020204030204"/>
                <a:ea typeface="+mn-ea"/>
                <a:cs typeface="+mn-cs"/>
              </a:rPr>
              <a:t>The Industry LTD</a:t>
            </a:r>
          </a:p>
        </p:txBody>
      </p:sp>
      <p:sp>
        <p:nvSpPr>
          <p:cNvPr id="49" name="Rektangel 48">
            <a:extLst>
              <a:ext uri="{FF2B5EF4-FFF2-40B4-BE49-F238E27FC236}">
                <a16:creationId xmlns:a16="http://schemas.microsoft.com/office/drawing/2014/main" id="{E33EAB7A-4370-7A21-B8B3-630137317F61}"/>
              </a:ext>
            </a:extLst>
          </p:cNvPr>
          <p:cNvSpPr/>
          <p:nvPr/>
        </p:nvSpPr>
        <p:spPr>
          <a:xfrm>
            <a:off x="1649236" y="2735659"/>
            <a:ext cx="1552086" cy="2388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FFFFFF"/>
                </a:solidFill>
                <a:effectLst/>
                <a:uLnTx/>
                <a:uFillTx/>
                <a:latin typeface="Calibri" panose="020F0502020204030204"/>
                <a:ea typeface="+mn-ea"/>
                <a:cs typeface="+mn-cs"/>
              </a:rPr>
              <a:t>Leverans 45 m3</a:t>
            </a:r>
          </a:p>
        </p:txBody>
      </p:sp>
      <p:sp>
        <p:nvSpPr>
          <p:cNvPr id="50" name="Rektangel 49">
            <a:extLst>
              <a:ext uri="{FF2B5EF4-FFF2-40B4-BE49-F238E27FC236}">
                <a16:creationId xmlns:a16="http://schemas.microsoft.com/office/drawing/2014/main" id="{A519F733-EAA6-8119-466D-87DC3B30C021}"/>
              </a:ext>
            </a:extLst>
          </p:cNvPr>
          <p:cNvSpPr/>
          <p:nvPr/>
        </p:nvSpPr>
        <p:spPr>
          <a:xfrm>
            <a:off x="1660690" y="3095495"/>
            <a:ext cx="1540632" cy="2388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FFFFFF"/>
                </a:solidFill>
                <a:effectLst/>
                <a:uLnTx/>
                <a:uFillTx/>
                <a:latin typeface="Calibri" panose="020F0502020204030204"/>
                <a:ea typeface="+mn-ea"/>
                <a:cs typeface="+mn-cs"/>
              </a:rPr>
              <a:t>Leverans 43 m3</a:t>
            </a:r>
          </a:p>
        </p:txBody>
      </p:sp>
      <p:sp>
        <p:nvSpPr>
          <p:cNvPr id="51" name="Rektangel 50">
            <a:extLst>
              <a:ext uri="{FF2B5EF4-FFF2-40B4-BE49-F238E27FC236}">
                <a16:creationId xmlns:a16="http://schemas.microsoft.com/office/drawing/2014/main" id="{2358A4BC-3574-3FE7-DF4A-C614402305EF}"/>
              </a:ext>
            </a:extLst>
          </p:cNvPr>
          <p:cNvSpPr/>
          <p:nvPr/>
        </p:nvSpPr>
        <p:spPr>
          <a:xfrm>
            <a:off x="1649235" y="3462014"/>
            <a:ext cx="1552085" cy="2388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000">
                <a:solidFill>
                  <a:srgbClr val="FFFFFF"/>
                </a:solidFill>
                <a:latin typeface="Calibri" panose="020F0502020204030204"/>
              </a:rPr>
              <a:t>Leverans</a:t>
            </a:r>
            <a:r>
              <a:rPr kumimoji="0" lang="sv-SE" sz="1000" b="0" i="0" u="none" strike="noStrike" kern="1200" cap="none" spc="0" normalizeH="0" baseline="0" noProof="0">
                <a:ln>
                  <a:noFill/>
                </a:ln>
                <a:solidFill>
                  <a:srgbClr val="FFFFFF"/>
                </a:solidFill>
                <a:effectLst/>
                <a:uLnTx/>
                <a:uFillTx/>
                <a:latin typeface="Calibri" panose="020F0502020204030204"/>
                <a:ea typeface="+mn-ea"/>
                <a:cs typeface="+mn-cs"/>
              </a:rPr>
              <a:t> 46 m3</a:t>
            </a:r>
          </a:p>
        </p:txBody>
      </p:sp>
      <p:sp>
        <p:nvSpPr>
          <p:cNvPr id="52" name="Rektangel 51">
            <a:extLst>
              <a:ext uri="{FF2B5EF4-FFF2-40B4-BE49-F238E27FC236}">
                <a16:creationId xmlns:a16="http://schemas.microsoft.com/office/drawing/2014/main" id="{C092BA72-B655-1918-CD34-715250606621}"/>
              </a:ext>
            </a:extLst>
          </p:cNvPr>
          <p:cNvSpPr/>
          <p:nvPr/>
        </p:nvSpPr>
        <p:spPr>
          <a:xfrm>
            <a:off x="1654052" y="3829344"/>
            <a:ext cx="1547268" cy="2388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FFFFFF"/>
                </a:solidFill>
                <a:effectLst/>
                <a:uLnTx/>
                <a:uFillTx/>
                <a:latin typeface="Calibri" panose="020F0502020204030204"/>
                <a:ea typeface="+mn-ea"/>
                <a:cs typeface="+mn-cs"/>
              </a:rPr>
              <a:t>Leverans 43 m3</a:t>
            </a:r>
          </a:p>
        </p:txBody>
      </p:sp>
      <p:sp>
        <p:nvSpPr>
          <p:cNvPr id="54" name="Rektangel 53">
            <a:extLst>
              <a:ext uri="{FF2B5EF4-FFF2-40B4-BE49-F238E27FC236}">
                <a16:creationId xmlns:a16="http://schemas.microsoft.com/office/drawing/2014/main" id="{B220EB02-4A8C-63C3-B4B6-F891A34031BA}"/>
              </a:ext>
            </a:extLst>
          </p:cNvPr>
          <p:cNvSpPr/>
          <p:nvPr/>
        </p:nvSpPr>
        <p:spPr>
          <a:xfrm>
            <a:off x="1649235" y="4191824"/>
            <a:ext cx="1547267" cy="2388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FFFFFF"/>
                </a:solidFill>
                <a:effectLst/>
                <a:uLnTx/>
                <a:uFillTx/>
                <a:latin typeface="Calibri" panose="020F0502020204030204"/>
                <a:ea typeface="+mn-ea"/>
                <a:cs typeface="+mn-cs"/>
              </a:rPr>
              <a:t>Leverans 45 m3</a:t>
            </a:r>
          </a:p>
        </p:txBody>
      </p:sp>
      <p:sp>
        <p:nvSpPr>
          <p:cNvPr id="55" name="Rektangel 54">
            <a:extLst>
              <a:ext uri="{FF2B5EF4-FFF2-40B4-BE49-F238E27FC236}">
                <a16:creationId xmlns:a16="http://schemas.microsoft.com/office/drawing/2014/main" id="{9DC459E8-9CF0-2DF7-9EC2-EAC426350A3E}"/>
              </a:ext>
            </a:extLst>
          </p:cNvPr>
          <p:cNvSpPr/>
          <p:nvPr/>
        </p:nvSpPr>
        <p:spPr>
          <a:xfrm>
            <a:off x="1649103" y="4686921"/>
            <a:ext cx="1555461" cy="2388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FFFFFF"/>
                </a:solidFill>
                <a:effectLst/>
                <a:uLnTx/>
                <a:uFillTx/>
                <a:latin typeface="Calibri" panose="020F0502020204030204"/>
                <a:ea typeface="+mn-ea"/>
                <a:cs typeface="+mn-cs"/>
              </a:rPr>
              <a:t>Leverans 44 m3</a:t>
            </a:r>
          </a:p>
        </p:txBody>
      </p:sp>
      <p:sp>
        <p:nvSpPr>
          <p:cNvPr id="56" name="Rektangel 55">
            <a:extLst>
              <a:ext uri="{FF2B5EF4-FFF2-40B4-BE49-F238E27FC236}">
                <a16:creationId xmlns:a16="http://schemas.microsoft.com/office/drawing/2014/main" id="{833EEA29-AE2D-82DA-C65D-76A1E4509AD4}"/>
              </a:ext>
            </a:extLst>
          </p:cNvPr>
          <p:cNvSpPr/>
          <p:nvPr/>
        </p:nvSpPr>
        <p:spPr>
          <a:xfrm>
            <a:off x="1637133" y="5436946"/>
            <a:ext cx="1561139" cy="2388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FFFFFF"/>
                </a:solidFill>
                <a:effectLst/>
                <a:uLnTx/>
                <a:uFillTx/>
                <a:latin typeface="Calibri" panose="020F0502020204030204"/>
                <a:ea typeface="+mn-ea"/>
                <a:cs typeface="+mn-cs"/>
              </a:rPr>
              <a:t>Leverans, 44 m3</a:t>
            </a:r>
          </a:p>
        </p:txBody>
      </p:sp>
      <p:sp>
        <p:nvSpPr>
          <p:cNvPr id="57" name="Rektangel 56">
            <a:extLst>
              <a:ext uri="{FF2B5EF4-FFF2-40B4-BE49-F238E27FC236}">
                <a16:creationId xmlns:a16="http://schemas.microsoft.com/office/drawing/2014/main" id="{B3A0D312-E444-478F-F5B2-56768A2C88C4}"/>
              </a:ext>
            </a:extLst>
          </p:cNvPr>
          <p:cNvSpPr/>
          <p:nvPr/>
        </p:nvSpPr>
        <p:spPr>
          <a:xfrm>
            <a:off x="1657297" y="5068295"/>
            <a:ext cx="1540976" cy="2388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FFFFFF"/>
                </a:solidFill>
                <a:effectLst/>
                <a:uLnTx/>
                <a:uFillTx/>
                <a:latin typeface="Calibri" panose="020F0502020204030204"/>
                <a:ea typeface="+mn-ea"/>
                <a:cs typeface="+mn-cs"/>
              </a:rPr>
              <a:t>Leverans 46 m3</a:t>
            </a:r>
          </a:p>
        </p:txBody>
      </p:sp>
      <p:cxnSp>
        <p:nvCxnSpPr>
          <p:cNvPr id="95" name="Rak pilkoppling 94">
            <a:extLst>
              <a:ext uri="{FF2B5EF4-FFF2-40B4-BE49-F238E27FC236}">
                <a16:creationId xmlns:a16="http://schemas.microsoft.com/office/drawing/2014/main" id="{D4C9F90D-ABAA-941D-4C45-C097A9DA3701}"/>
              </a:ext>
            </a:extLst>
          </p:cNvPr>
          <p:cNvCxnSpPr>
            <a:cxnSpLocks/>
          </p:cNvCxnSpPr>
          <p:nvPr/>
        </p:nvCxnSpPr>
        <p:spPr>
          <a:xfrm>
            <a:off x="6295152" y="4194465"/>
            <a:ext cx="1330766" cy="12983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9" name="Bildobjekt 18" descr="En bild som visar clipart, tecknad serie&#10;&#10;Automatiskt genererad beskrivning">
            <a:extLst>
              <a:ext uri="{FF2B5EF4-FFF2-40B4-BE49-F238E27FC236}">
                <a16:creationId xmlns:a16="http://schemas.microsoft.com/office/drawing/2014/main" id="{FD4792C8-4764-507C-341F-01AE49170F53}"/>
              </a:ext>
            </a:extLst>
          </p:cNvPr>
          <p:cNvPicPr>
            <a:picLocks noChangeAspect="1"/>
          </p:cNvPicPr>
          <p:nvPr/>
        </p:nvPicPr>
        <p:blipFill>
          <a:blip r:embed="rId3"/>
          <a:stretch>
            <a:fillRect/>
          </a:stretch>
        </p:blipFill>
        <p:spPr>
          <a:xfrm>
            <a:off x="10891422" y="5059779"/>
            <a:ext cx="898954" cy="894632"/>
          </a:xfrm>
          <a:prstGeom prst="rect">
            <a:avLst/>
          </a:prstGeom>
        </p:spPr>
      </p:pic>
      <p:pic>
        <p:nvPicPr>
          <p:cNvPr id="20" name="Bildobjekt 19" descr="En bild som visar clipart, tecknad serie&#10;&#10;Automatiskt genererad beskrivning">
            <a:extLst>
              <a:ext uri="{FF2B5EF4-FFF2-40B4-BE49-F238E27FC236}">
                <a16:creationId xmlns:a16="http://schemas.microsoft.com/office/drawing/2014/main" id="{FDC00EBF-35B8-7F97-98F8-30D329AC6F87}"/>
              </a:ext>
            </a:extLst>
          </p:cNvPr>
          <p:cNvPicPr>
            <a:picLocks noChangeAspect="1"/>
          </p:cNvPicPr>
          <p:nvPr/>
        </p:nvPicPr>
        <p:blipFill>
          <a:blip r:embed="rId3"/>
          <a:stretch>
            <a:fillRect/>
          </a:stretch>
        </p:blipFill>
        <p:spPr>
          <a:xfrm>
            <a:off x="10861014" y="3059269"/>
            <a:ext cx="898954" cy="894632"/>
          </a:xfrm>
          <a:prstGeom prst="rect">
            <a:avLst/>
          </a:prstGeom>
        </p:spPr>
      </p:pic>
      <p:cxnSp>
        <p:nvCxnSpPr>
          <p:cNvPr id="43" name="Rak pilkoppling 42">
            <a:extLst>
              <a:ext uri="{FF2B5EF4-FFF2-40B4-BE49-F238E27FC236}">
                <a16:creationId xmlns:a16="http://schemas.microsoft.com/office/drawing/2014/main" id="{7EE3969C-1E34-7F12-B947-387B9F295E72}"/>
              </a:ext>
            </a:extLst>
          </p:cNvPr>
          <p:cNvCxnSpPr>
            <a:cxnSpLocks/>
          </p:cNvCxnSpPr>
          <p:nvPr/>
        </p:nvCxnSpPr>
        <p:spPr>
          <a:xfrm flipV="1">
            <a:off x="6295152" y="2125838"/>
            <a:ext cx="1153213" cy="9334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 name="Bildobjekt 1" descr="En bild som visar Grafik, design&#10;&#10;Automatiskt genererad beskrivning">
            <a:extLst>
              <a:ext uri="{FF2B5EF4-FFF2-40B4-BE49-F238E27FC236}">
                <a16:creationId xmlns:a16="http://schemas.microsoft.com/office/drawing/2014/main" id="{FD13E95C-CC21-CF4B-B00F-1B1015519CA3}"/>
              </a:ext>
            </a:extLst>
          </p:cNvPr>
          <p:cNvPicPr>
            <a:picLocks noChangeAspect="1"/>
          </p:cNvPicPr>
          <p:nvPr/>
        </p:nvPicPr>
        <p:blipFill>
          <a:blip r:embed="rId4"/>
          <a:stretch>
            <a:fillRect/>
          </a:stretch>
        </p:blipFill>
        <p:spPr>
          <a:xfrm>
            <a:off x="838442" y="2974499"/>
            <a:ext cx="375992" cy="369084"/>
          </a:xfrm>
          <a:prstGeom prst="rect">
            <a:avLst/>
          </a:prstGeom>
        </p:spPr>
      </p:pic>
      <p:pic>
        <p:nvPicPr>
          <p:cNvPr id="6" name="Bildobjekt 5" descr="En bild som visar Grafik, design&#10;&#10;Automatiskt genererad beskrivning">
            <a:extLst>
              <a:ext uri="{FF2B5EF4-FFF2-40B4-BE49-F238E27FC236}">
                <a16:creationId xmlns:a16="http://schemas.microsoft.com/office/drawing/2014/main" id="{D2058104-BFD0-8FC7-BC85-777FB1C954FD}"/>
              </a:ext>
            </a:extLst>
          </p:cNvPr>
          <p:cNvPicPr>
            <a:picLocks noChangeAspect="1"/>
          </p:cNvPicPr>
          <p:nvPr/>
        </p:nvPicPr>
        <p:blipFill>
          <a:blip r:embed="rId4"/>
          <a:stretch>
            <a:fillRect/>
          </a:stretch>
        </p:blipFill>
        <p:spPr>
          <a:xfrm>
            <a:off x="768556" y="3942160"/>
            <a:ext cx="375992" cy="369084"/>
          </a:xfrm>
          <a:prstGeom prst="rect">
            <a:avLst/>
          </a:prstGeom>
        </p:spPr>
      </p:pic>
      <p:pic>
        <p:nvPicPr>
          <p:cNvPr id="8" name="Bildobjekt 7" descr="En bild som visar Grafik, design&#10;&#10;Automatiskt genererad beskrivning">
            <a:extLst>
              <a:ext uri="{FF2B5EF4-FFF2-40B4-BE49-F238E27FC236}">
                <a16:creationId xmlns:a16="http://schemas.microsoft.com/office/drawing/2014/main" id="{0DB71324-2B65-C2D8-9529-C8D36D909963}"/>
              </a:ext>
            </a:extLst>
          </p:cNvPr>
          <p:cNvPicPr>
            <a:picLocks noChangeAspect="1"/>
          </p:cNvPicPr>
          <p:nvPr/>
        </p:nvPicPr>
        <p:blipFill>
          <a:blip r:embed="rId4"/>
          <a:stretch>
            <a:fillRect/>
          </a:stretch>
        </p:blipFill>
        <p:spPr>
          <a:xfrm>
            <a:off x="800221" y="4826257"/>
            <a:ext cx="375992" cy="369084"/>
          </a:xfrm>
          <a:prstGeom prst="rect">
            <a:avLst/>
          </a:prstGeom>
        </p:spPr>
      </p:pic>
      <p:pic>
        <p:nvPicPr>
          <p:cNvPr id="13" name="Bildobjekt 12" descr="En bild som visar Grafik, design&#10;&#10;Automatiskt genererad beskrivning">
            <a:extLst>
              <a:ext uri="{FF2B5EF4-FFF2-40B4-BE49-F238E27FC236}">
                <a16:creationId xmlns:a16="http://schemas.microsoft.com/office/drawing/2014/main" id="{242722A4-81EE-2E32-E985-950426CBA576}"/>
              </a:ext>
            </a:extLst>
          </p:cNvPr>
          <p:cNvPicPr>
            <a:picLocks noChangeAspect="1"/>
          </p:cNvPicPr>
          <p:nvPr/>
        </p:nvPicPr>
        <p:blipFill>
          <a:blip r:embed="rId4"/>
          <a:stretch>
            <a:fillRect/>
          </a:stretch>
        </p:blipFill>
        <p:spPr>
          <a:xfrm>
            <a:off x="800447" y="5467820"/>
            <a:ext cx="375992" cy="369084"/>
          </a:xfrm>
          <a:prstGeom prst="rect">
            <a:avLst/>
          </a:prstGeom>
        </p:spPr>
      </p:pic>
      <p:sp>
        <p:nvSpPr>
          <p:cNvPr id="23" name="Höger klammerparentes 22">
            <a:extLst>
              <a:ext uri="{FF2B5EF4-FFF2-40B4-BE49-F238E27FC236}">
                <a16:creationId xmlns:a16="http://schemas.microsoft.com/office/drawing/2014/main" id="{F361E7A9-26A5-5A5E-B67D-DA6EA3D9B985}"/>
              </a:ext>
            </a:extLst>
          </p:cNvPr>
          <p:cNvSpPr/>
          <p:nvPr/>
        </p:nvSpPr>
        <p:spPr>
          <a:xfrm rot="10800000">
            <a:off x="1270062" y="2712231"/>
            <a:ext cx="279374" cy="92121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4" name="Höger klammerparentes 23">
            <a:extLst>
              <a:ext uri="{FF2B5EF4-FFF2-40B4-BE49-F238E27FC236}">
                <a16:creationId xmlns:a16="http://schemas.microsoft.com/office/drawing/2014/main" id="{7651C6DB-043B-D73C-F92F-0F563CA31A9F}"/>
              </a:ext>
            </a:extLst>
          </p:cNvPr>
          <p:cNvSpPr/>
          <p:nvPr/>
        </p:nvSpPr>
        <p:spPr>
          <a:xfrm rot="10800000">
            <a:off x="1252952" y="3792297"/>
            <a:ext cx="279374" cy="66880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5" name="Höger klammerparentes 34">
            <a:extLst>
              <a:ext uri="{FF2B5EF4-FFF2-40B4-BE49-F238E27FC236}">
                <a16:creationId xmlns:a16="http://schemas.microsoft.com/office/drawing/2014/main" id="{2D236CD9-E200-07E5-2230-FE3B362D04D3}"/>
              </a:ext>
            </a:extLst>
          </p:cNvPr>
          <p:cNvSpPr/>
          <p:nvPr/>
        </p:nvSpPr>
        <p:spPr>
          <a:xfrm rot="10800000">
            <a:off x="1257087" y="4655959"/>
            <a:ext cx="279374" cy="66880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cxnSp>
        <p:nvCxnSpPr>
          <p:cNvPr id="44" name="Rak koppling 43">
            <a:extLst>
              <a:ext uri="{FF2B5EF4-FFF2-40B4-BE49-F238E27FC236}">
                <a16:creationId xmlns:a16="http://schemas.microsoft.com/office/drawing/2014/main" id="{153F87D2-6032-8B56-DC1F-2894968A91C9}"/>
              </a:ext>
            </a:extLst>
          </p:cNvPr>
          <p:cNvCxnSpPr/>
          <p:nvPr/>
        </p:nvCxnSpPr>
        <p:spPr>
          <a:xfrm>
            <a:off x="1273306" y="5556366"/>
            <a:ext cx="262265"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ruta 2">
            <a:extLst>
              <a:ext uri="{FF2B5EF4-FFF2-40B4-BE49-F238E27FC236}">
                <a16:creationId xmlns:a16="http://schemas.microsoft.com/office/drawing/2014/main" id="{AC2BDE67-193B-6688-D242-7283EB696287}"/>
              </a:ext>
            </a:extLst>
          </p:cNvPr>
          <p:cNvSpPr txBox="1"/>
          <p:nvPr/>
        </p:nvSpPr>
        <p:spPr>
          <a:xfrm>
            <a:off x="652236" y="3334335"/>
            <a:ext cx="5405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1" name="textruta 60">
            <a:extLst>
              <a:ext uri="{FF2B5EF4-FFF2-40B4-BE49-F238E27FC236}">
                <a16:creationId xmlns:a16="http://schemas.microsoft.com/office/drawing/2014/main" id="{30DFE9BC-D8FD-0BAF-3EC3-30FA2A137C18}"/>
              </a:ext>
            </a:extLst>
          </p:cNvPr>
          <p:cNvSpPr txBox="1"/>
          <p:nvPr/>
        </p:nvSpPr>
        <p:spPr>
          <a:xfrm>
            <a:off x="2028025" y="1042024"/>
            <a:ext cx="209262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a:ln>
                  <a:noFill/>
                </a:ln>
                <a:solidFill>
                  <a:srgbClr val="000000"/>
                </a:solidFill>
                <a:effectLst/>
                <a:uLnTx/>
                <a:uFillTx/>
                <a:latin typeface="Calibri" panose="020F0502020204030204"/>
                <a:ea typeface="+mn-ea"/>
                <a:cs typeface="+mn-cs"/>
              </a:rPr>
              <a:t>Leveranser:</a:t>
            </a:r>
          </a:p>
        </p:txBody>
      </p:sp>
      <p:cxnSp>
        <p:nvCxnSpPr>
          <p:cNvPr id="78" name="Rak pilkoppling 77">
            <a:extLst>
              <a:ext uri="{FF2B5EF4-FFF2-40B4-BE49-F238E27FC236}">
                <a16:creationId xmlns:a16="http://schemas.microsoft.com/office/drawing/2014/main" id="{DD6C2358-07DB-546B-5B19-A7E76278EDBA}"/>
              </a:ext>
            </a:extLst>
          </p:cNvPr>
          <p:cNvCxnSpPr>
            <a:cxnSpLocks/>
          </p:cNvCxnSpPr>
          <p:nvPr/>
        </p:nvCxnSpPr>
        <p:spPr>
          <a:xfrm>
            <a:off x="6496567" y="3673903"/>
            <a:ext cx="112935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1" name="Grupp 20">
            <a:extLst>
              <a:ext uri="{FF2B5EF4-FFF2-40B4-BE49-F238E27FC236}">
                <a16:creationId xmlns:a16="http://schemas.microsoft.com/office/drawing/2014/main" id="{7275AC4E-A5FD-E559-6286-83E1C6502E0A}"/>
              </a:ext>
            </a:extLst>
          </p:cNvPr>
          <p:cNvGrpSpPr/>
          <p:nvPr/>
        </p:nvGrpSpPr>
        <p:grpSpPr>
          <a:xfrm>
            <a:off x="3573280" y="3556769"/>
            <a:ext cx="1000911" cy="152528"/>
            <a:chOff x="3598517" y="6080782"/>
            <a:chExt cx="1000911" cy="152528"/>
          </a:xfrm>
        </p:grpSpPr>
        <p:pic>
          <p:nvPicPr>
            <p:cNvPr id="7" name="Bildobjekt 6">
              <a:extLst>
                <a:ext uri="{FF2B5EF4-FFF2-40B4-BE49-F238E27FC236}">
                  <a16:creationId xmlns:a16="http://schemas.microsoft.com/office/drawing/2014/main" id="{C1779247-6F5E-0272-591D-C237780764CE}"/>
                </a:ext>
              </a:extLst>
            </p:cNvPr>
            <p:cNvPicPr>
              <a:picLocks noChangeAspect="1"/>
            </p:cNvPicPr>
            <p:nvPr/>
          </p:nvPicPr>
          <p:blipFill>
            <a:blip r:embed="rId5"/>
            <a:stretch>
              <a:fillRect/>
            </a:stretch>
          </p:blipFill>
          <p:spPr>
            <a:xfrm>
              <a:off x="4145883" y="6087587"/>
              <a:ext cx="183786" cy="140119"/>
            </a:xfrm>
            <a:prstGeom prst="rect">
              <a:avLst/>
            </a:prstGeom>
          </p:spPr>
        </p:pic>
        <p:pic>
          <p:nvPicPr>
            <p:cNvPr id="9" name="Bildobjekt 8">
              <a:extLst>
                <a:ext uri="{FF2B5EF4-FFF2-40B4-BE49-F238E27FC236}">
                  <a16:creationId xmlns:a16="http://schemas.microsoft.com/office/drawing/2014/main" id="{DF5D0127-9AF6-D91A-E4FA-51E71963D16E}"/>
                </a:ext>
              </a:extLst>
            </p:cNvPr>
            <p:cNvPicPr>
              <a:picLocks noChangeAspect="1"/>
            </p:cNvPicPr>
            <p:nvPr/>
          </p:nvPicPr>
          <p:blipFill>
            <a:blip r:embed="rId5"/>
            <a:stretch>
              <a:fillRect/>
            </a:stretch>
          </p:blipFill>
          <p:spPr>
            <a:xfrm>
              <a:off x="4415642" y="6087587"/>
              <a:ext cx="183786" cy="140119"/>
            </a:xfrm>
            <a:prstGeom prst="rect">
              <a:avLst/>
            </a:prstGeom>
          </p:spPr>
        </p:pic>
        <p:pic>
          <p:nvPicPr>
            <p:cNvPr id="10" name="Bildobjekt 9">
              <a:extLst>
                <a:ext uri="{FF2B5EF4-FFF2-40B4-BE49-F238E27FC236}">
                  <a16:creationId xmlns:a16="http://schemas.microsoft.com/office/drawing/2014/main" id="{75907C3E-58B4-B4D7-511B-C8B1EA9E7F76}"/>
                </a:ext>
              </a:extLst>
            </p:cNvPr>
            <p:cNvPicPr>
              <a:picLocks noChangeAspect="1"/>
            </p:cNvPicPr>
            <p:nvPr/>
          </p:nvPicPr>
          <p:blipFill>
            <a:blip r:embed="rId5"/>
            <a:stretch>
              <a:fillRect/>
            </a:stretch>
          </p:blipFill>
          <p:spPr>
            <a:xfrm>
              <a:off x="3598517" y="6087586"/>
              <a:ext cx="191138" cy="145724"/>
            </a:xfrm>
            <a:prstGeom prst="rect">
              <a:avLst/>
            </a:prstGeom>
          </p:spPr>
        </p:pic>
        <p:pic>
          <p:nvPicPr>
            <p:cNvPr id="12" name="Bildobjekt 11">
              <a:extLst>
                <a:ext uri="{FF2B5EF4-FFF2-40B4-BE49-F238E27FC236}">
                  <a16:creationId xmlns:a16="http://schemas.microsoft.com/office/drawing/2014/main" id="{9A4798E7-0E59-7EFC-E620-0035C9207AAF}"/>
                </a:ext>
              </a:extLst>
            </p:cNvPr>
            <p:cNvPicPr>
              <a:picLocks noChangeAspect="1"/>
            </p:cNvPicPr>
            <p:nvPr/>
          </p:nvPicPr>
          <p:blipFill>
            <a:blip r:embed="rId5"/>
            <a:stretch>
              <a:fillRect/>
            </a:stretch>
          </p:blipFill>
          <p:spPr>
            <a:xfrm>
              <a:off x="3873287" y="6083859"/>
              <a:ext cx="183786" cy="140119"/>
            </a:xfrm>
            <a:prstGeom prst="rect">
              <a:avLst/>
            </a:prstGeom>
          </p:spPr>
        </p:pic>
        <p:pic>
          <p:nvPicPr>
            <p:cNvPr id="14" name="Bildobjekt 13">
              <a:extLst>
                <a:ext uri="{FF2B5EF4-FFF2-40B4-BE49-F238E27FC236}">
                  <a16:creationId xmlns:a16="http://schemas.microsoft.com/office/drawing/2014/main" id="{B9FB65D8-836A-28CF-4380-99FD72AE9E0D}"/>
                </a:ext>
              </a:extLst>
            </p:cNvPr>
            <p:cNvPicPr>
              <a:picLocks noChangeAspect="1"/>
            </p:cNvPicPr>
            <p:nvPr/>
          </p:nvPicPr>
          <p:blipFill>
            <a:blip r:embed="rId5"/>
            <a:stretch>
              <a:fillRect/>
            </a:stretch>
          </p:blipFill>
          <p:spPr>
            <a:xfrm rot="10800000">
              <a:off x="4291667" y="6087586"/>
              <a:ext cx="183786" cy="140119"/>
            </a:xfrm>
            <a:prstGeom prst="rect">
              <a:avLst/>
            </a:prstGeom>
          </p:spPr>
        </p:pic>
        <p:pic>
          <p:nvPicPr>
            <p:cNvPr id="15" name="Bildobjekt 14">
              <a:extLst>
                <a:ext uri="{FF2B5EF4-FFF2-40B4-BE49-F238E27FC236}">
                  <a16:creationId xmlns:a16="http://schemas.microsoft.com/office/drawing/2014/main" id="{E4F753AD-CBEE-8C8F-D79A-11F572988D21}"/>
                </a:ext>
              </a:extLst>
            </p:cNvPr>
            <p:cNvPicPr>
              <a:picLocks noChangeAspect="1"/>
            </p:cNvPicPr>
            <p:nvPr/>
          </p:nvPicPr>
          <p:blipFill>
            <a:blip r:embed="rId5"/>
            <a:stretch>
              <a:fillRect/>
            </a:stretch>
          </p:blipFill>
          <p:spPr>
            <a:xfrm rot="10800000">
              <a:off x="3738460" y="6080782"/>
              <a:ext cx="183786" cy="140119"/>
            </a:xfrm>
            <a:prstGeom prst="rect">
              <a:avLst/>
            </a:prstGeom>
          </p:spPr>
        </p:pic>
        <p:pic>
          <p:nvPicPr>
            <p:cNvPr id="16" name="Bildobjekt 15">
              <a:extLst>
                <a:ext uri="{FF2B5EF4-FFF2-40B4-BE49-F238E27FC236}">
                  <a16:creationId xmlns:a16="http://schemas.microsoft.com/office/drawing/2014/main" id="{623AE3B3-19BA-DACD-DB7F-A7AA8589F708}"/>
                </a:ext>
              </a:extLst>
            </p:cNvPr>
            <p:cNvPicPr>
              <a:picLocks noChangeAspect="1"/>
            </p:cNvPicPr>
            <p:nvPr/>
          </p:nvPicPr>
          <p:blipFill>
            <a:blip r:embed="rId5"/>
            <a:stretch>
              <a:fillRect/>
            </a:stretch>
          </p:blipFill>
          <p:spPr>
            <a:xfrm rot="10800000">
              <a:off x="4019703" y="6080783"/>
              <a:ext cx="183786" cy="140119"/>
            </a:xfrm>
            <a:prstGeom prst="rect">
              <a:avLst/>
            </a:prstGeom>
          </p:spPr>
        </p:pic>
      </p:grpSp>
      <p:sp>
        <p:nvSpPr>
          <p:cNvPr id="26" name="Rektangel 25">
            <a:extLst>
              <a:ext uri="{FF2B5EF4-FFF2-40B4-BE49-F238E27FC236}">
                <a16:creationId xmlns:a16="http://schemas.microsoft.com/office/drawing/2014/main" id="{52897466-72D3-76F8-64F3-23A5E45EBEC3}"/>
              </a:ext>
            </a:extLst>
          </p:cNvPr>
          <p:cNvSpPr/>
          <p:nvPr/>
        </p:nvSpPr>
        <p:spPr>
          <a:xfrm>
            <a:off x="7782657" y="1473694"/>
            <a:ext cx="1680939" cy="2388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FFFFFF"/>
                </a:solidFill>
                <a:effectLst/>
                <a:uLnTx/>
                <a:uFillTx/>
                <a:latin typeface="Calibri" panose="020F0502020204030204"/>
                <a:ea typeface="+mn-ea"/>
                <a:cs typeface="+mn-cs"/>
              </a:rPr>
              <a:t>Leverans A 100  m3</a:t>
            </a:r>
          </a:p>
        </p:txBody>
      </p:sp>
      <p:sp>
        <p:nvSpPr>
          <p:cNvPr id="27" name="Rektangel 26">
            <a:extLst>
              <a:ext uri="{FF2B5EF4-FFF2-40B4-BE49-F238E27FC236}">
                <a16:creationId xmlns:a16="http://schemas.microsoft.com/office/drawing/2014/main" id="{DC4DA157-D888-D859-59C7-24722DD93EA1}"/>
              </a:ext>
            </a:extLst>
          </p:cNvPr>
          <p:cNvSpPr/>
          <p:nvPr/>
        </p:nvSpPr>
        <p:spPr>
          <a:xfrm>
            <a:off x="7782657" y="1937459"/>
            <a:ext cx="1680939" cy="2388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FFFFFF"/>
                </a:solidFill>
                <a:effectLst/>
                <a:uLnTx/>
                <a:uFillTx/>
                <a:latin typeface="Calibri" panose="020F0502020204030204"/>
                <a:ea typeface="+mn-ea"/>
                <a:cs typeface="+mn-cs"/>
              </a:rPr>
              <a:t>Leverans B 200  m3</a:t>
            </a:r>
          </a:p>
        </p:txBody>
      </p:sp>
      <p:sp>
        <p:nvSpPr>
          <p:cNvPr id="28" name="Rektangel 27">
            <a:extLst>
              <a:ext uri="{FF2B5EF4-FFF2-40B4-BE49-F238E27FC236}">
                <a16:creationId xmlns:a16="http://schemas.microsoft.com/office/drawing/2014/main" id="{307BC3A7-07C2-8510-8132-C210D976CEDB}"/>
              </a:ext>
            </a:extLst>
          </p:cNvPr>
          <p:cNvSpPr/>
          <p:nvPr/>
        </p:nvSpPr>
        <p:spPr>
          <a:xfrm>
            <a:off x="7782657" y="2401224"/>
            <a:ext cx="1680939" cy="2388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FFFFFF"/>
                </a:solidFill>
                <a:effectLst/>
                <a:uLnTx/>
                <a:uFillTx/>
                <a:latin typeface="Calibri" panose="020F0502020204030204"/>
                <a:ea typeface="+mn-ea"/>
                <a:cs typeface="+mn-cs"/>
              </a:rPr>
              <a:t>Leverans C 200  m3</a:t>
            </a:r>
          </a:p>
        </p:txBody>
      </p:sp>
      <p:sp>
        <p:nvSpPr>
          <p:cNvPr id="30" name="textruta 29">
            <a:extLst>
              <a:ext uri="{FF2B5EF4-FFF2-40B4-BE49-F238E27FC236}">
                <a16:creationId xmlns:a16="http://schemas.microsoft.com/office/drawing/2014/main" id="{09B8AA76-4164-40F7-40B3-1B0F2B917C6C}"/>
              </a:ext>
            </a:extLst>
          </p:cNvPr>
          <p:cNvSpPr txBox="1"/>
          <p:nvPr/>
        </p:nvSpPr>
        <p:spPr>
          <a:xfrm>
            <a:off x="10900858" y="1991157"/>
            <a:ext cx="1228426" cy="70788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000000"/>
                </a:solidFill>
                <a:effectLst/>
                <a:uLnTx/>
                <a:uFillTx/>
                <a:latin typeface="Calibri" panose="020F0502020204030204"/>
                <a:ea typeface="+mn-ea"/>
                <a:cs typeface="+mn-cs"/>
              </a:rPr>
              <a:t>Kund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000000"/>
                </a:solidFill>
                <a:effectLst/>
                <a:uLnTx/>
                <a:uFillTx/>
                <a:latin typeface="Calibri" panose="020F0502020204030204"/>
                <a:ea typeface="+mn-ea"/>
                <a:cs typeface="+mn-cs"/>
              </a:rPr>
              <a:t>3 leveranser av sågade</a:t>
            </a:r>
            <a:r>
              <a:rPr lang="sv-SE" sz="1000">
                <a:solidFill>
                  <a:srgbClr val="000000"/>
                </a:solidFill>
                <a:latin typeface="Calibri" panose="020F0502020204030204"/>
              </a:rPr>
              <a:t> trävaror under en månad</a:t>
            </a:r>
            <a:endParaRPr kumimoji="0" lang="sv-SE" sz="10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1" name="textruta 30">
            <a:extLst>
              <a:ext uri="{FF2B5EF4-FFF2-40B4-BE49-F238E27FC236}">
                <a16:creationId xmlns:a16="http://schemas.microsoft.com/office/drawing/2014/main" id="{702A7251-A6FA-A723-21A1-1FA1889FDC4A}"/>
              </a:ext>
            </a:extLst>
          </p:cNvPr>
          <p:cNvSpPr txBox="1"/>
          <p:nvPr/>
        </p:nvSpPr>
        <p:spPr>
          <a:xfrm>
            <a:off x="10932345" y="3725379"/>
            <a:ext cx="989559" cy="70788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000000"/>
                </a:solidFill>
                <a:effectLst/>
                <a:uLnTx/>
                <a:uFillTx/>
                <a:latin typeface="Calibri" panose="020F0502020204030204"/>
                <a:ea typeface="+mn-ea"/>
                <a:cs typeface="+mn-cs"/>
              </a:rPr>
              <a:t>Kund B en båtleverans av sågade trävaror</a:t>
            </a:r>
          </a:p>
        </p:txBody>
      </p:sp>
      <p:sp>
        <p:nvSpPr>
          <p:cNvPr id="32" name="Rektangel 31">
            <a:extLst>
              <a:ext uri="{FF2B5EF4-FFF2-40B4-BE49-F238E27FC236}">
                <a16:creationId xmlns:a16="http://schemas.microsoft.com/office/drawing/2014/main" id="{335C7949-BC4A-84A7-2699-349E89A8D35A}"/>
              </a:ext>
            </a:extLst>
          </p:cNvPr>
          <p:cNvSpPr/>
          <p:nvPr/>
        </p:nvSpPr>
        <p:spPr>
          <a:xfrm>
            <a:off x="7782656" y="3570756"/>
            <a:ext cx="1680939" cy="2388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FFFFFF"/>
                </a:solidFill>
                <a:effectLst/>
                <a:uLnTx/>
                <a:uFillTx/>
                <a:latin typeface="Calibri" panose="020F0502020204030204"/>
                <a:ea typeface="+mn-ea"/>
                <a:cs typeface="+mn-cs"/>
              </a:rPr>
              <a:t>Leverans D, 4000  m3</a:t>
            </a:r>
          </a:p>
        </p:txBody>
      </p:sp>
      <p:sp>
        <p:nvSpPr>
          <p:cNvPr id="34" name="textruta 33">
            <a:extLst>
              <a:ext uri="{FF2B5EF4-FFF2-40B4-BE49-F238E27FC236}">
                <a16:creationId xmlns:a16="http://schemas.microsoft.com/office/drawing/2014/main" id="{A7F79F8F-C401-D12B-CF5A-A92865C21EC7}"/>
              </a:ext>
            </a:extLst>
          </p:cNvPr>
          <p:cNvSpPr txBox="1"/>
          <p:nvPr/>
        </p:nvSpPr>
        <p:spPr>
          <a:xfrm>
            <a:off x="10953032" y="5825256"/>
            <a:ext cx="989559" cy="70788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000000"/>
                </a:solidFill>
                <a:effectLst/>
                <a:uLnTx/>
                <a:uFillTx/>
                <a:latin typeface="Calibri" panose="020F0502020204030204"/>
                <a:ea typeface="+mn-ea"/>
                <a:cs typeface="+mn-cs"/>
              </a:rPr>
              <a:t>Kund C kontinuerliga leveranser av sågverksflis</a:t>
            </a:r>
          </a:p>
        </p:txBody>
      </p:sp>
      <p:sp>
        <p:nvSpPr>
          <p:cNvPr id="36" name="Rektangel 35">
            <a:extLst>
              <a:ext uri="{FF2B5EF4-FFF2-40B4-BE49-F238E27FC236}">
                <a16:creationId xmlns:a16="http://schemas.microsoft.com/office/drawing/2014/main" id="{A918DE12-F6DB-E4D8-7838-304741513514}"/>
              </a:ext>
            </a:extLst>
          </p:cNvPr>
          <p:cNvSpPr/>
          <p:nvPr/>
        </p:nvSpPr>
        <p:spPr>
          <a:xfrm>
            <a:off x="7759612" y="5217968"/>
            <a:ext cx="1680939" cy="57825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FFFFFF"/>
                </a:solidFill>
                <a:effectLst/>
                <a:uLnTx/>
                <a:uFillTx/>
                <a:latin typeface="Calibri" panose="020F0502020204030204"/>
                <a:ea typeface="+mn-ea"/>
                <a:cs typeface="+mn-cs"/>
              </a:rPr>
              <a:t>1000  m3s– </a:t>
            </a:r>
            <a:r>
              <a:rPr lang="sv-SE" sz="1000">
                <a:solidFill>
                  <a:srgbClr val="FFFFFF"/>
                </a:solidFill>
                <a:latin typeface="Calibri" panose="020F0502020204030204"/>
              </a:rPr>
              <a:t>som många enskilda leveranser under tex en månad</a:t>
            </a:r>
            <a:endParaRPr kumimoji="0" lang="sv-SE" sz="1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2" name="Bildobjekt 21" descr="En bild som visar Grafik, symbol, design&#10;&#10;Automatiskt genererad beskrivning">
            <a:extLst>
              <a:ext uri="{FF2B5EF4-FFF2-40B4-BE49-F238E27FC236}">
                <a16:creationId xmlns:a16="http://schemas.microsoft.com/office/drawing/2014/main" id="{37B51B52-6F0D-055C-5323-84DF0111803C}"/>
              </a:ext>
            </a:extLst>
          </p:cNvPr>
          <p:cNvPicPr>
            <a:picLocks noChangeAspect="1"/>
          </p:cNvPicPr>
          <p:nvPr/>
        </p:nvPicPr>
        <p:blipFill>
          <a:blip r:embed="rId6"/>
          <a:stretch>
            <a:fillRect/>
          </a:stretch>
        </p:blipFill>
        <p:spPr>
          <a:xfrm>
            <a:off x="9917834" y="3276013"/>
            <a:ext cx="601897" cy="620136"/>
          </a:xfrm>
          <a:prstGeom prst="rect">
            <a:avLst/>
          </a:prstGeom>
        </p:spPr>
      </p:pic>
      <p:sp>
        <p:nvSpPr>
          <p:cNvPr id="40" name="Rektangel 39">
            <a:extLst>
              <a:ext uri="{FF2B5EF4-FFF2-40B4-BE49-F238E27FC236}">
                <a16:creationId xmlns:a16="http://schemas.microsoft.com/office/drawing/2014/main" id="{DA05BC4F-DFE0-03F7-4D59-317FC609696F}"/>
              </a:ext>
            </a:extLst>
          </p:cNvPr>
          <p:cNvSpPr/>
          <p:nvPr/>
        </p:nvSpPr>
        <p:spPr>
          <a:xfrm>
            <a:off x="9586643" y="4143843"/>
            <a:ext cx="683761" cy="26450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41" name="Grupp 40">
            <a:extLst>
              <a:ext uri="{FF2B5EF4-FFF2-40B4-BE49-F238E27FC236}">
                <a16:creationId xmlns:a16="http://schemas.microsoft.com/office/drawing/2014/main" id="{9D1A6804-FAEE-5C6E-0E77-BAA7168631DE}"/>
              </a:ext>
            </a:extLst>
          </p:cNvPr>
          <p:cNvGrpSpPr/>
          <p:nvPr/>
        </p:nvGrpSpPr>
        <p:grpSpPr>
          <a:xfrm>
            <a:off x="9814410" y="1709170"/>
            <a:ext cx="590617" cy="620136"/>
            <a:chOff x="8767362" y="3851877"/>
            <a:chExt cx="794299" cy="1018970"/>
          </a:xfrm>
        </p:grpSpPr>
        <p:pic>
          <p:nvPicPr>
            <p:cNvPr id="38" name="Bildobjekt 37" descr="En bild som visar Grafik, Färggrann, design&#10;&#10;Automatiskt genererad beskrivning">
              <a:extLst>
                <a:ext uri="{FF2B5EF4-FFF2-40B4-BE49-F238E27FC236}">
                  <a16:creationId xmlns:a16="http://schemas.microsoft.com/office/drawing/2014/main" id="{A8328D90-A712-F54B-73D8-5BE9FAD93AAA}"/>
                </a:ext>
              </a:extLst>
            </p:cNvPr>
            <p:cNvPicPr>
              <a:picLocks noChangeAspect="1"/>
            </p:cNvPicPr>
            <p:nvPr/>
          </p:nvPicPr>
          <p:blipFill>
            <a:blip r:embed="rId7"/>
            <a:stretch>
              <a:fillRect/>
            </a:stretch>
          </p:blipFill>
          <p:spPr>
            <a:xfrm>
              <a:off x="8767362" y="3989376"/>
              <a:ext cx="794299" cy="881471"/>
            </a:xfrm>
            <a:prstGeom prst="rect">
              <a:avLst/>
            </a:prstGeom>
          </p:spPr>
        </p:pic>
        <p:pic>
          <p:nvPicPr>
            <p:cNvPr id="39" name="Bildobjekt 38" descr="En bild som visar grön, kvadrat, Färggrann, symbol&#10;&#10;Automatiskt genererad beskrivning">
              <a:extLst>
                <a:ext uri="{FF2B5EF4-FFF2-40B4-BE49-F238E27FC236}">
                  <a16:creationId xmlns:a16="http://schemas.microsoft.com/office/drawing/2014/main" id="{953AA188-932C-2F28-CB15-3BA4AC501F61}"/>
                </a:ext>
              </a:extLst>
            </p:cNvPr>
            <p:cNvPicPr>
              <a:picLocks noChangeAspect="1"/>
            </p:cNvPicPr>
            <p:nvPr/>
          </p:nvPicPr>
          <p:blipFill>
            <a:blip r:embed="rId8"/>
            <a:stretch>
              <a:fillRect/>
            </a:stretch>
          </p:blipFill>
          <p:spPr>
            <a:xfrm>
              <a:off x="8796062" y="3851877"/>
              <a:ext cx="690166" cy="291650"/>
            </a:xfrm>
            <a:prstGeom prst="rect">
              <a:avLst/>
            </a:prstGeom>
          </p:spPr>
        </p:pic>
      </p:grpSp>
      <p:pic>
        <p:nvPicPr>
          <p:cNvPr id="18" name="Bildobjekt 17" descr="En bild som visar Grafik, Färggrann, design&#10;&#10;Automatiskt genererad beskrivning">
            <a:extLst>
              <a:ext uri="{FF2B5EF4-FFF2-40B4-BE49-F238E27FC236}">
                <a16:creationId xmlns:a16="http://schemas.microsoft.com/office/drawing/2014/main" id="{FBFBF48A-3733-117C-B74F-07EC9A50780D}"/>
              </a:ext>
            </a:extLst>
          </p:cNvPr>
          <p:cNvPicPr>
            <a:picLocks noChangeAspect="1"/>
          </p:cNvPicPr>
          <p:nvPr/>
        </p:nvPicPr>
        <p:blipFill>
          <a:blip r:embed="rId7"/>
          <a:stretch>
            <a:fillRect/>
          </a:stretch>
        </p:blipFill>
        <p:spPr>
          <a:xfrm>
            <a:off x="9896353" y="5170493"/>
            <a:ext cx="634212" cy="714323"/>
          </a:xfrm>
          <a:prstGeom prst="rect">
            <a:avLst/>
          </a:prstGeom>
        </p:spPr>
      </p:pic>
      <p:pic>
        <p:nvPicPr>
          <p:cNvPr id="25" name="Bildobjekt 24" descr="En bild som visar Grafik, grafisk design, Teckensnitt, Färggrann&#10;&#10;Automatiskt genererad beskrivning">
            <a:extLst>
              <a:ext uri="{FF2B5EF4-FFF2-40B4-BE49-F238E27FC236}">
                <a16:creationId xmlns:a16="http://schemas.microsoft.com/office/drawing/2014/main" id="{8FFF1786-8775-1D54-0708-406492305094}"/>
              </a:ext>
            </a:extLst>
          </p:cNvPr>
          <p:cNvPicPr>
            <a:picLocks noChangeAspect="1"/>
          </p:cNvPicPr>
          <p:nvPr/>
        </p:nvPicPr>
        <p:blipFill>
          <a:blip r:embed="rId9"/>
          <a:stretch>
            <a:fillRect/>
          </a:stretch>
        </p:blipFill>
        <p:spPr>
          <a:xfrm>
            <a:off x="5182980" y="3036492"/>
            <a:ext cx="936315" cy="773104"/>
          </a:xfrm>
          <a:prstGeom prst="rect">
            <a:avLst/>
          </a:prstGeom>
        </p:spPr>
      </p:pic>
      <p:sp>
        <p:nvSpPr>
          <p:cNvPr id="33" name="textruta 32">
            <a:extLst>
              <a:ext uri="{FF2B5EF4-FFF2-40B4-BE49-F238E27FC236}">
                <a16:creationId xmlns:a16="http://schemas.microsoft.com/office/drawing/2014/main" id="{CA3C9E23-42FF-C38A-E98E-A6128F8F501E}"/>
              </a:ext>
            </a:extLst>
          </p:cNvPr>
          <p:cNvSpPr txBox="1"/>
          <p:nvPr/>
        </p:nvSpPr>
        <p:spPr>
          <a:xfrm>
            <a:off x="7814212" y="1216240"/>
            <a:ext cx="209262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a:ln>
                  <a:noFill/>
                </a:ln>
                <a:solidFill>
                  <a:srgbClr val="000000"/>
                </a:solidFill>
                <a:effectLst/>
                <a:uLnTx/>
                <a:uFillTx/>
                <a:latin typeface="Calibri" panose="020F0502020204030204"/>
                <a:ea typeface="+mn-ea"/>
                <a:cs typeface="+mn-cs"/>
              </a:rPr>
              <a:t>Leveranser av produkter:</a:t>
            </a:r>
          </a:p>
        </p:txBody>
      </p:sp>
      <p:sp>
        <p:nvSpPr>
          <p:cNvPr id="46" name="Rektangel 45">
            <a:extLst>
              <a:ext uri="{FF2B5EF4-FFF2-40B4-BE49-F238E27FC236}">
                <a16:creationId xmlns:a16="http://schemas.microsoft.com/office/drawing/2014/main" id="{E2D2B365-749B-15BB-1C79-2CD96C1CF726}"/>
              </a:ext>
            </a:extLst>
          </p:cNvPr>
          <p:cNvSpPr/>
          <p:nvPr/>
        </p:nvSpPr>
        <p:spPr>
          <a:xfrm>
            <a:off x="1649103" y="2257528"/>
            <a:ext cx="1552086" cy="23884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FFFFFF"/>
                </a:solidFill>
                <a:effectLst/>
                <a:uLnTx/>
                <a:uFillTx/>
                <a:latin typeface="Calibri" panose="020F0502020204030204"/>
                <a:ea typeface="+mn-ea"/>
                <a:cs typeface="+mn-cs"/>
              </a:rPr>
              <a:t>XXX</a:t>
            </a:r>
          </a:p>
        </p:txBody>
      </p:sp>
      <p:sp>
        <p:nvSpPr>
          <p:cNvPr id="47" name="Rektangel 46">
            <a:extLst>
              <a:ext uri="{FF2B5EF4-FFF2-40B4-BE49-F238E27FC236}">
                <a16:creationId xmlns:a16="http://schemas.microsoft.com/office/drawing/2014/main" id="{76534F95-5EA6-921F-3462-30468C1EDCD6}"/>
              </a:ext>
            </a:extLst>
          </p:cNvPr>
          <p:cNvSpPr/>
          <p:nvPr/>
        </p:nvSpPr>
        <p:spPr>
          <a:xfrm>
            <a:off x="1661759" y="1601956"/>
            <a:ext cx="1552086" cy="23884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FFFFFF"/>
                </a:solidFill>
                <a:effectLst/>
                <a:uLnTx/>
                <a:uFillTx/>
                <a:latin typeface="Calibri" panose="020F0502020204030204"/>
                <a:ea typeface="+mn-ea"/>
                <a:cs typeface="+mn-cs"/>
              </a:rPr>
              <a:t>XXX</a:t>
            </a:r>
          </a:p>
        </p:txBody>
      </p:sp>
      <p:sp>
        <p:nvSpPr>
          <p:cNvPr id="48" name="Rektangel 47">
            <a:extLst>
              <a:ext uri="{FF2B5EF4-FFF2-40B4-BE49-F238E27FC236}">
                <a16:creationId xmlns:a16="http://schemas.microsoft.com/office/drawing/2014/main" id="{CC6D531D-C787-5239-EE89-E2B681494F17}"/>
              </a:ext>
            </a:extLst>
          </p:cNvPr>
          <p:cNvSpPr/>
          <p:nvPr/>
        </p:nvSpPr>
        <p:spPr>
          <a:xfrm>
            <a:off x="1661759" y="1292313"/>
            <a:ext cx="1552086" cy="23884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FFFFFF"/>
                </a:solidFill>
                <a:effectLst/>
                <a:uLnTx/>
                <a:uFillTx/>
                <a:latin typeface="Calibri" panose="020F0502020204030204"/>
                <a:ea typeface="+mn-ea"/>
                <a:cs typeface="+mn-cs"/>
              </a:rPr>
              <a:t>XXX</a:t>
            </a:r>
          </a:p>
        </p:txBody>
      </p:sp>
      <p:sp>
        <p:nvSpPr>
          <p:cNvPr id="53" name="Rektangel 52">
            <a:extLst>
              <a:ext uri="{FF2B5EF4-FFF2-40B4-BE49-F238E27FC236}">
                <a16:creationId xmlns:a16="http://schemas.microsoft.com/office/drawing/2014/main" id="{81C45052-BAE2-44C8-E887-D08779B0087B}"/>
              </a:ext>
            </a:extLst>
          </p:cNvPr>
          <p:cNvSpPr/>
          <p:nvPr/>
        </p:nvSpPr>
        <p:spPr>
          <a:xfrm>
            <a:off x="1661759" y="1925603"/>
            <a:ext cx="1552086" cy="23884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FFFFFF"/>
                </a:solidFill>
                <a:effectLst/>
                <a:uLnTx/>
                <a:uFillTx/>
                <a:latin typeface="Calibri" panose="020F0502020204030204"/>
                <a:ea typeface="+mn-ea"/>
                <a:cs typeface="+mn-cs"/>
              </a:rPr>
              <a:t>XXX</a:t>
            </a:r>
          </a:p>
        </p:txBody>
      </p:sp>
      <p:sp>
        <p:nvSpPr>
          <p:cNvPr id="58" name="textruta 57">
            <a:extLst>
              <a:ext uri="{FF2B5EF4-FFF2-40B4-BE49-F238E27FC236}">
                <a16:creationId xmlns:a16="http://schemas.microsoft.com/office/drawing/2014/main" id="{C1B047F2-8598-FBFA-8265-B26A87F9D964}"/>
              </a:ext>
            </a:extLst>
          </p:cNvPr>
          <p:cNvSpPr txBox="1"/>
          <p:nvPr/>
        </p:nvSpPr>
        <p:spPr>
          <a:xfrm>
            <a:off x="577648" y="3407365"/>
            <a:ext cx="77604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000000"/>
                </a:solidFill>
                <a:effectLst/>
                <a:uLnTx/>
                <a:uFillTx/>
                <a:latin typeface="Calibri" panose="020F0502020204030204"/>
                <a:ea typeface="+mn-ea"/>
                <a:cs typeface="+mn-cs"/>
              </a:rPr>
              <a:t>EUDR ref A</a:t>
            </a:r>
          </a:p>
        </p:txBody>
      </p:sp>
      <p:sp>
        <p:nvSpPr>
          <p:cNvPr id="59" name="textruta 58">
            <a:extLst>
              <a:ext uri="{FF2B5EF4-FFF2-40B4-BE49-F238E27FC236}">
                <a16:creationId xmlns:a16="http://schemas.microsoft.com/office/drawing/2014/main" id="{771F7C6D-D15D-E14C-8325-B144F1A285A5}"/>
              </a:ext>
            </a:extLst>
          </p:cNvPr>
          <p:cNvSpPr txBox="1"/>
          <p:nvPr/>
        </p:nvSpPr>
        <p:spPr>
          <a:xfrm>
            <a:off x="599274" y="4285234"/>
            <a:ext cx="77604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000000"/>
                </a:solidFill>
                <a:effectLst/>
                <a:uLnTx/>
                <a:uFillTx/>
                <a:latin typeface="Calibri" panose="020F0502020204030204"/>
                <a:ea typeface="+mn-ea"/>
                <a:cs typeface="+mn-cs"/>
              </a:rPr>
              <a:t>EUDR ref B</a:t>
            </a:r>
          </a:p>
        </p:txBody>
      </p:sp>
      <p:sp>
        <p:nvSpPr>
          <p:cNvPr id="62" name="textruta 61">
            <a:extLst>
              <a:ext uri="{FF2B5EF4-FFF2-40B4-BE49-F238E27FC236}">
                <a16:creationId xmlns:a16="http://schemas.microsoft.com/office/drawing/2014/main" id="{0EA9CFBD-8761-3C9C-5847-297B0E8EE9FB}"/>
              </a:ext>
            </a:extLst>
          </p:cNvPr>
          <p:cNvSpPr txBox="1"/>
          <p:nvPr/>
        </p:nvSpPr>
        <p:spPr>
          <a:xfrm>
            <a:off x="609804" y="5155481"/>
            <a:ext cx="77604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000000"/>
                </a:solidFill>
                <a:effectLst/>
                <a:uLnTx/>
                <a:uFillTx/>
                <a:latin typeface="Calibri" panose="020F0502020204030204"/>
                <a:ea typeface="+mn-ea"/>
                <a:cs typeface="+mn-cs"/>
              </a:rPr>
              <a:t>EUDR ref C</a:t>
            </a:r>
          </a:p>
        </p:txBody>
      </p:sp>
      <p:sp>
        <p:nvSpPr>
          <p:cNvPr id="63" name="textruta 62">
            <a:extLst>
              <a:ext uri="{FF2B5EF4-FFF2-40B4-BE49-F238E27FC236}">
                <a16:creationId xmlns:a16="http://schemas.microsoft.com/office/drawing/2014/main" id="{8AF9042F-6D12-1583-159F-1765C33C8C5E}"/>
              </a:ext>
            </a:extLst>
          </p:cNvPr>
          <p:cNvSpPr txBox="1"/>
          <p:nvPr/>
        </p:nvSpPr>
        <p:spPr>
          <a:xfrm>
            <a:off x="627129" y="5829394"/>
            <a:ext cx="77604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000000"/>
                </a:solidFill>
                <a:effectLst/>
                <a:uLnTx/>
                <a:uFillTx/>
                <a:latin typeface="Calibri" panose="020F0502020204030204"/>
                <a:ea typeface="+mn-ea"/>
                <a:cs typeface="+mn-cs"/>
              </a:rPr>
              <a:t>EUDR ref D</a:t>
            </a:r>
          </a:p>
        </p:txBody>
      </p:sp>
      <p:sp>
        <p:nvSpPr>
          <p:cNvPr id="29" name="Rektangel 28">
            <a:extLst>
              <a:ext uri="{FF2B5EF4-FFF2-40B4-BE49-F238E27FC236}">
                <a16:creationId xmlns:a16="http://schemas.microsoft.com/office/drawing/2014/main" id="{FFB5F7C6-0394-8C32-C493-8B25DA8AB4E8}"/>
              </a:ext>
            </a:extLst>
          </p:cNvPr>
          <p:cNvSpPr/>
          <p:nvPr/>
        </p:nvSpPr>
        <p:spPr>
          <a:xfrm>
            <a:off x="1631760" y="6211462"/>
            <a:ext cx="1552086" cy="23884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FFFFFF"/>
                </a:solidFill>
                <a:effectLst/>
                <a:uLnTx/>
                <a:uFillTx/>
                <a:latin typeface="Calibri" panose="020F0502020204030204"/>
                <a:ea typeface="+mn-ea"/>
                <a:cs typeface="+mn-cs"/>
              </a:rPr>
              <a:t>XXX</a:t>
            </a:r>
          </a:p>
        </p:txBody>
      </p:sp>
      <p:sp>
        <p:nvSpPr>
          <p:cNvPr id="37" name="Rektangel 36">
            <a:extLst>
              <a:ext uri="{FF2B5EF4-FFF2-40B4-BE49-F238E27FC236}">
                <a16:creationId xmlns:a16="http://schemas.microsoft.com/office/drawing/2014/main" id="{BD12120E-FB11-3845-3F62-79ACF6FDEDA9}"/>
              </a:ext>
            </a:extLst>
          </p:cNvPr>
          <p:cNvSpPr/>
          <p:nvPr/>
        </p:nvSpPr>
        <p:spPr>
          <a:xfrm>
            <a:off x="1644416" y="5879537"/>
            <a:ext cx="1552086" cy="23884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FFFFFF"/>
                </a:solidFill>
                <a:effectLst/>
                <a:uLnTx/>
                <a:uFillTx/>
                <a:latin typeface="Calibri" panose="020F0502020204030204"/>
                <a:ea typeface="+mn-ea"/>
                <a:cs typeface="+mn-cs"/>
              </a:rPr>
              <a:t>XXX</a:t>
            </a:r>
          </a:p>
        </p:txBody>
      </p:sp>
      <p:sp>
        <p:nvSpPr>
          <p:cNvPr id="42" name="textruta 41">
            <a:extLst>
              <a:ext uri="{FF2B5EF4-FFF2-40B4-BE49-F238E27FC236}">
                <a16:creationId xmlns:a16="http://schemas.microsoft.com/office/drawing/2014/main" id="{EC5019DC-EDBF-120B-C174-B95B0CAC0E90}"/>
              </a:ext>
            </a:extLst>
          </p:cNvPr>
          <p:cNvSpPr txBox="1"/>
          <p:nvPr/>
        </p:nvSpPr>
        <p:spPr>
          <a:xfrm>
            <a:off x="3440317" y="5217968"/>
            <a:ext cx="4167080" cy="1477328"/>
          </a:xfrm>
          <a:prstGeom prst="rect">
            <a:avLst/>
          </a:prstGeom>
          <a:noFill/>
        </p:spPr>
        <p:txBody>
          <a:bodyPr wrap="square" rtlCol="0">
            <a:spAutoFit/>
          </a:bodyPr>
          <a:lstStyle/>
          <a:p>
            <a:r>
              <a:rPr lang="sv-SE"/>
              <a:t>En </a:t>
            </a:r>
            <a:r>
              <a:rPr lang="sv-SE" b="1"/>
              <a:t>modell</a:t>
            </a:r>
            <a:r>
              <a:rPr lang="sv-SE"/>
              <a:t> som EU diskuterar är att anmäla råvara motsvarande </a:t>
            </a:r>
            <a:r>
              <a:rPr lang="sv-SE" u="sng"/>
              <a:t>två gånger </a:t>
            </a:r>
            <a:r>
              <a:rPr lang="sv-SE"/>
              <a:t>den sålda kvantiteten. Man får då på något sätt fördela inkommande leveranser mot sina utleveranser.</a:t>
            </a:r>
          </a:p>
        </p:txBody>
      </p:sp>
      <p:sp>
        <p:nvSpPr>
          <p:cNvPr id="5" name="textruta 4">
            <a:extLst>
              <a:ext uri="{FF2B5EF4-FFF2-40B4-BE49-F238E27FC236}">
                <a16:creationId xmlns:a16="http://schemas.microsoft.com/office/drawing/2014/main" id="{4FA039AB-E17D-8581-F3EC-543256FBBAE0}"/>
              </a:ext>
            </a:extLst>
          </p:cNvPr>
          <p:cNvSpPr txBox="1"/>
          <p:nvPr/>
        </p:nvSpPr>
        <p:spPr>
          <a:xfrm>
            <a:off x="3105273" y="2785789"/>
            <a:ext cx="6570406" cy="2031325"/>
          </a:xfrm>
          <a:prstGeom prst="rect">
            <a:avLst/>
          </a:prstGeom>
          <a:solidFill>
            <a:schemeClr val="bg2"/>
          </a:solidFill>
          <a:ln w="38100">
            <a:solidFill>
              <a:schemeClr val="accent2"/>
            </a:solidFill>
          </a:ln>
        </p:spPr>
        <p:txBody>
          <a:bodyPr wrap="square" rtlCol="0">
            <a:spAutoFit/>
          </a:bodyPr>
          <a:lstStyle/>
          <a:p>
            <a:r>
              <a:rPr lang="sv-SE"/>
              <a:t>EU har hittills inte förtydligat hur information om råvarans geografiska ursprung får hanteras från en </a:t>
            </a:r>
            <a:r>
              <a:rPr lang="sv-SE" err="1"/>
              <a:t>lagerplats</a:t>
            </a:r>
            <a:r>
              <a:rPr lang="sv-SE"/>
              <a:t> eller industri där den inte kan hållas isär längre.</a:t>
            </a:r>
          </a:p>
          <a:p>
            <a:endParaRPr lang="sv-SE"/>
          </a:p>
          <a:p>
            <a:r>
              <a:rPr lang="sv-SE"/>
              <a:t>Skogsindustrierna och Biometria har jobbat med olika tänkbara modeller och kommer att lyfta dessa till EU som förslag på hur vi i Sverige kan hantera detta på ett rimligt sätt. </a:t>
            </a:r>
          </a:p>
        </p:txBody>
      </p:sp>
    </p:spTree>
    <p:extLst>
      <p:ext uri="{BB962C8B-B14F-4D97-AF65-F5344CB8AC3E}">
        <p14:creationId xmlns:p14="http://schemas.microsoft.com/office/powerpoint/2010/main" val="9173626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12AB3A9C-5080-3541-991C-F0EB7D9F1E19}"/>
              </a:ext>
            </a:extLst>
          </p:cNvPr>
          <p:cNvSpPr>
            <a:spLocks noGrp="1"/>
          </p:cNvSpPr>
          <p:nvPr>
            <p:ph idx="1"/>
          </p:nvPr>
        </p:nvSpPr>
        <p:spPr/>
        <p:txBody>
          <a:bodyPr/>
          <a:lstStyle/>
          <a:p>
            <a:r>
              <a:rPr lang="sv-SE" b="0"/>
              <a:t>Vi pratar om en informationsmodell som var och en kan tillämpa i egen systemlösning – </a:t>
            </a:r>
            <a:r>
              <a:rPr lang="sv-SE" b="1"/>
              <a:t>inte ett branschgemensamt IT-stöd</a:t>
            </a:r>
            <a:r>
              <a:rPr lang="sv-SE"/>
              <a:t>.</a:t>
            </a:r>
          </a:p>
          <a:p>
            <a:r>
              <a:rPr lang="sv-SE" b="0"/>
              <a:t>Det finns ännu ingen publicerad skriftlig information om hur en sådan modell får tillämpas</a:t>
            </a:r>
            <a:endParaRPr lang="sv-SE"/>
          </a:p>
        </p:txBody>
      </p:sp>
      <p:sp>
        <p:nvSpPr>
          <p:cNvPr id="2" name="Rubrik 1">
            <a:extLst>
              <a:ext uri="{FF2B5EF4-FFF2-40B4-BE49-F238E27FC236}">
                <a16:creationId xmlns:a16="http://schemas.microsoft.com/office/drawing/2014/main" id="{7BCF7F5A-A860-44AE-6426-FB8C0FF3CD31}"/>
              </a:ext>
            </a:extLst>
          </p:cNvPr>
          <p:cNvSpPr>
            <a:spLocks noGrp="1"/>
          </p:cNvSpPr>
          <p:nvPr>
            <p:ph type="title"/>
          </p:nvPr>
        </p:nvSpPr>
        <p:spPr/>
        <p:txBody>
          <a:bodyPr>
            <a:normAutofit fontScale="90000"/>
          </a:bodyPr>
          <a:lstStyle/>
          <a:p>
            <a:r>
              <a:rPr lang="sv-SE"/>
              <a:t>FÖRTYDLIGANDE</a:t>
            </a:r>
            <a:br>
              <a:rPr lang="sv-SE"/>
            </a:br>
            <a:br>
              <a:rPr lang="sv-SE"/>
            </a:br>
            <a:endParaRPr lang="sv-SE" b="0"/>
          </a:p>
        </p:txBody>
      </p:sp>
    </p:spTree>
    <p:extLst>
      <p:ext uri="{BB962C8B-B14F-4D97-AF65-F5344CB8AC3E}">
        <p14:creationId xmlns:p14="http://schemas.microsoft.com/office/powerpoint/2010/main" val="35009865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12BA775D-702B-6003-4350-35CA0DD3F6F8}"/>
              </a:ext>
            </a:extLst>
          </p:cNvPr>
          <p:cNvSpPr>
            <a:spLocks noGrp="1"/>
          </p:cNvSpPr>
          <p:nvPr>
            <p:ph idx="1"/>
          </p:nvPr>
        </p:nvSpPr>
        <p:spPr/>
        <p:txBody>
          <a:bodyPr/>
          <a:lstStyle/>
          <a:p>
            <a:r>
              <a:rPr lang="sv-SE"/>
              <a:t>Ni ska tillhandahålla ”tillräcklig och verifierbar information” om att tillbörlig aktsamhet har tillämpats.</a:t>
            </a:r>
          </a:p>
          <a:p>
            <a:pPr marL="180975" lvl="1" indent="0">
              <a:buNone/>
            </a:pPr>
            <a:r>
              <a:rPr lang="sv-SE" b="1"/>
              <a:t>Koordinater (</a:t>
            </a:r>
            <a:r>
              <a:rPr lang="sv-SE" b="1" err="1"/>
              <a:t>kartfil</a:t>
            </a:r>
            <a:r>
              <a:rPr lang="sv-SE" b="1"/>
              <a:t>) kan en kund begära att få ta del av. </a:t>
            </a:r>
          </a:p>
          <a:p>
            <a:pPr marL="180975" lvl="1" indent="0">
              <a:buNone/>
            </a:pPr>
            <a:r>
              <a:rPr lang="sv-SE"/>
              <a:t>SKS säger att: ”</a:t>
            </a:r>
            <a:r>
              <a:rPr lang="sv-SE" i="1">
                <a:effectLst/>
                <a:latin typeface="+mn-lt"/>
                <a:ea typeface="Aptos" panose="020B0004020202020204" pitchFamily="34" charset="0"/>
              </a:rPr>
              <a:t>Om en aktör nedströms i sin riskbedömning av leverantörer rimligt säkerställer att leverantören har bra rutiner är det OK att reglera detta i avtal. Om det är en ny leverantör eller om köparen har anledning till osäkerhet gällande leverantörens förmåga att efterleva lagen ska köparen kräva möjlighet att själv, eller via tredje part, göra efterforskningar för att säkerställa lagefterlevnaden och då måste få tillgång till information om råvarans geografiska ursprung. Om leverantören vägrar gå med på detta ska köparen avstå affären.” </a:t>
            </a:r>
          </a:p>
          <a:p>
            <a:pPr marL="180975" lvl="1" indent="0">
              <a:buNone/>
            </a:pPr>
            <a:r>
              <a:rPr lang="sv-SE" sz="1600"/>
              <a:t>Biometria tillhandahåller sökmöjlighet med sammanställning av referensnummer men den inkluderar INTE geospatial information (eftersom den inte finns i VIOL)</a:t>
            </a:r>
          </a:p>
        </p:txBody>
      </p:sp>
      <p:sp>
        <p:nvSpPr>
          <p:cNvPr id="3" name="Rubrik 2">
            <a:extLst>
              <a:ext uri="{FF2B5EF4-FFF2-40B4-BE49-F238E27FC236}">
                <a16:creationId xmlns:a16="http://schemas.microsoft.com/office/drawing/2014/main" id="{6FC94DAA-FB6A-67B7-3D56-DD5FA71DE95C}"/>
              </a:ext>
            </a:extLst>
          </p:cNvPr>
          <p:cNvSpPr>
            <a:spLocks noGrp="1"/>
          </p:cNvSpPr>
          <p:nvPr>
            <p:ph type="title"/>
          </p:nvPr>
        </p:nvSpPr>
        <p:spPr/>
        <p:txBody>
          <a:bodyPr/>
          <a:lstStyle/>
          <a:p>
            <a:r>
              <a:rPr lang="sv-SE"/>
              <a:t>VAD KAN EN KUND NEDSTRÖMS EGENTLIGEN BEGÄRA AV ER?</a:t>
            </a:r>
          </a:p>
        </p:txBody>
      </p:sp>
    </p:spTree>
    <p:extLst>
      <p:ext uri="{BB962C8B-B14F-4D97-AF65-F5344CB8AC3E}">
        <p14:creationId xmlns:p14="http://schemas.microsoft.com/office/powerpoint/2010/main" val="4142103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BB609C05-542E-180C-42D2-B0D8D6F0FD8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5" name="think-cell data - do not delete" hidden="1">
                        <a:extLst>
                          <a:ext uri="{FF2B5EF4-FFF2-40B4-BE49-F238E27FC236}">
                            <a16:creationId xmlns:a16="http://schemas.microsoft.com/office/drawing/2014/main" id="{BB609C05-542E-180C-42D2-B0D8D6F0FD8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Platshållare för innehåll 2">
            <a:extLst>
              <a:ext uri="{FF2B5EF4-FFF2-40B4-BE49-F238E27FC236}">
                <a16:creationId xmlns:a16="http://schemas.microsoft.com/office/drawing/2014/main" id="{1BAF0F2D-DBA1-5465-650C-ADF457C37C08}"/>
              </a:ext>
            </a:extLst>
          </p:cNvPr>
          <p:cNvSpPr>
            <a:spLocks noGrp="1"/>
          </p:cNvSpPr>
          <p:nvPr>
            <p:ph idx="1"/>
          </p:nvPr>
        </p:nvSpPr>
        <p:spPr>
          <a:xfrm>
            <a:off x="838200" y="1524000"/>
            <a:ext cx="10515600" cy="4425108"/>
          </a:xfrm>
        </p:spPr>
        <p:txBody>
          <a:bodyPr vert="horz" lIns="91440" tIns="45720" rIns="91440" bIns="45720" rtlCol="0" anchor="t">
            <a:noAutofit/>
          </a:bodyPr>
          <a:lstStyle/>
          <a:p>
            <a:pPr indent="-175895"/>
            <a:r>
              <a:rPr lang="sv-SE">
                <a:latin typeface="Noto Serif"/>
                <a:ea typeface="Noto Serif"/>
                <a:cs typeface="Noto Serif"/>
              </a:rPr>
              <a:t>Skapa en verksamhetsplan som omfattar hur du vill hantera:</a:t>
            </a:r>
          </a:p>
          <a:p>
            <a:pPr lvl="1">
              <a:spcBef>
                <a:spcPts val="0"/>
              </a:spcBef>
              <a:spcAft>
                <a:spcPts val="600"/>
              </a:spcAft>
            </a:pPr>
            <a:r>
              <a:rPr lang="sv-SE">
                <a:solidFill>
                  <a:srgbClr val="000000"/>
                </a:solidFill>
                <a:latin typeface="Noto Serif"/>
                <a:ea typeface="Noto Serif"/>
                <a:cs typeface="Noto Serif"/>
              </a:rPr>
              <a:t>Planeringsprocessen vid egna avverkningar</a:t>
            </a:r>
          </a:p>
          <a:p>
            <a:pPr lvl="1">
              <a:spcBef>
                <a:spcPts val="0"/>
              </a:spcBef>
              <a:spcAft>
                <a:spcPts val="600"/>
              </a:spcAft>
            </a:pPr>
            <a:r>
              <a:rPr lang="sv-SE">
                <a:solidFill>
                  <a:srgbClr val="000000"/>
                </a:solidFill>
                <a:latin typeface="Noto Serif"/>
                <a:ea typeface="Noto Serif"/>
                <a:cs typeface="Noto Serif"/>
              </a:rPr>
              <a:t>Inköp av Leveransvirke från såväl stora som små aktörer</a:t>
            </a:r>
            <a:endParaRPr lang="sv-SE"/>
          </a:p>
          <a:p>
            <a:pPr lvl="1">
              <a:spcBef>
                <a:spcPts val="0"/>
              </a:spcBef>
              <a:spcAft>
                <a:spcPts val="600"/>
              </a:spcAft>
            </a:pPr>
            <a:r>
              <a:rPr lang="sv-SE">
                <a:solidFill>
                  <a:srgbClr val="000000"/>
                </a:solidFill>
                <a:latin typeface="Noto Serif"/>
                <a:ea typeface="Noto Serif"/>
                <a:cs typeface="Noto Serif"/>
              </a:rPr>
              <a:t>Upphandling av centrala köp</a:t>
            </a:r>
          </a:p>
          <a:p>
            <a:pPr lvl="1">
              <a:spcBef>
                <a:spcPts val="0"/>
              </a:spcBef>
              <a:spcAft>
                <a:spcPts val="600"/>
              </a:spcAft>
            </a:pPr>
            <a:r>
              <a:rPr lang="sv-SE">
                <a:solidFill>
                  <a:srgbClr val="000000"/>
                </a:solidFill>
                <a:latin typeface="Noto Serif"/>
                <a:ea typeface="Noto Serif"/>
                <a:cs typeface="Noto Serif"/>
              </a:rPr>
              <a:t>Köp och försäljning av sammanblandad råvara tex sågverksflis och båt eller tågleveranser</a:t>
            </a:r>
            <a:endParaRPr lang="sv-SE"/>
          </a:p>
          <a:p>
            <a:pPr marL="5080" indent="0">
              <a:buNone/>
            </a:pPr>
            <a:r>
              <a:rPr lang="sv-SE"/>
              <a:t>Gemensamt för alla råvarukällor är att </a:t>
            </a:r>
            <a:r>
              <a:rPr lang="sv-SE" b="1"/>
              <a:t>se över de skrivna avtalen </a:t>
            </a:r>
            <a:r>
              <a:rPr lang="sv-SE"/>
              <a:t>så att Ni säkerställer att Ni och Era affärspartners har bra rutiner </a:t>
            </a:r>
            <a:r>
              <a:rPr lang="sv-SE" b="1"/>
              <a:t>som säkerställer lagens krav </a:t>
            </a:r>
            <a:r>
              <a:rPr lang="sv-SE"/>
              <a:t>såväl uppströms som nedströms i leveranskedjorna</a:t>
            </a:r>
          </a:p>
          <a:p>
            <a:pPr indent="-175895"/>
            <a:r>
              <a:rPr lang="sv-SE" b="1">
                <a:latin typeface="Noto Serif"/>
                <a:ea typeface="Noto Serif"/>
                <a:cs typeface="Noto Serif"/>
              </a:rPr>
              <a:t>Engagera verksamheten!</a:t>
            </a:r>
          </a:p>
          <a:p>
            <a:pPr lvl="1">
              <a:spcBef>
                <a:spcPts val="0"/>
              </a:spcBef>
              <a:spcAft>
                <a:spcPts val="600"/>
              </a:spcAft>
            </a:pPr>
            <a:r>
              <a:rPr lang="sv-SE">
                <a:solidFill>
                  <a:srgbClr val="000000"/>
                </a:solidFill>
                <a:latin typeface="Noto Serif"/>
                <a:ea typeface="Noto Serif"/>
                <a:cs typeface="Noto Serif"/>
              </a:rPr>
              <a:t>Virkesadministratörer</a:t>
            </a:r>
          </a:p>
          <a:p>
            <a:pPr lvl="1">
              <a:spcBef>
                <a:spcPts val="0"/>
              </a:spcBef>
              <a:spcAft>
                <a:spcPts val="600"/>
              </a:spcAft>
            </a:pPr>
            <a:r>
              <a:rPr lang="sv-SE">
                <a:solidFill>
                  <a:srgbClr val="000000"/>
                </a:solidFill>
                <a:latin typeface="Noto Serif"/>
                <a:ea typeface="Noto Serif"/>
                <a:cs typeface="Noto Serif"/>
              </a:rPr>
              <a:t>Avtalsansvariga både på central och lokal nivå (köp/sälj)</a:t>
            </a:r>
          </a:p>
          <a:p>
            <a:pPr lvl="1">
              <a:spcBef>
                <a:spcPts val="0"/>
              </a:spcBef>
              <a:spcAft>
                <a:spcPts val="600"/>
              </a:spcAft>
            </a:pPr>
            <a:r>
              <a:rPr lang="sv-SE">
                <a:solidFill>
                  <a:srgbClr val="000000"/>
                </a:solidFill>
                <a:latin typeface="Noto Serif"/>
                <a:ea typeface="Noto Serif"/>
                <a:cs typeface="Noto Serif"/>
              </a:rPr>
              <a:t>Produktionsledare</a:t>
            </a:r>
          </a:p>
          <a:p>
            <a:pPr lvl="1">
              <a:spcBef>
                <a:spcPts val="0"/>
              </a:spcBef>
              <a:spcAft>
                <a:spcPts val="600"/>
              </a:spcAft>
            </a:pPr>
            <a:r>
              <a:rPr lang="sv-SE">
                <a:solidFill>
                  <a:srgbClr val="000000"/>
                </a:solidFill>
                <a:latin typeface="Noto Serif"/>
                <a:ea typeface="Noto Serif"/>
                <a:cs typeface="Noto Serif"/>
              </a:rPr>
              <a:t>Transportledare</a:t>
            </a:r>
          </a:p>
        </p:txBody>
      </p:sp>
      <p:sp>
        <p:nvSpPr>
          <p:cNvPr id="2" name="Rubrik 1">
            <a:extLst>
              <a:ext uri="{FF2B5EF4-FFF2-40B4-BE49-F238E27FC236}">
                <a16:creationId xmlns:a16="http://schemas.microsoft.com/office/drawing/2014/main" id="{14BF2B7D-9E5A-FE05-1D13-620EEB9432FB}"/>
              </a:ext>
            </a:extLst>
          </p:cNvPr>
          <p:cNvSpPr>
            <a:spLocks noGrp="1"/>
          </p:cNvSpPr>
          <p:nvPr>
            <p:ph type="title"/>
          </p:nvPr>
        </p:nvSpPr>
        <p:spPr/>
        <p:txBody>
          <a:bodyPr vert="horz"/>
          <a:lstStyle/>
          <a:p>
            <a:r>
              <a:rPr lang="sv-SE"/>
              <a:t>GUIDE – VERKSAMHETSPLANERING </a:t>
            </a:r>
          </a:p>
        </p:txBody>
      </p:sp>
    </p:spTree>
    <p:extLst>
      <p:ext uri="{BB962C8B-B14F-4D97-AF65-F5344CB8AC3E}">
        <p14:creationId xmlns:p14="http://schemas.microsoft.com/office/powerpoint/2010/main" val="28645446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latshållare för innehåll 3">
            <a:extLst>
              <a:ext uri="{FF2B5EF4-FFF2-40B4-BE49-F238E27FC236}">
                <a16:creationId xmlns:a16="http://schemas.microsoft.com/office/drawing/2014/main" id="{EFF5CB9D-049E-3E1D-2030-FD0E6B411432}"/>
              </a:ext>
            </a:extLst>
          </p:cNvPr>
          <p:cNvGraphicFramePr>
            <a:graphicFrameLocks noGrp="1"/>
          </p:cNvGraphicFramePr>
          <p:nvPr>
            <p:ph idx="1"/>
            <p:extLst>
              <p:ext uri="{D42A27DB-BD31-4B8C-83A1-F6EECF244321}">
                <p14:modId xmlns:p14="http://schemas.microsoft.com/office/powerpoint/2010/main" val="2079340278"/>
              </p:ext>
            </p:extLst>
          </p:nvPr>
        </p:nvGraphicFramePr>
        <p:xfrm>
          <a:off x="838200" y="1825625"/>
          <a:ext cx="10515600" cy="41227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ubrik 2">
            <a:extLst>
              <a:ext uri="{FF2B5EF4-FFF2-40B4-BE49-F238E27FC236}">
                <a16:creationId xmlns:a16="http://schemas.microsoft.com/office/drawing/2014/main" id="{977EC1CD-F728-0CC2-3F74-EF8EADD5161B}"/>
              </a:ext>
            </a:extLst>
          </p:cNvPr>
          <p:cNvSpPr>
            <a:spLocks noGrp="1"/>
          </p:cNvSpPr>
          <p:nvPr>
            <p:ph type="title"/>
          </p:nvPr>
        </p:nvSpPr>
        <p:spPr/>
        <p:txBody>
          <a:bodyPr/>
          <a:lstStyle/>
          <a:p>
            <a:r>
              <a:rPr lang="sv-SE" spc="0"/>
              <a:t>KONKRETA ÅTGÄRDER HOS FÖRETAGEN </a:t>
            </a:r>
            <a:endParaRPr lang="sv-SE"/>
          </a:p>
        </p:txBody>
      </p:sp>
    </p:spTree>
    <p:extLst>
      <p:ext uri="{BB962C8B-B14F-4D97-AF65-F5344CB8AC3E}">
        <p14:creationId xmlns:p14="http://schemas.microsoft.com/office/powerpoint/2010/main" val="32540892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0445F-350A-1497-963E-0B4C6FD8F8A3}"/>
            </a:ext>
          </a:extLst>
        </p:cNvPr>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17493462-4999-4255-2F2A-726913C5371B}"/>
              </a:ext>
            </a:extLst>
          </p:cNvPr>
          <p:cNvSpPr>
            <a:spLocks noGrp="1"/>
          </p:cNvSpPr>
          <p:nvPr>
            <p:ph idx="1"/>
          </p:nvPr>
        </p:nvSpPr>
        <p:spPr>
          <a:xfrm>
            <a:off x="838200" y="1433117"/>
            <a:ext cx="8696093" cy="5032374"/>
          </a:xfrm>
        </p:spPr>
        <p:txBody>
          <a:bodyPr vert="horz" lIns="91440" tIns="45720" rIns="91440" bIns="45720" rtlCol="0" anchor="t">
            <a:noAutofit/>
          </a:bodyPr>
          <a:lstStyle/>
          <a:p>
            <a:pPr indent="-175895">
              <a:spcBef>
                <a:spcPts val="600"/>
              </a:spcBef>
              <a:spcAft>
                <a:spcPts val="600"/>
              </a:spcAft>
            </a:pPr>
            <a:r>
              <a:rPr lang="sv-SE" sz="1400"/>
              <a:t>Vad som krävs i form av dokumentation, arbetsprocesser m.m. för att en verksamhetsutövare ska anses ha tillämpat tillbörlig aktsamhet behöver förtydligas. </a:t>
            </a:r>
            <a:r>
              <a:rPr lang="sv-SE" sz="1400" b="1"/>
              <a:t>På en rak fråga säger Skogsstyrelsen att förutom att göra anmälan till EU och dela med sig av referens och verifikationsnummer och ev. koordinater till köparen nedströms finns inga konkreta nya krav ännu.</a:t>
            </a:r>
            <a:endParaRPr lang="sv-SE" b="1"/>
          </a:p>
          <a:p>
            <a:pPr indent="-175895">
              <a:spcBef>
                <a:spcPts val="600"/>
              </a:spcBef>
              <a:spcAft>
                <a:spcPts val="600"/>
              </a:spcAft>
            </a:pPr>
            <a:r>
              <a:rPr lang="sv-SE" sz="1400">
                <a:latin typeface="Noto Serif"/>
                <a:ea typeface="Noto Serif"/>
                <a:cs typeface="Noto Serif"/>
              </a:rPr>
              <a:t>Vilken information som måste skickas vidare till handlare nedströms affärsledskedjan för att de i sin tur ska kunna uppfylla kraven i avskogningsförordningen är fortfarande osäkert. </a:t>
            </a:r>
            <a:endParaRPr lang="sv-SE" sz="1400"/>
          </a:p>
          <a:p>
            <a:pPr indent="-175895">
              <a:spcBef>
                <a:spcPts val="600"/>
              </a:spcBef>
              <a:spcAft>
                <a:spcPts val="600"/>
              </a:spcAft>
            </a:pPr>
            <a:r>
              <a:rPr lang="sv-SE" sz="1400"/>
              <a:t>Hur får information om geografiskt ursprung för en sammanblandad råvara hanteras? </a:t>
            </a:r>
            <a:r>
              <a:rPr lang="sv-SE" sz="1400" b="1"/>
              <a:t>Vi förväntar oss att det inom kort kommer ett förtydligande om vilken modell som får tillämpas.</a:t>
            </a:r>
          </a:p>
          <a:p>
            <a:pPr indent="-175895">
              <a:spcBef>
                <a:spcPts val="600"/>
              </a:spcBef>
              <a:spcAft>
                <a:spcPts val="600"/>
              </a:spcAft>
            </a:pPr>
            <a:r>
              <a:rPr lang="sv-SE" sz="1400"/>
              <a:t>Sanktionernas tillämpning i praktiken och möjligheten att lyfta ur volym ur flödet om råvara kommit in i flödet som inte uppfyller kraven i förordningen.</a:t>
            </a:r>
          </a:p>
          <a:p>
            <a:pPr marL="4445" indent="0">
              <a:buNone/>
            </a:pPr>
            <a:endParaRPr lang="sv-SE"/>
          </a:p>
          <a:p>
            <a:pPr indent="-175895"/>
            <a:endParaRPr lang="sv-SE"/>
          </a:p>
          <a:p>
            <a:pPr marL="0" indent="0">
              <a:buNone/>
            </a:pPr>
            <a:r>
              <a:rPr lang="sv-SE" sz="1600"/>
              <a:t>	</a:t>
            </a:r>
            <a:endParaRPr lang="sv-SE"/>
          </a:p>
        </p:txBody>
      </p:sp>
      <p:sp>
        <p:nvSpPr>
          <p:cNvPr id="6" name="Rubrik 5">
            <a:extLst>
              <a:ext uri="{FF2B5EF4-FFF2-40B4-BE49-F238E27FC236}">
                <a16:creationId xmlns:a16="http://schemas.microsoft.com/office/drawing/2014/main" id="{3B0C3E0F-7CAE-15E1-5D78-B8DA30569244}"/>
              </a:ext>
            </a:extLst>
          </p:cNvPr>
          <p:cNvSpPr>
            <a:spLocks noGrp="1"/>
          </p:cNvSpPr>
          <p:nvPr>
            <p:ph type="title"/>
          </p:nvPr>
        </p:nvSpPr>
        <p:spPr/>
        <p:txBody>
          <a:bodyPr>
            <a:noAutofit/>
          </a:bodyPr>
          <a:lstStyle/>
          <a:p>
            <a:r>
              <a:rPr lang="sv-SE" spc="0"/>
              <a:t>OBESVARADE FRÅGOR OCH OSÄKERHETER</a:t>
            </a:r>
          </a:p>
        </p:txBody>
      </p:sp>
    </p:spTree>
    <p:extLst>
      <p:ext uri="{BB962C8B-B14F-4D97-AF65-F5344CB8AC3E}">
        <p14:creationId xmlns:p14="http://schemas.microsoft.com/office/powerpoint/2010/main" val="165809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0445F-350A-1497-963E-0B4C6FD8F8A3}"/>
            </a:ext>
          </a:extLst>
        </p:cNvPr>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17493462-4999-4255-2F2A-726913C5371B}"/>
              </a:ext>
            </a:extLst>
          </p:cNvPr>
          <p:cNvSpPr>
            <a:spLocks noGrp="1"/>
          </p:cNvSpPr>
          <p:nvPr>
            <p:ph idx="1"/>
          </p:nvPr>
        </p:nvSpPr>
        <p:spPr>
          <a:xfrm>
            <a:off x="838200" y="1433117"/>
            <a:ext cx="8696093" cy="5032374"/>
          </a:xfrm>
        </p:spPr>
        <p:txBody>
          <a:bodyPr vert="horz" lIns="91440" tIns="45720" rIns="91440" bIns="45720" rtlCol="0" anchor="t">
            <a:noAutofit/>
          </a:bodyPr>
          <a:lstStyle/>
          <a:p>
            <a:pPr indent="-175895">
              <a:spcBef>
                <a:spcPts val="600"/>
              </a:spcBef>
              <a:spcAft>
                <a:spcPts val="600"/>
              </a:spcAft>
            </a:pPr>
            <a:r>
              <a:rPr lang="sv-SE" sz="1400"/>
              <a:t>En ny FAQ och tillämpningsanvisning skulle ha publicerats i juli i år. Vi hade hoppats på att dessa skulle svara på våra utestående frågor. Det sägs att en ny FAQ ska komma i slutet av september.</a:t>
            </a:r>
          </a:p>
          <a:p>
            <a:pPr indent="-175895">
              <a:spcBef>
                <a:spcPts val="600"/>
              </a:spcBef>
              <a:spcAft>
                <a:spcPts val="600"/>
              </a:spcAft>
            </a:pPr>
            <a:r>
              <a:rPr lang="sv-SE" sz="1400"/>
              <a:t>Många tunga instanser vill att förordningens implementationstidpunkt skjuts fram 2 år och att den tiden används till att förtydliga hur förordningen ska implementeras men också för att ge företagen mer tid att anpassa sig.</a:t>
            </a:r>
          </a:p>
          <a:p>
            <a:pPr indent="-175895">
              <a:spcBef>
                <a:spcPts val="600"/>
              </a:spcBef>
              <a:spcAft>
                <a:spcPts val="600"/>
              </a:spcAft>
            </a:pPr>
            <a:r>
              <a:rPr lang="sv-SE" sz="1400"/>
              <a:t>Ingenting pekar på att det blir en senareläggning men om så skulle bli fallet kommer mest troligt den informationen mycket sent – vi kan inte vänta till dess.</a:t>
            </a:r>
            <a:endParaRPr lang="sv-SE"/>
          </a:p>
          <a:p>
            <a:pPr marL="4445" indent="0">
              <a:buNone/>
            </a:pPr>
            <a:endParaRPr lang="sv-SE"/>
          </a:p>
          <a:p>
            <a:pPr indent="-175895"/>
            <a:endParaRPr lang="sv-SE"/>
          </a:p>
          <a:p>
            <a:pPr marL="0" indent="0">
              <a:buNone/>
            </a:pPr>
            <a:r>
              <a:rPr lang="sv-SE" sz="1600"/>
              <a:t>	</a:t>
            </a:r>
            <a:endParaRPr lang="sv-SE"/>
          </a:p>
        </p:txBody>
      </p:sp>
      <p:sp>
        <p:nvSpPr>
          <p:cNvPr id="6" name="Rubrik 5">
            <a:extLst>
              <a:ext uri="{FF2B5EF4-FFF2-40B4-BE49-F238E27FC236}">
                <a16:creationId xmlns:a16="http://schemas.microsoft.com/office/drawing/2014/main" id="{3B0C3E0F-7CAE-15E1-5D78-B8DA30569244}"/>
              </a:ext>
            </a:extLst>
          </p:cNvPr>
          <p:cNvSpPr>
            <a:spLocks noGrp="1"/>
          </p:cNvSpPr>
          <p:nvPr>
            <p:ph type="title"/>
          </p:nvPr>
        </p:nvSpPr>
        <p:spPr/>
        <p:txBody>
          <a:bodyPr>
            <a:noAutofit/>
          </a:bodyPr>
          <a:lstStyle/>
          <a:p>
            <a:r>
              <a:rPr lang="sv-SE" spc="0"/>
              <a:t>AKTUELLT LÄGE I AUGUSTI 2024</a:t>
            </a:r>
          </a:p>
        </p:txBody>
      </p:sp>
    </p:spTree>
    <p:extLst>
      <p:ext uri="{BB962C8B-B14F-4D97-AF65-F5344CB8AC3E}">
        <p14:creationId xmlns:p14="http://schemas.microsoft.com/office/powerpoint/2010/main" val="30717451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0A7D2EB5-B555-2185-8449-5D8C0FD43465}"/>
              </a:ext>
            </a:extLst>
          </p:cNvPr>
          <p:cNvSpPr>
            <a:spLocks noGrp="1"/>
          </p:cNvSpPr>
          <p:nvPr>
            <p:ph idx="1"/>
          </p:nvPr>
        </p:nvSpPr>
        <p:spPr/>
        <p:txBody>
          <a:bodyPr/>
          <a:lstStyle/>
          <a:p>
            <a:r>
              <a:rPr lang="sv-SE"/>
              <a:t>Biometria har hjälpt till att utreda hur avskogningsförordningens krav kan implementeras med de förutsättningar virkeshandeln har i Sverige och skapa förståelse för detta hos tillsynsmyndigheten.</a:t>
            </a:r>
          </a:p>
          <a:p>
            <a:r>
              <a:rPr lang="sv-SE"/>
              <a:t>Biometria tillhandahåller en liten men viktig pusselbit i en större helhet</a:t>
            </a:r>
          </a:p>
          <a:p>
            <a:r>
              <a:rPr lang="sv-SE"/>
              <a:t>Varje företag har alltså efter detta </a:t>
            </a:r>
            <a:r>
              <a:rPr lang="sv-SE" err="1"/>
              <a:t>webinarium</a:t>
            </a:r>
            <a:r>
              <a:rPr lang="sv-SE"/>
              <a:t> ett antal frågor som ska hanteras och resurser behöver sättas av för att göra det</a:t>
            </a:r>
          </a:p>
        </p:txBody>
      </p:sp>
      <p:sp>
        <p:nvSpPr>
          <p:cNvPr id="3" name="Rubrik 2">
            <a:extLst>
              <a:ext uri="{FF2B5EF4-FFF2-40B4-BE49-F238E27FC236}">
                <a16:creationId xmlns:a16="http://schemas.microsoft.com/office/drawing/2014/main" id="{32D8A03F-67A2-B1B8-C6C6-ADC4F8823CC6}"/>
              </a:ext>
            </a:extLst>
          </p:cNvPr>
          <p:cNvSpPr>
            <a:spLocks noGrp="1"/>
          </p:cNvSpPr>
          <p:nvPr>
            <p:ph type="title"/>
          </p:nvPr>
        </p:nvSpPr>
        <p:spPr/>
        <p:txBody>
          <a:bodyPr/>
          <a:lstStyle/>
          <a:p>
            <a:r>
              <a:rPr lang="sv-SE"/>
              <a:t>VI PÅMINNER OM BIOMETRIAS ROLL I HELHETEN</a:t>
            </a:r>
          </a:p>
        </p:txBody>
      </p:sp>
    </p:spTree>
    <p:extLst>
      <p:ext uri="{BB962C8B-B14F-4D97-AF65-F5344CB8AC3E}">
        <p14:creationId xmlns:p14="http://schemas.microsoft.com/office/powerpoint/2010/main" val="36298062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92AA227A-452F-A493-A92B-25CEB6EF35DE}"/>
              </a:ext>
            </a:extLst>
          </p:cNvPr>
          <p:cNvSpPr>
            <a:spLocks noGrp="1"/>
          </p:cNvSpPr>
          <p:nvPr>
            <p:ph type="title"/>
          </p:nvPr>
        </p:nvSpPr>
        <p:spPr>
          <a:xfrm>
            <a:off x="838199" y="2595369"/>
            <a:ext cx="9246899" cy="2423819"/>
          </a:xfrm>
        </p:spPr>
        <p:txBody>
          <a:bodyPr>
            <a:normAutofit fontScale="90000"/>
          </a:bodyPr>
          <a:lstStyle/>
          <a:p>
            <a:r>
              <a:rPr lang="sv-SE" b="0" spc="0"/>
              <a:t>HÄR FÖLJER ETT ANTAL BILAGOR SOM FÖRKLARAR, DETALJERAR ELLER FÖRDJUPAR TIDIGARE BILDER FÖR DEN SOM ÄR MER VETGIRIG</a:t>
            </a:r>
          </a:p>
        </p:txBody>
      </p:sp>
    </p:spTree>
    <p:extLst>
      <p:ext uri="{BB962C8B-B14F-4D97-AF65-F5344CB8AC3E}">
        <p14:creationId xmlns:p14="http://schemas.microsoft.com/office/powerpoint/2010/main" val="20621676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A2A21617-1AD2-DE6B-C2E7-592E7983C769}"/>
              </a:ext>
            </a:extLst>
          </p:cNvPr>
          <p:cNvSpPr>
            <a:spLocks noGrp="1"/>
          </p:cNvSpPr>
          <p:nvPr>
            <p:ph idx="1"/>
          </p:nvPr>
        </p:nvSpPr>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600" b="0" i="0" err="1">
                <a:solidFill>
                  <a:srgbClr val="111111"/>
                </a:solidFill>
                <a:effectLst/>
              </a:rPr>
              <a:t>Traces</a:t>
            </a:r>
            <a:r>
              <a:rPr lang="sv-SE" sz="1600" b="0" i="0">
                <a:solidFill>
                  <a:srgbClr val="111111"/>
                </a:solidFill>
                <a:effectLst/>
              </a:rPr>
              <a:t> = </a:t>
            </a:r>
            <a:r>
              <a:rPr lang="sv-SE" sz="1600" b="1" i="0">
                <a:solidFill>
                  <a:srgbClr val="111111"/>
                </a:solidFill>
                <a:effectLst/>
              </a:rPr>
              <a:t>EU:s gemensamma webbaserade system</a:t>
            </a:r>
            <a:r>
              <a:rPr lang="sv-SE" sz="1600" b="0" i="0">
                <a:solidFill>
                  <a:srgbClr val="111111"/>
                </a:solidFill>
                <a:effectLst/>
              </a:rPr>
              <a:t> som byggts för att spåra och övervaka sändningar av djur, foder och produkter från djur mellan länder och som nu även kommer att användas för skogen och skogsindustrin.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600" b="0" i="0" u="none" strike="noStrike" kern="1200" cap="none" spc="0" normalizeH="0" baseline="0" noProof="0">
              <a:ln>
                <a:noFill/>
              </a:ln>
              <a:solidFill>
                <a:srgbClr val="000000"/>
              </a:solidFill>
              <a:effectLst/>
              <a:highlight>
                <a:srgbClr val="FFFF00"/>
              </a:highlight>
              <a:uLnTx/>
              <a:uFillTx/>
              <a:ea typeface="Noto Serif" panose="02020600060500020200" pitchFamily="18" charset="0"/>
              <a:cs typeface="Noto Serif" panose="02020600060500020200"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a:noFill/>
                </a:ln>
                <a:solidFill>
                  <a:srgbClr val="000000"/>
                </a:solidFill>
                <a:effectLst/>
                <a:uLnTx/>
                <a:uFillTx/>
                <a:ea typeface="Noto Serif" panose="02020600060500020200" pitchFamily="18" charset="0"/>
                <a:cs typeface="Noto Serif" panose="02020600060500020200" pitchFamily="18" charset="0"/>
              </a:rPr>
              <a:t>DDS = </a:t>
            </a:r>
            <a:r>
              <a:rPr kumimoji="0" lang="sv-SE" sz="1600" b="0" i="0" u="none" strike="noStrike" kern="1200" cap="none" spc="0" normalizeH="0" baseline="0" noProof="0" err="1">
                <a:ln>
                  <a:noFill/>
                </a:ln>
                <a:solidFill>
                  <a:srgbClr val="000000"/>
                </a:solidFill>
                <a:effectLst/>
                <a:uLnTx/>
                <a:uFillTx/>
                <a:ea typeface="Noto Serif" panose="02020600060500020200" pitchFamily="18" charset="0"/>
                <a:cs typeface="Noto Serif" panose="02020600060500020200" pitchFamily="18" charset="0"/>
              </a:rPr>
              <a:t>Due</a:t>
            </a:r>
            <a:r>
              <a:rPr kumimoji="0" lang="sv-SE" sz="1600" b="0" i="0" u="none" strike="noStrike" kern="1200" cap="none" spc="0" normalizeH="0" baseline="0" noProof="0">
                <a:ln>
                  <a:noFill/>
                </a:ln>
                <a:solidFill>
                  <a:srgbClr val="000000"/>
                </a:solidFill>
                <a:effectLst/>
                <a:uLnTx/>
                <a:uFillTx/>
                <a:ea typeface="Noto Serif" panose="02020600060500020200" pitchFamily="18" charset="0"/>
                <a:cs typeface="Noto Serif" panose="02020600060500020200" pitchFamily="18" charset="0"/>
              </a:rPr>
              <a:t> </a:t>
            </a:r>
            <a:r>
              <a:rPr kumimoji="0" lang="sv-SE" sz="1600" b="0" i="0" u="none" strike="noStrike" kern="1200" cap="none" spc="0" normalizeH="0" baseline="0" noProof="0" err="1">
                <a:ln>
                  <a:noFill/>
                </a:ln>
                <a:solidFill>
                  <a:srgbClr val="000000"/>
                </a:solidFill>
                <a:effectLst/>
                <a:uLnTx/>
                <a:uFillTx/>
                <a:ea typeface="Noto Serif" panose="02020600060500020200" pitchFamily="18" charset="0"/>
                <a:cs typeface="Noto Serif" panose="02020600060500020200" pitchFamily="18" charset="0"/>
              </a:rPr>
              <a:t>Diligence</a:t>
            </a:r>
            <a:r>
              <a:rPr kumimoji="0" lang="sv-SE" sz="1600" b="0" i="0" u="none" strike="noStrike" kern="1200" cap="none" spc="0" normalizeH="0" baseline="0" noProof="0">
                <a:ln>
                  <a:noFill/>
                </a:ln>
                <a:solidFill>
                  <a:srgbClr val="000000"/>
                </a:solidFill>
                <a:effectLst/>
                <a:uLnTx/>
                <a:uFillTx/>
                <a:ea typeface="Noto Serif" panose="02020600060500020200" pitchFamily="18" charset="0"/>
                <a:cs typeface="Noto Serif" panose="02020600060500020200" pitchFamily="18" charset="0"/>
              </a:rPr>
              <a:t> Statement – intyg om tillbörlig aktsamhet dvs att verksamhetsutövaren eller handlaren intygar att råvaran inte gett upphov till avskogning eller degenerering av skogstillståndet.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600" b="0" i="0" u="none" strike="noStrike" kern="1200" cap="none" spc="0" normalizeH="0" baseline="0" noProof="0">
              <a:ln>
                <a:noFill/>
              </a:ln>
              <a:solidFill>
                <a:srgbClr val="000000"/>
              </a:solidFill>
              <a:effectLst/>
              <a:uLnTx/>
              <a:uFillTx/>
              <a:ea typeface="Noto Serif" panose="02020600060500020200" pitchFamily="18" charset="0"/>
              <a:cs typeface="Noto Serif" panose="02020600060500020200"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a:noFill/>
                </a:ln>
                <a:solidFill>
                  <a:srgbClr val="000000"/>
                </a:solidFill>
                <a:effectLst/>
                <a:uLnTx/>
                <a:uFillTx/>
                <a:ea typeface="Noto Serif" panose="02020600060500020200" pitchFamily="18" charset="0"/>
                <a:cs typeface="Noto Serif" panose="02020600060500020200" pitchFamily="18" charset="0"/>
              </a:rPr>
              <a:t>Degenerering innebär att primärskog utan tydlig påverkan av människan eller naturligt föryngrad skog inte får omställas till ett plantageskogsbruk.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600" b="0" i="0" u="none" strike="noStrike" kern="1200" cap="none" spc="0" normalizeH="0" baseline="0" noProof="0">
              <a:ln>
                <a:noFill/>
              </a:ln>
              <a:solidFill>
                <a:srgbClr val="000000"/>
              </a:solidFill>
              <a:effectLst/>
              <a:uLnTx/>
              <a:uFillTx/>
              <a:ea typeface="Noto Serif" panose="02020600060500020200" pitchFamily="18" charset="0"/>
              <a:cs typeface="Noto Serif" panose="02020600060500020200"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a:noFill/>
                </a:ln>
                <a:solidFill>
                  <a:srgbClr val="000000"/>
                </a:solidFill>
                <a:effectLst/>
                <a:uLnTx/>
                <a:uFillTx/>
                <a:ea typeface="Noto Serif" panose="02020600060500020200" pitchFamily="18" charset="0"/>
                <a:cs typeface="Noto Serif" panose="02020600060500020200" pitchFamily="18" charset="0"/>
              </a:rPr>
              <a:t>Utsläpp på den inre marknaden = tillhandahållande för första gången av en relevant råvara eller relevant produkt på unionsmarknaden (kan avse både import och produktion).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600" b="0" i="0" u="none" strike="noStrike" kern="1200" cap="none" spc="0" normalizeH="0" baseline="0" noProof="0">
              <a:ln>
                <a:noFill/>
              </a:ln>
              <a:solidFill>
                <a:srgbClr val="000000"/>
              </a:solidFill>
              <a:effectLst/>
              <a:uLnTx/>
              <a:uFillTx/>
              <a:ea typeface="Noto Serif" panose="02020600060500020200" pitchFamily="18" charset="0"/>
              <a:cs typeface="Noto Serif" panose="02020600060500020200"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a:noFill/>
                </a:ln>
                <a:solidFill>
                  <a:srgbClr val="000000"/>
                </a:solidFill>
                <a:effectLst/>
                <a:uLnTx/>
                <a:uFillTx/>
                <a:ea typeface="Noto Serif" panose="02020600060500020200" pitchFamily="18" charset="0"/>
                <a:cs typeface="Noto Serif" panose="02020600060500020200" pitchFamily="18" charset="0"/>
              </a:rPr>
              <a:t>Förordningen gäller för stora företag från december 2024.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600" b="0" i="0" u="none" strike="noStrike" kern="1200" cap="none" spc="0" normalizeH="0" baseline="0" noProof="0">
              <a:ln>
                <a:noFill/>
              </a:ln>
              <a:solidFill>
                <a:srgbClr val="000000"/>
              </a:solidFill>
              <a:effectLst/>
              <a:uLnTx/>
              <a:uFillTx/>
              <a:ea typeface="Noto Serif" panose="02020600060500020200" pitchFamily="18" charset="0"/>
              <a:cs typeface="Noto Serif" panose="02020600060500020200"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a:noFill/>
                </a:ln>
                <a:solidFill>
                  <a:srgbClr val="000000"/>
                </a:solidFill>
                <a:effectLst/>
                <a:uLnTx/>
                <a:uFillTx/>
                <a:ea typeface="Noto Serif" panose="02020600060500020200" pitchFamily="18" charset="0"/>
                <a:cs typeface="Noto Serif" panose="02020600060500020200" pitchFamily="18" charset="0"/>
              </a:rPr>
              <a:t>Stora företag betyder gränsdragningen mot mellanstora företag (</a:t>
            </a:r>
            <a:r>
              <a:rPr kumimoji="0" lang="en-US" sz="1600" b="1" i="0" u="none" strike="noStrike" kern="1200" cap="none" spc="0" normalizeH="0" baseline="0" noProof="0">
                <a:ln>
                  <a:noFill/>
                </a:ln>
                <a:solidFill>
                  <a:srgbClr val="767676"/>
                </a:solidFill>
                <a:effectLst/>
                <a:uLnTx/>
                <a:uFillTx/>
                <a:ea typeface="Noto Serif" panose="02020600060500020200" pitchFamily="18" charset="0"/>
                <a:cs typeface="Noto Serif" panose="02020600060500020200" pitchFamily="18" charset="0"/>
              </a:rPr>
              <a:t>Directive 2013/34/EU</a:t>
            </a:r>
            <a:r>
              <a:rPr kumimoji="0" lang="en-US" sz="1600" b="0" i="0" u="none" strike="noStrike" kern="1200" cap="none" spc="0" normalizeH="0" baseline="0" noProof="0">
                <a:ln>
                  <a:noFill/>
                </a:ln>
                <a:solidFill>
                  <a:srgbClr val="71777D"/>
                </a:solidFill>
                <a:effectLst/>
                <a:uLnTx/>
                <a:uFillTx/>
                <a:ea typeface="Noto Serif" panose="02020600060500020200" pitchFamily="18" charset="0"/>
                <a:cs typeface="Noto Serif" panose="02020600060500020200" pitchFamily="18" charset="0"/>
              </a:rPr>
              <a:t> of th</a:t>
            </a:r>
            <a:r>
              <a:rPr kumimoji="0" lang="en-US" sz="1600" b="1" i="0" u="none" strike="noStrike" kern="1200" cap="none" spc="0" normalizeH="0" baseline="0" noProof="0">
                <a:ln>
                  <a:noFill/>
                </a:ln>
                <a:solidFill>
                  <a:srgbClr val="767676"/>
                </a:solidFill>
                <a:effectLst/>
                <a:uLnTx/>
                <a:uFillTx/>
                <a:ea typeface="Noto Serif" panose="02020600060500020200" pitchFamily="18" charset="0"/>
                <a:cs typeface="Noto Serif" panose="02020600060500020200" pitchFamily="18" charset="0"/>
              </a:rPr>
              <a:t>e European</a:t>
            </a:r>
            <a:r>
              <a:rPr kumimoji="0" lang="en-US" sz="1600" b="0" i="0" u="none" strike="noStrike" kern="1200" cap="none" spc="0" normalizeH="0" baseline="0" noProof="0">
                <a:ln>
                  <a:noFill/>
                </a:ln>
                <a:solidFill>
                  <a:srgbClr val="71777D"/>
                </a:solidFill>
                <a:effectLst/>
                <a:uLnTx/>
                <a:uFillTx/>
                <a:ea typeface="Noto Serif" panose="02020600060500020200" pitchFamily="18" charset="0"/>
                <a:cs typeface="Noto Serif" panose="02020600060500020200" pitchFamily="18" charset="0"/>
              </a:rPr>
              <a:t> Parliament and of the Council of 26 J</a:t>
            </a:r>
            <a:r>
              <a:rPr kumimoji="0" lang="en-US" sz="1600" b="1" i="0" u="none" strike="noStrike" kern="1200" cap="none" spc="0" normalizeH="0" baseline="0" noProof="0">
                <a:ln>
                  <a:noFill/>
                </a:ln>
                <a:solidFill>
                  <a:srgbClr val="767676"/>
                </a:solidFill>
                <a:effectLst/>
                <a:uLnTx/>
                <a:uFillTx/>
                <a:ea typeface="Noto Serif" panose="02020600060500020200" pitchFamily="18" charset="0"/>
                <a:cs typeface="Noto Serif" panose="02020600060500020200" pitchFamily="18" charset="0"/>
              </a:rPr>
              <a:t>une 2013</a:t>
            </a:r>
            <a:r>
              <a:rPr kumimoji="0" lang="sv-SE" sz="1600" b="0" i="0" u="none" strike="noStrike" kern="1200" cap="none" spc="0" normalizeH="0" baseline="0" noProof="0">
                <a:ln>
                  <a:noFill/>
                </a:ln>
                <a:solidFill>
                  <a:srgbClr val="000000"/>
                </a:solidFill>
                <a:effectLst/>
                <a:uLnTx/>
                <a:uFillTx/>
                <a:ea typeface="Noto Serif" panose="02020600060500020200" pitchFamily="18" charset="0"/>
                <a:cs typeface="Noto Serif" panose="02020600060500020200" pitchFamily="18" charset="0"/>
              </a:rPr>
              <a:t>) vilket går vid en nettoomsättning på mer än € 40 000 000 och 250 anställda.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600" b="0" i="0" u="none" strike="noStrike" kern="1200" cap="none" spc="0" normalizeH="0" baseline="0" noProof="0">
              <a:ln>
                <a:noFill/>
              </a:ln>
              <a:solidFill>
                <a:srgbClr val="000000"/>
              </a:solidFill>
              <a:effectLst/>
              <a:uLnTx/>
              <a:uFillTx/>
              <a:ea typeface="+mn-ea"/>
              <a:cs typeface="+mn-cs"/>
            </a:endParaRPr>
          </a:p>
          <a:p>
            <a:endParaRPr lang="sv-SE"/>
          </a:p>
        </p:txBody>
      </p:sp>
      <p:sp>
        <p:nvSpPr>
          <p:cNvPr id="3" name="Rubrik 2">
            <a:extLst>
              <a:ext uri="{FF2B5EF4-FFF2-40B4-BE49-F238E27FC236}">
                <a16:creationId xmlns:a16="http://schemas.microsoft.com/office/drawing/2014/main" id="{F9312188-29C9-3BCD-63D0-AC7170E73C82}"/>
              </a:ext>
            </a:extLst>
          </p:cNvPr>
          <p:cNvSpPr>
            <a:spLocks noGrp="1"/>
          </p:cNvSpPr>
          <p:nvPr>
            <p:ph type="title"/>
          </p:nvPr>
        </p:nvSpPr>
        <p:spPr>
          <a:xfrm>
            <a:off x="838200" y="871148"/>
            <a:ext cx="10515600" cy="895285"/>
          </a:xfrm>
        </p:spPr>
        <p:txBody>
          <a:bodyPr/>
          <a:lstStyle/>
          <a:p>
            <a:r>
              <a:rPr lang="sv-SE"/>
              <a:t>WIKI – FÖRKLARING AV VISSA ORD</a:t>
            </a:r>
          </a:p>
        </p:txBody>
      </p:sp>
    </p:spTree>
    <p:extLst>
      <p:ext uri="{BB962C8B-B14F-4D97-AF65-F5344CB8AC3E}">
        <p14:creationId xmlns:p14="http://schemas.microsoft.com/office/powerpoint/2010/main" val="11447611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A5EE5C2-39EE-177B-946A-7D7638BB3347}"/>
              </a:ext>
            </a:extLst>
          </p:cNvPr>
          <p:cNvSpPr>
            <a:spLocks noGrp="1"/>
          </p:cNvSpPr>
          <p:nvPr>
            <p:ph type="title"/>
          </p:nvPr>
        </p:nvSpPr>
        <p:spPr>
          <a:xfrm>
            <a:off x="838200" y="441440"/>
            <a:ext cx="10515600" cy="895285"/>
          </a:xfrm>
        </p:spPr>
        <p:txBody>
          <a:bodyPr>
            <a:normAutofit fontScale="90000"/>
          </a:bodyPr>
          <a:lstStyle/>
          <a:p>
            <a:r>
              <a:rPr lang="sv-SE"/>
              <a:t>BIOMETRIA HAR SEDAN I NOVEMBER 2023 HAFT EN ARBETSGRUPP</a:t>
            </a:r>
            <a:br>
              <a:rPr lang="sv-SE"/>
            </a:br>
            <a:r>
              <a:rPr lang="sv-SE"/>
              <a:t>MED MÅLET ATT HITTA EN MÖJLIG TILLÄMPNING FÖR SVENSK SKOGSINDUSTRI:</a:t>
            </a:r>
          </a:p>
        </p:txBody>
      </p:sp>
      <p:sp>
        <p:nvSpPr>
          <p:cNvPr id="3" name="Platshållare för innehåll 2">
            <a:extLst>
              <a:ext uri="{FF2B5EF4-FFF2-40B4-BE49-F238E27FC236}">
                <a16:creationId xmlns:a16="http://schemas.microsoft.com/office/drawing/2014/main" id="{6D31B094-1267-E4EE-A27A-A78311439025}"/>
              </a:ext>
            </a:extLst>
          </p:cNvPr>
          <p:cNvSpPr>
            <a:spLocks noGrp="1"/>
          </p:cNvSpPr>
          <p:nvPr>
            <p:ph idx="1"/>
          </p:nvPr>
        </p:nvSpPr>
        <p:spPr/>
        <p:txBody>
          <a:bodyPr/>
          <a:lstStyle/>
          <a:p>
            <a:pPr marL="4762" indent="0">
              <a:spcBef>
                <a:spcPts val="0"/>
              </a:spcBef>
              <a:buNone/>
            </a:pPr>
            <a:r>
              <a:rPr lang="sv-SE" b="1"/>
              <a:t>Arbetsgruppen tillsattes av </a:t>
            </a:r>
            <a:r>
              <a:rPr lang="sv-SE" b="1" err="1"/>
              <a:t>Biometrias</a:t>
            </a:r>
            <a:r>
              <a:rPr lang="sv-SE" b="1"/>
              <a:t> styrelse i november 2023</a:t>
            </a:r>
          </a:p>
          <a:p>
            <a:pPr>
              <a:spcBef>
                <a:spcPts val="0"/>
              </a:spcBef>
            </a:pPr>
            <a:r>
              <a:rPr lang="sv-SE" b="1"/>
              <a:t>Örjan Vorrei </a:t>
            </a:r>
            <a:r>
              <a:rPr lang="sv-SE"/>
              <a:t>– Sydved</a:t>
            </a:r>
          </a:p>
          <a:p>
            <a:pPr>
              <a:spcBef>
                <a:spcPts val="0"/>
              </a:spcBef>
            </a:pPr>
            <a:r>
              <a:rPr lang="sv-SE" b="1"/>
              <a:t>Roger Andersson </a:t>
            </a:r>
            <a:r>
              <a:rPr lang="sv-SE"/>
              <a:t>– Södra</a:t>
            </a:r>
          </a:p>
          <a:p>
            <a:pPr>
              <a:spcBef>
                <a:spcPts val="0"/>
              </a:spcBef>
            </a:pPr>
            <a:r>
              <a:rPr lang="sv-SE" b="1"/>
              <a:t>Henrik Sakari </a:t>
            </a:r>
            <a:r>
              <a:rPr lang="sv-SE"/>
              <a:t>– SCA</a:t>
            </a:r>
          </a:p>
          <a:p>
            <a:pPr>
              <a:spcBef>
                <a:spcPts val="0"/>
              </a:spcBef>
            </a:pPr>
            <a:r>
              <a:rPr lang="sv-SE" b="1"/>
              <a:t>Lennart Stenquist </a:t>
            </a:r>
            <a:r>
              <a:rPr lang="sv-SE"/>
              <a:t>– Stora Enso</a:t>
            </a:r>
          </a:p>
          <a:p>
            <a:pPr>
              <a:spcBef>
                <a:spcPts val="0"/>
              </a:spcBef>
            </a:pPr>
            <a:r>
              <a:rPr lang="sv-SE" b="1"/>
              <a:t>Anders </a:t>
            </a:r>
            <a:r>
              <a:rPr lang="sv-SE" b="1" err="1"/>
              <a:t>Järlesjö</a:t>
            </a:r>
            <a:r>
              <a:rPr lang="sv-SE" b="1"/>
              <a:t> </a:t>
            </a:r>
            <a:r>
              <a:rPr lang="sv-SE"/>
              <a:t>– Sveaskog</a:t>
            </a:r>
          </a:p>
          <a:p>
            <a:pPr>
              <a:spcBef>
                <a:spcPts val="0"/>
              </a:spcBef>
            </a:pPr>
            <a:r>
              <a:rPr lang="sv-SE" b="1"/>
              <a:t>Magnus Norrby </a:t>
            </a:r>
            <a:r>
              <a:rPr lang="sv-SE"/>
              <a:t>– Sågverken Mellansverige</a:t>
            </a:r>
          </a:p>
          <a:p>
            <a:pPr>
              <a:spcBef>
                <a:spcPts val="0"/>
              </a:spcBef>
            </a:pPr>
            <a:r>
              <a:rPr lang="sv-SE" b="1"/>
              <a:t>Lars Persson </a:t>
            </a:r>
            <a:r>
              <a:rPr lang="sv-SE"/>
              <a:t>– Biometria</a:t>
            </a:r>
          </a:p>
          <a:p>
            <a:pPr>
              <a:spcBef>
                <a:spcPts val="0"/>
              </a:spcBef>
            </a:pPr>
            <a:r>
              <a:rPr lang="sv-SE" b="1"/>
              <a:t>Oskar Cederlöf </a:t>
            </a:r>
            <a:r>
              <a:rPr lang="sv-SE"/>
              <a:t>–</a:t>
            </a:r>
            <a:r>
              <a:rPr lang="sv-SE" b="1"/>
              <a:t> </a:t>
            </a:r>
            <a:r>
              <a:rPr lang="sv-SE"/>
              <a:t>Biometria</a:t>
            </a:r>
          </a:p>
        </p:txBody>
      </p:sp>
    </p:spTree>
    <p:extLst>
      <p:ext uri="{BB962C8B-B14F-4D97-AF65-F5344CB8AC3E}">
        <p14:creationId xmlns:p14="http://schemas.microsoft.com/office/powerpoint/2010/main" val="7795300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CDF387A-ACAF-D835-E4E0-45C1A8E1AECF}"/>
              </a:ext>
            </a:extLst>
          </p:cNvPr>
          <p:cNvSpPr>
            <a:spLocks noGrp="1"/>
          </p:cNvSpPr>
          <p:nvPr>
            <p:ph type="title"/>
          </p:nvPr>
        </p:nvSpPr>
        <p:spPr>
          <a:xfrm>
            <a:off x="838200" y="422143"/>
            <a:ext cx="10515600" cy="895285"/>
          </a:xfrm>
        </p:spPr>
        <p:txBody>
          <a:bodyPr/>
          <a:lstStyle/>
          <a:p>
            <a:r>
              <a:rPr lang="sv-SE" spc="0"/>
              <a:t>VAD ÄR EUDR?</a:t>
            </a:r>
          </a:p>
        </p:txBody>
      </p:sp>
      <p:sp>
        <p:nvSpPr>
          <p:cNvPr id="3" name="Platshållare för innehåll 2">
            <a:extLst>
              <a:ext uri="{FF2B5EF4-FFF2-40B4-BE49-F238E27FC236}">
                <a16:creationId xmlns:a16="http://schemas.microsoft.com/office/drawing/2014/main" id="{E3A94597-1045-2D98-4FF6-9875B807EBB3}"/>
              </a:ext>
            </a:extLst>
          </p:cNvPr>
          <p:cNvSpPr>
            <a:spLocks noGrp="1"/>
          </p:cNvSpPr>
          <p:nvPr>
            <p:ph idx="1"/>
          </p:nvPr>
        </p:nvSpPr>
        <p:spPr/>
        <p:txBody>
          <a:bodyPr>
            <a:normAutofit/>
          </a:bodyPr>
          <a:lstStyle/>
          <a:p>
            <a:pPr marL="4762" indent="0">
              <a:spcAft>
                <a:spcPts val="600"/>
              </a:spcAft>
              <a:buNone/>
            </a:pPr>
            <a:r>
              <a:rPr lang="sv-SE" sz="1700">
                <a:latin typeface="+mj-lt"/>
                <a:ea typeface="Noto Serif" panose="02020600060500020200" pitchFamily="18" charset="0"/>
                <a:cs typeface="Noto Serif" panose="02020600060500020200" pitchFamily="18" charset="0"/>
              </a:rPr>
              <a:t>VAD EU FORMELLT KRÄVER:</a:t>
            </a:r>
          </a:p>
          <a:p>
            <a:pPr marL="285750" indent="-285750">
              <a:spcAft>
                <a:spcPts val="600"/>
              </a:spcAft>
            </a:pPr>
            <a:r>
              <a:rPr lang="sv-SE" sz="1600">
                <a:latin typeface="Noto Serif" panose="02020600060500020200" pitchFamily="18" charset="0"/>
                <a:ea typeface="Noto Serif" panose="02020600060500020200" pitchFamily="18" charset="0"/>
                <a:cs typeface="Noto Serif" panose="02020600060500020200" pitchFamily="18" charset="0"/>
              </a:rPr>
              <a:t>Skogsprodukter får inte utsläppas på EU:s inre marknad importeras eller exporteras om de orsakar avskogning eller degenerering* av skog och ska ha ett intyg om tillbörlig aktsamhet. </a:t>
            </a:r>
          </a:p>
          <a:p>
            <a:pPr marL="285750" indent="-285750">
              <a:spcAft>
                <a:spcPts val="600"/>
              </a:spcAft>
            </a:pPr>
            <a:r>
              <a:rPr lang="sv-SE" sz="1600">
                <a:latin typeface="Noto Serif" panose="02020600060500020200" pitchFamily="18" charset="0"/>
                <a:ea typeface="Noto Serif" panose="02020600060500020200" pitchFamily="18" charset="0"/>
                <a:cs typeface="Noto Serif" panose="02020600060500020200" pitchFamily="18" charset="0"/>
              </a:rPr>
              <a:t>Verksamhetsutövare eller stora handlare ska tillämpa tillbörlig aktsamhet – dvs på något sätt kunna säkerställa att man inte bidrar till avskogning eller degenerering av skog - samt tillhandahålla ett intyg om detta till EU</a:t>
            </a:r>
          </a:p>
          <a:p>
            <a:pPr marL="285750" indent="-285750">
              <a:spcAft>
                <a:spcPts val="600"/>
              </a:spcAft>
            </a:pPr>
            <a:r>
              <a:rPr lang="sv-SE" sz="1600">
                <a:latin typeface="Noto Serif" panose="02020600060500020200" pitchFamily="18" charset="0"/>
                <a:ea typeface="Noto Serif" panose="02020600060500020200" pitchFamily="18" charset="0"/>
                <a:cs typeface="Noto Serif" panose="02020600060500020200" pitchFamily="18" charset="0"/>
              </a:rPr>
              <a:t>Intyget om tillbörlig aktsamhet ska innehålla viss detaljerad information där avverkningsplatsen är central.</a:t>
            </a:r>
          </a:p>
          <a:p>
            <a:pPr marL="285750" indent="-285750">
              <a:spcAft>
                <a:spcPts val="600"/>
              </a:spcAft>
            </a:pPr>
            <a:r>
              <a:rPr lang="sv-SE" sz="1600">
                <a:latin typeface="Noto Serif" panose="02020600060500020200" pitchFamily="18" charset="0"/>
                <a:ea typeface="Noto Serif" panose="02020600060500020200" pitchFamily="18" charset="0"/>
                <a:cs typeface="Noto Serif" panose="02020600060500020200" pitchFamily="18" charset="0"/>
              </a:rPr>
              <a:t>Målet är att alla produkter som innehåller trä ska vara spårbara tillbaks till produktionsplatsen. För träråvara gäller avverkningstrakten.</a:t>
            </a:r>
          </a:p>
          <a:p>
            <a:endParaRPr lang="sv-SE"/>
          </a:p>
        </p:txBody>
      </p:sp>
      <p:sp>
        <p:nvSpPr>
          <p:cNvPr id="14" name="textruta 13">
            <a:extLst>
              <a:ext uri="{FF2B5EF4-FFF2-40B4-BE49-F238E27FC236}">
                <a16:creationId xmlns:a16="http://schemas.microsoft.com/office/drawing/2014/main" id="{6C297C6D-D407-B064-4570-D499BF07E737}"/>
              </a:ext>
            </a:extLst>
          </p:cNvPr>
          <p:cNvSpPr txBox="1"/>
          <p:nvPr/>
        </p:nvSpPr>
        <p:spPr>
          <a:xfrm>
            <a:off x="838200" y="994628"/>
            <a:ext cx="1077085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a:noFill/>
                </a:ln>
                <a:solidFill>
                  <a:srgbClr val="FFFFFF"/>
                </a:solidFill>
                <a:effectLst/>
                <a:uLnTx/>
                <a:uFillTx/>
                <a:latin typeface="Noto Serif" panose="02020600060500020200" pitchFamily="18" charset="0"/>
                <a:ea typeface="Noto Serif" panose="02020600060500020200" pitchFamily="18" charset="0"/>
                <a:cs typeface="Noto Serif" panose="02020600060500020200" pitchFamily="18" charset="0"/>
              </a:rPr>
              <a:t>EUDR - </a:t>
            </a:r>
            <a:r>
              <a:rPr kumimoji="0" lang="sv-SE" sz="1600" b="0" i="0" u="none" strike="noStrike" kern="1200" cap="none" spc="0" normalizeH="0" baseline="0" noProof="0" err="1">
                <a:ln>
                  <a:noFill/>
                </a:ln>
                <a:solidFill>
                  <a:srgbClr val="FFFFFF"/>
                </a:solidFill>
                <a:effectLst/>
                <a:uLnTx/>
                <a:uFillTx/>
                <a:latin typeface="Noto Serif" panose="02020600060500020200" pitchFamily="18" charset="0"/>
                <a:ea typeface="Noto Serif" panose="02020600060500020200" pitchFamily="18" charset="0"/>
                <a:cs typeface="Noto Serif" panose="02020600060500020200" pitchFamily="18" charset="0"/>
              </a:rPr>
              <a:t>European</a:t>
            </a:r>
            <a:r>
              <a:rPr kumimoji="0" lang="sv-SE" sz="1600" b="0" i="0" u="none" strike="noStrike" kern="1200" cap="none" spc="0" normalizeH="0" baseline="0" noProof="0">
                <a:ln>
                  <a:noFill/>
                </a:ln>
                <a:solidFill>
                  <a:srgbClr val="FFFFFF"/>
                </a:solidFill>
                <a:effectLst/>
                <a:uLnTx/>
                <a:uFillTx/>
                <a:latin typeface="Noto Serif" panose="02020600060500020200" pitchFamily="18" charset="0"/>
                <a:ea typeface="Noto Serif" panose="02020600060500020200" pitchFamily="18" charset="0"/>
                <a:cs typeface="Noto Serif" panose="02020600060500020200" pitchFamily="18" charset="0"/>
              </a:rPr>
              <a:t> </a:t>
            </a:r>
            <a:r>
              <a:rPr kumimoji="0" lang="sv-SE" sz="1600" b="0" i="0" u="none" strike="noStrike" kern="1200" cap="none" spc="0" normalizeH="0" baseline="0" noProof="0" err="1">
                <a:ln>
                  <a:noFill/>
                </a:ln>
                <a:solidFill>
                  <a:srgbClr val="FFFFFF"/>
                </a:solidFill>
                <a:effectLst/>
                <a:uLnTx/>
                <a:uFillTx/>
                <a:latin typeface="Noto Serif" panose="02020600060500020200" pitchFamily="18" charset="0"/>
                <a:ea typeface="Noto Serif" panose="02020600060500020200" pitchFamily="18" charset="0"/>
                <a:cs typeface="Noto Serif" panose="02020600060500020200" pitchFamily="18" charset="0"/>
              </a:rPr>
              <a:t>Deforestation</a:t>
            </a:r>
            <a:r>
              <a:rPr kumimoji="0" lang="sv-SE" sz="1600" b="0" i="0" u="none" strike="noStrike" kern="1200" cap="none" spc="0" normalizeH="0" baseline="0" noProof="0">
                <a:ln>
                  <a:noFill/>
                </a:ln>
                <a:solidFill>
                  <a:srgbClr val="FFFFFF"/>
                </a:solidFill>
                <a:effectLst/>
                <a:uLnTx/>
                <a:uFillTx/>
                <a:latin typeface="Noto Serif" panose="02020600060500020200" pitchFamily="18" charset="0"/>
                <a:ea typeface="Noto Serif" panose="02020600060500020200" pitchFamily="18" charset="0"/>
                <a:cs typeface="Noto Serif" panose="02020600060500020200" pitchFamily="18" charset="0"/>
              </a:rPr>
              <a:t> </a:t>
            </a:r>
            <a:r>
              <a:rPr kumimoji="0" lang="sv-SE" sz="1600" b="0" i="0" u="none" strike="noStrike" kern="1200" cap="none" spc="0" normalizeH="0" baseline="0" noProof="0" err="1">
                <a:ln>
                  <a:noFill/>
                </a:ln>
                <a:solidFill>
                  <a:srgbClr val="FFFFFF"/>
                </a:solidFill>
                <a:effectLst/>
                <a:uLnTx/>
                <a:uFillTx/>
                <a:latin typeface="Noto Serif" panose="02020600060500020200" pitchFamily="18" charset="0"/>
                <a:ea typeface="Noto Serif" panose="02020600060500020200" pitchFamily="18" charset="0"/>
                <a:cs typeface="Noto Serif" panose="02020600060500020200" pitchFamily="18" charset="0"/>
              </a:rPr>
              <a:t>Regulation</a:t>
            </a:r>
            <a:r>
              <a:rPr kumimoji="0" lang="sv-SE" sz="1600" b="0" i="0" u="none" strike="noStrike" kern="1200" cap="none" spc="0" normalizeH="0" baseline="0" noProof="0">
                <a:ln>
                  <a:noFill/>
                </a:ln>
                <a:solidFill>
                  <a:srgbClr val="FFFFFF"/>
                </a:solidFill>
                <a:effectLst/>
                <a:uLnTx/>
                <a:uFillTx/>
                <a:latin typeface="Noto Serif" panose="02020600060500020200" pitchFamily="18" charset="0"/>
                <a:ea typeface="Noto Serif" panose="02020600060500020200" pitchFamily="18" charset="0"/>
                <a:cs typeface="Noto Serif" panose="02020600060500020200" pitchFamily="18" charset="0"/>
              </a:rPr>
              <a:t> ska motverka den avskogning och skogsförstörelse som pågår i världen och som EU:s medborgare har en stor del i. Det riktar sig därför mot ett antal råvaror som trä, kaffe, kakao, nötkött m.m. Förordningen fastslogs i juni 2023 och ska vara implementerad </a:t>
            </a:r>
            <a:r>
              <a:rPr kumimoji="0" lang="sv-SE" sz="1600" b="1" i="0" u="none" strike="noStrike" kern="1200" cap="none" spc="0" normalizeH="0" baseline="0" noProof="0">
                <a:ln>
                  <a:noFill/>
                </a:ln>
                <a:solidFill>
                  <a:srgbClr val="FFFFFF"/>
                </a:solidFill>
                <a:effectLst/>
                <a:uLnTx/>
                <a:uFillTx/>
                <a:latin typeface="Noto Serif" panose="02020600060500020200" pitchFamily="18" charset="0"/>
                <a:ea typeface="Noto Serif" panose="02020600060500020200" pitchFamily="18" charset="0"/>
                <a:cs typeface="Noto Serif" panose="02020600060500020200" pitchFamily="18" charset="0"/>
              </a:rPr>
              <a:t>30 december 2024</a:t>
            </a:r>
            <a:r>
              <a:rPr kumimoji="0" lang="sv-SE" sz="1600" b="0" i="0" u="none" strike="noStrike" kern="1200" cap="none" spc="0" normalizeH="0" baseline="0" noProof="0">
                <a:ln>
                  <a:noFill/>
                </a:ln>
                <a:solidFill>
                  <a:srgbClr val="FFFFFF"/>
                </a:solidFill>
                <a:effectLst/>
                <a:uLnTx/>
                <a:uFillTx/>
                <a:latin typeface="Noto Serif" panose="02020600060500020200" pitchFamily="18" charset="0"/>
                <a:ea typeface="Noto Serif" panose="02020600060500020200" pitchFamily="18" charset="0"/>
                <a:cs typeface="Noto Serif" panose="02020600060500020200" pitchFamily="18" charset="0"/>
              </a:rPr>
              <a:t>.</a:t>
            </a:r>
          </a:p>
        </p:txBody>
      </p:sp>
    </p:spTree>
    <p:extLst>
      <p:ext uri="{BB962C8B-B14F-4D97-AF65-F5344CB8AC3E}">
        <p14:creationId xmlns:p14="http://schemas.microsoft.com/office/powerpoint/2010/main" val="22206337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4F559F-0E81-546C-3434-AF885B8D761A}"/>
              </a:ext>
            </a:extLst>
          </p:cNvPr>
          <p:cNvSpPr>
            <a:spLocks noGrp="1"/>
          </p:cNvSpPr>
          <p:nvPr>
            <p:ph type="title"/>
          </p:nvPr>
        </p:nvSpPr>
        <p:spPr>
          <a:xfrm>
            <a:off x="660647" y="18897"/>
            <a:ext cx="10515600" cy="957648"/>
          </a:xfrm>
        </p:spPr>
        <p:txBody>
          <a:bodyPr/>
          <a:lstStyle/>
          <a:p>
            <a:r>
              <a:rPr lang="sv-SE" b="0" spc="0"/>
              <a:t>VILKEN INFORMATION </a:t>
            </a:r>
            <a:r>
              <a:rPr lang="sv-SE" b="0"/>
              <a:t>HANTERAS VID ANMÄLAN </a:t>
            </a:r>
            <a:r>
              <a:rPr lang="sv-SE" b="0" spc="0"/>
              <a:t>TILL EU?</a:t>
            </a:r>
          </a:p>
        </p:txBody>
      </p:sp>
      <p:graphicFrame>
        <p:nvGraphicFramePr>
          <p:cNvPr id="6" name="Tabell 5">
            <a:extLst>
              <a:ext uri="{FF2B5EF4-FFF2-40B4-BE49-F238E27FC236}">
                <a16:creationId xmlns:a16="http://schemas.microsoft.com/office/drawing/2014/main" id="{67B00579-BC78-B3E1-D8A7-CC4F18D39247}"/>
              </a:ext>
            </a:extLst>
          </p:cNvPr>
          <p:cNvGraphicFramePr>
            <a:graphicFrameLocks noGrp="1"/>
          </p:cNvGraphicFramePr>
          <p:nvPr>
            <p:extLst>
              <p:ext uri="{D42A27DB-BD31-4B8C-83A1-F6EECF244321}">
                <p14:modId xmlns:p14="http://schemas.microsoft.com/office/powerpoint/2010/main" val="1432063477"/>
              </p:ext>
            </p:extLst>
          </p:nvPr>
        </p:nvGraphicFramePr>
        <p:xfrm>
          <a:off x="660647" y="750793"/>
          <a:ext cx="9894903" cy="5273040"/>
        </p:xfrm>
        <a:graphic>
          <a:graphicData uri="http://schemas.openxmlformats.org/drawingml/2006/table">
            <a:tbl>
              <a:tblPr firstRow="1" bandRow="1">
                <a:tableStyleId>{5C22544A-7EE6-4342-B048-85BDC9FD1C3A}</a:tableStyleId>
              </a:tblPr>
              <a:tblGrid>
                <a:gridCol w="2030603">
                  <a:extLst>
                    <a:ext uri="{9D8B030D-6E8A-4147-A177-3AD203B41FA5}">
                      <a16:colId xmlns:a16="http://schemas.microsoft.com/office/drawing/2014/main" val="3206728520"/>
                    </a:ext>
                  </a:extLst>
                </a:gridCol>
                <a:gridCol w="3443220">
                  <a:extLst>
                    <a:ext uri="{9D8B030D-6E8A-4147-A177-3AD203B41FA5}">
                      <a16:colId xmlns:a16="http://schemas.microsoft.com/office/drawing/2014/main" val="3856281322"/>
                    </a:ext>
                  </a:extLst>
                </a:gridCol>
                <a:gridCol w="2213444">
                  <a:extLst>
                    <a:ext uri="{9D8B030D-6E8A-4147-A177-3AD203B41FA5}">
                      <a16:colId xmlns:a16="http://schemas.microsoft.com/office/drawing/2014/main" val="247954917"/>
                    </a:ext>
                  </a:extLst>
                </a:gridCol>
                <a:gridCol w="2207636">
                  <a:extLst>
                    <a:ext uri="{9D8B030D-6E8A-4147-A177-3AD203B41FA5}">
                      <a16:colId xmlns:a16="http://schemas.microsoft.com/office/drawing/2014/main" val="3320517005"/>
                    </a:ext>
                  </a:extLst>
                </a:gridCol>
              </a:tblGrid>
              <a:tr h="370840">
                <a:tc>
                  <a:txBody>
                    <a:bodyPr/>
                    <a:lstStyle/>
                    <a:p>
                      <a:r>
                        <a:rPr lang="sv-SE" sz="1000">
                          <a:latin typeface="+mj-lt"/>
                        </a:rPr>
                        <a:t>Information</a:t>
                      </a:r>
                    </a:p>
                  </a:txBody>
                  <a:tcPr/>
                </a:tc>
                <a:tc>
                  <a:txBody>
                    <a:bodyPr/>
                    <a:lstStyle/>
                    <a:p>
                      <a:r>
                        <a:rPr lang="sv-SE" sz="1000">
                          <a:latin typeface="+mj-lt"/>
                        </a:rPr>
                        <a:t>Kommentar eller förtydligande</a:t>
                      </a:r>
                    </a:p>
                  </a:txBody>
                  <a:tcPr/>
                </a:tc>
                <a:tc>
                  <a:txBody>
                    <a:bodyPr/>
                    <a:lstStyle/>
                    <a:p>
                      <a:r>
                        <a:rPr lang="sv-SE" sz="1000">
                          <a:latin typeface="+mj-lt"/>
                        </a:rPr>
                        <a:t>Lagras uppgiften i VIOL2 och hur länge?</a:t>
                      </a:r>
                    </a:p>
                  </a:txBody>
                  <a:tcPr/>
                </a:tc>
                <a:tc>
                  <a:txBody>
                    <a:bodyPr/>
                    <a:lstStyle/>
                    <a:p>
                      <a:r>
                        <a:rPr lang="sv-SE" sz="1000">
                          <a:latin typeface="+mj-lt"/>
                        </a:rPr>
                        <a:t>VIOL3?</a:t>
                      </a:r>
                    </a:p>
                  </a:txBody>
                  <a:tcPr/>
                </a:tc>
                <a:extLst>
                  <a:ext uri="{0D108BD9-81ED-4DB2-BD59-A6C34878D82A}">
                    <a16:rowId xmlns:a16="http://schemas.microsoft.com/office/drawing/2014/main" val="1063092717"/>
                  </a:ext>
                </a:extLst>
              </a:tr>
              <a:tr h="370840">
                <a:tc>
                  <a:txBody>
                    <a:bodyPr/>
                    <a:lstStyle/>
                    <a:p>
                      <a:r>
                        <a:rPr lang="sv-SE" sz="1000" b="0">
                          <a:latin typeface="Open Sans SemiBold" panose="020B0706030804020204" pitchFamily="34" charset="0"/>
                          <a:ea typeface="Open Sans SemiBold" panose="020B0706030804020204" pitchFamily="34" charset="0"/>
                          <a:cs typeface="Open Sans SemiBold" panose="020B0706030804020204" pitchFamily="34" charset="0"/>
                        </a:rPr>
                        <a:t>Namn och adress på verksamhetsutövaren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a:latin typeface="Open Sans" panose="020B0606030504020204" pitchFamily="34" charset="0"/>
                          <a:ea typeface="Open Sans" panose="020B0606030504020204" pitchFamily="34" charset="0"/>
                          <a:cs typeface="Open Sans" panose="020B0606030504020204" pitchFamily="34" charset="0"/>
                        </a:rPr>
                        <a:t>Verksamhetsutövare är inte ett begrepp som finns i VIOL. Däremot finns information om förste köpare vilket oftast kommer att svara mot verksamhetsutövaren. Verksamhetsutövare är normalt sett den som köper eller låter utföra avverkningen. I nästa steg så blir verksamhetsutövaren den som tex säljer virke från terminalen eller sågverksflisen från sågverket. </a:t>
                      </a:r>
                    </a:p>
                  </a:txBody>
                  <a:tcPr/>
                </a:tc>
                <a:tc>
                  <a:txBody>
                    <a:bodyPr/>
                    <a:lstStyle/>
                    <a:p>
                      <a:r>
                        <a:rPr lang="sv-SE" sz="1000">
                          <a:latin typeface="Open Sans" panose="020B0606030504020204" pitchFamily="34" charset="0"/>
                          <a:ea typeface="Open Sans" panose="020B0606030504020204" pitchFamily="34" charset="0"/>
                          <a:cs typeface="Open Sans" panose="020B0606030504020204" pitchFamily="34" charset="0"/>
                        </a:rPr>
                        <a:t>Enligt generella rensningsrutiner – dvs 27-36 månader</a:t>
                      </a:r>
                    </a:p>
                  </a:txBody>
                  <a:tcPr/>
                </a:tc>
                <a:tc>
                  <a:txBody>
                    <a:bodyPr/>
                    <a:lstStyle/>
                    <a:p>
                      <a:r>
                        <a:rPr lang="sv-SE" sz="1000">
                          <a:latin typeface="Open Sans" panose="020B0606030504020204" pitchFamily="34" charset="0"/>
                          <a:ea typeface="Open Sans" panose="020B0606030504020204" pitchFamily="34" charset="0"/>
                          <a:cs typeface="Open Sans" panose="020B0606030504020204" pitchFamily="34" charset="0"/>
                        </a:rPr>
                        <a:t>Transaktioner ska vara tillgängliga för korrigering under 18 månader. </a:t>
                      </a:r>
                    </a:p>
                    <a:p>
                      <a:r>
                        <a:rPr lang="sv-SE" sz="1000">
                          <a:latin typeface="Open Sans" panose="020B0606030504020204" pitchFamily="34" charset="0"/>
                          <a:ea typeface="Open Sans" panose="020B0606030504020204" pitchFamily="34" charset="0"/>
                          <a:cs typeface="Open Sans" panose="020B0606030504020204" pitchFamily="34" charset="0"/>
                        </a:rPr>
                        <a:t>Lagringstid i BI ej beslutat.</a:t>
                      </a:r>
                    </a:p>
                    <a:p>
                      <a:endParaRPr lang="sv-SE" sz="100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2228115071"/>
                  </a:ext>
                </a:extLst>
              </a:tr>
              <a:tr h="370840">
                <a:tc>
                  <a:txBody>
                    <a:bodyPr/>
                    <a:lstStyle/>
                    <a:p>
                      <a:r>
                        <a:rPr lang="sv-SE" sz="1000" b="0">
                          <a:latin typeface="Open Sans SemiBold" panose="020B0706030804020204" pitchFamily="34" charset="0"/>
                          <a:ea typeface="Open Sans SemiBold" panose="020B0706030804020204" pitchFamily="34" charset="0"/>
                          <a:cs typeface="Open Sans SemiBold" panose="020B0706030804020204" pitchFamily="34" charset="0"/>
                        </a:rPr>
                        <a:t>Harmoniserad varukod  för aktuell produkt/sortiment</a:t>
                      </a:r>
                    </a:p>
                  </a:txBody>
                  <a:tcPr/>
                </a:tc>
                <a:tc>
                  <a:txBody>
                    <a:bodyPr/>
                    <a:lstStyle/>
                    <a:p>
                      <a:r>
                        <a:rPr lang="sv-SE" sz="1000">
                          <a:latin typeface="Open Sans" panose="020B0606030504020204" pitchFamily="34" charset="0"/>
                          <a:ea typeface="Open Sans" panose="020B0606030504020204" pitchFamily="34" charset="0"/>
                          <a:cs typeface="Open Sans" panose="020B0606030504020204" pitchFamily="34" charset="0"/>
                        </a:rPr>
                        <a:t>Anmälan avseende en skogsavverkning behöver normalt endast delas upp på två olika harmoniserade varukoder. En kvantitet för 4401 Brännved och en kvantitet för 4403 Virke obearbetat eller barkat (alltså allt övrig virke på trakten). Andra koder gäller för färdigvaror från industrin.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a:latin typeface="Open Sans" panose="020B0606030504020204" pitchFamily="34" charset="0"/>
                          <a:ea typeface="Open Sans" panose="020B0606030504020204" pitchFamily="34" charset="0"/>
                          <a:cs typeface="Open Sans" panose="020B0606030504020204" pitchFamily="34" charset="0"/>
                        </a:rPr>
                        <a:t>Finns inte i VIOL.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a:latin typeface="Open Sans" panose="020B0606030504020204" pitchFamily="34" charset="0"/>
                          <a:ea typeface="Open Sans" panose="020B0606030504020204" pitchFamily="34" charset="0"/>
                          <a:cs typeface="Open Sans" panose="020B0606030504020204" pitchFamily="34" charset="0"/>
                        </a:rPr>
                        <a:t>Finns inte i VIOL.</a:t>
                      </a:r>
                    </a:p>
                    <a:p>
                      <a:endParaRPr lang="sv-SE" sz="100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2416080131"/>
                  </a:ext>
                </a:extLst>
              </a:tr>
              <a:tr h="370840">
                <a:tc>
                  <a:txBody>
                    <a:bodyPr/>
                    <a:lstStyle/>
                    <a:p>
                      <a:r>
                        <a:rPr lang="sv-SE" sz="1000" b="0">
                          <a:latin typeface="Open Sans SemiBold" panose="020B0706030804020204" pitchFamily="34" charset="0"/>
                          <a:ea typeface="Open Sans SemiBold" panose="020B0706030804020204" pitchFamily="34" charset="0"/>
                          <a:cs typeface="Open Sans SemiBold" panose="020B0706030804020204" pitchFamily="34" charset="0"/>
                        </a:rPr>
                        <a:t>Planerad kvantitet uttryckt i vikt, volym eller antal</a:t>
                      </a:r>
                    </a:p>
                  </a:txBody>
                  <a:tcPr/>
                </a:tc>
                <a:tc>
                  <a:txBody>
                    <a:bodyPr/>
                    <a:lstStyle/>
                    <a:p>
                      <a:r>
                        <a:rPr lang="sv-SE" sz="1000">
                          <a:latin typeface="Open Sans" panose="020B0606030504020204" pitchFamily="34" charset="0"/>
                          <a:ea typeface="Open Sans" panose="020B0606030504020204" pitchFamily="34" charset="0"/>
                          <a:cs typeface="Open Sans" panose="020B0606030504020204" pitchFamily="34" charset="0"/>
                        </a:rPr>
                        <a:t>Vid avverkning i Sverige kan volym anges och vid import eller export måste vikt anges. Kvantiteten avser per harmoniserad varukod och flera olika sortiment/handelssortiment slås alltså ihop vid anmälan.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a:solidFill>
                            <a:schemeClr val="tx1"/>
                          </a:solidFill>
                          <a:latin typeface="Open Sans" panose="020B0606030504020204" pitchFamily="34" charset="0"/>
                          <a:ea typeface="Open Sans" panose="020B0606030504020204" pitchFamily="34" charset="0"/>
                          <a:cs typeface="Open Sans" panose="020B0606030504020204" pitchFamily="34" charset="0"/>
                        </a:rPr>
                        <a:t>Det finns möjlighet att ha planerade volymer på respektive virkesorderrad dvs per sortiment och mottagningsplats i VIOL2.</a:t>
                      </a:r>
                      <a:r>
                        <a:rPr lang="sv-SE" sz="100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sv-SE" sz="1000">
                          <a:latin typeface="Open Sans" panose="020B0606030504020204" pitchFamily="34" charset="0"/>
                          <a:ea typeface="Open Sans" panose="020B0606030504020204" pitchFamily="34" charset="0"/>
                          <a:cs typeface="Open Sans" panose="020B0606030504020204" pitchFamily="34" charset="0"/>
                        </a:rPr>
                        <a:t>Enligt generella rensningsrutiner – se ovan.</a:t>
                      </a:r>
                    </a:p>
                  </a:txBody>
                  <a:tcPr/>
                </a:tc>
                <a:tc>
                  <a:txBody>
                    <a:bodyPr/>
                    <a:lstStyle/>
                    <a:p>
                      <a:r>
                        <a:rPr lang="sv-SE" sz="1000">
                          <a:solidFill>
                            <a:schemeClr val="tx1"/>
                          </a:solidFill>
                          <a:latin typeface="Open Sans" panose="020B0606030504020204" pitchFamily="34" charset="0"/>
                          <a:ea typeface="Open Sans" panose="020B0606030504020204" pitchFamily="34" charset="0"/>
                          <a:cs typeface="Open Sans" panose="020B0606030504020204" pitchFamily="34" charset="0"/>
                        </a:rPr>
                        <a:t>Planerad kvantitet kan läggas på </a:t>
                      </a:r>
                      <a:r>
                        <a:rPr lang="sv-SE" sz="1000" err="1">
                          <a:solidFill>
                            <a:schemeClr val="tx1"/>
                          </a:solidFill>
                          <a:latin typeface="Open Sans" panose="020B0606030504020204" pitchFamily="34" charset="0"/>
                          <a:ea typeface="Open Sans" panose="020B0606030504020204" pitchFamily="34" charset="0"/>
                          <a:cs typeface="Open Sans" panose="020B0606030504020204" pitchFamily="34" charset="0"/>
                        </a:rPr>
                        <a:t>radnivå</a:t>
                      </a:r>
                      <a:r>
                        <a:rPr lang="sv-SE" sz="1000">
                          <a:solidFill>
                            <a:schemeClr val="tx1"/>
                          </a:solidFill>
                          <a:latin typeface="Open Sans" panose="020B0606030504020204" pitchFamily="34" charset="0"/>
                          <a:ea typeface="Open Sans" panose="020B0606030504020204" pitchFamily="34" charset="0"/>
                          <a:cs typeface="Open Sans" panose="020B0606030504020204" pitchFamily="34" charset="0"/>
                        </a:rPr>
                        <a:t> för varje handelssortiment i avtalsobjektet. Avtalsobjekt kan leva upp till 20 år.</a:t>
                      </a:r>
                    </a:p>
                  </a:txBody>
                  <a:tcPr/>
                </a:tc>
                <a:extLst>
                  <a:ext uri="{0D108BD9-81ED-4DB2-BD59-A6C34878D82A}">
                    <a16:rowId xmlns:a16="http://schemas.microsoft.com/office/drawing/2014/main" val="4124744117"/>
                  </a:ext>
                </a:extLst>
              </a:tr>
              <a:tr h="370840">
                <a:tc>
                  <a:txBody>
                    <a:bodyPr/>
                    <a:lstStyle/>
                    <a:p>
                      <a:r>
                        <a:rPr lang="sv-SE" sz="1000" b="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Vetenskapligt namn för trädslaget</a:t>
                      </a:r>
                    </a:p>
                  </a:txBody>
                  <a:tcPr/>
                </a:tc>
                <a:tc>
                  <a:txBody>
                    <a:bodyPr/>
                    <a:lstStyle/>
                    <a:p>
                      <a:r>
                        <a:rPr lang="sv-SE" sz="1000">
                          <a:solidFill>
                            <a:schemeClr val="tx1"/>
                          </a:solidFill>
                          <a:latin typeface="Open Sans" panose="020B0606030504020204" pitchFamily="34" charset="0"/>
                          <a:ea typeface="Open Sans" panose="020B0606030504020204" pitchFamily="34" charset="0"/>
                          <a:cs typeface="Open Sans" panose="020B0606030504020204" pitchFamily="34" charset="0"/>
                        </a:rPr>
                        <a:t>Trädslag anges med latinskt namn. Flera olika trädslag normalt sett för de harmoniserade varukoder som ska användas i anmälan.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a:latin typeface="Open Sans" panose="020B0606030504020204" pitchFamily="34" charset="0"/>
                          <a:ea typeface="Open Sans" panose="020B0606030504020204" pitchFamily="34" charset="0"/>
                          <a:cs typeface="Open Sans" panose="020B0606030504020204" pitchFamily="34" charset="0"/>
                        </a:rPr>
                        <a:t>Finns inte i VIOL.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a:latin typeface="Open Sans" panose="020B0606030504020204" pitchFamily="34" charset="0"/>
                          <a:ea typeface="Open Sans" panose="020B0606030504020204" pitchFamily="34" charset="0"/>
                          <a:cs typeface="Open Sans" panose="020B0606030504020204" pitchFamily="34" charset="0"/>
                        </a:rPr>
                        <a:t>Finns inte i VIOL.</a:t>
                      </a:r>
                    </a:p>
                    <a:p>
                      <a:endParaRPr lang="sv-SE" sz="1000">
                        <a:solidFill>
                          <a:srgbClr val="FF0000"/>
                        </a:solidFill>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74564141"/>
                  </a:ext>
                </a:extLst>
              </a:tr>
              <a:tr h="370840">
                <a:tc>
                  <a:txBody>
                    <a:bodyPr/>
                    <a:lstStyle/>
                    <a:p>
                      <a:r>
                        <a:rPr lang="sv-SE" sz="1000" b="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Handelsnamn på produkt</a:t>
                      </a:r>
                    </a:p>
                  </a:txBody>
                  <a:tcPr/>
                </a:tc>
                <a:tc>
                  <a:txBody>
                    <a:bodyPr/>
                    <a:lstStyle/>
                    <a:p>
                      <a:r>
                        <a:rPr lang="sv-SE" sz="1000">
                          <a:solidFill>
                            <a:schemeClr val="tx1"/>
                          </a:solidFill>
                          <a:latin typeface="Open Sans" panose="020B0606030504020204" pitchFamily="34" charset="0"/>
                          <a:ea typeface="Open Sans" panose="020B0606030504020204" pitchFamily="34" charset="0"/>
                          <a:cs typeface="Open Sans" panose="020B0606030504020204" pitchFamily="34" charset="0"/>
                        </a:rPr>
                        <a:t>Vid anmälan till EU för en avverkningstrakt grupperas sortimenten på en högre nivå (normalt endast två för en avverkningstrakt). Förslag att i anmälan endast ange handelsnamnen Brännved och Övrigt rundvirke. För förädlade produkter som tex sågade trävaror kan stöd sökas bland de av Tullverket publicerade varukoderna.</a:t>
                      </a:r>
                    </a:p>
                  </a:txBody>
                  <a:tcPr/>
                </a:tc>
                <a:tc>
                  <a:txBody>
                    <a:bodyPr/>
                    <a:lstStyle/>
                    <a:p>
                      <a:r>
                        <a:rPr lang="sv-SE" sz="1000">
                          <a:solidFill>
                            <a:schemeClr val="tx1"/>
                          </a:solidFill>
                          <a:latin typeface="Open Sans" panose="020B0606030504020204" pitchFamily="34" charset="0"/>
                          <a:ea typeface="Open Sans" panose="020B0606030504020204" pitchFamily="34" charset="0"/>
                          <a:cs typeface="Open Sans" panose="020B0606030504020204" pitchFamily="34" charset="0"/>
                        </a:rPr>
                        <a:t>Sortiment finns i VIOL 2 men dessa är mycket mer finfördelade än de harmoniserade varukoderna. </a:t>
                      </a:r>
                    </a:p>
                  </a:txBody>
                  <a:tcPr/>
                </a:tc>
                <a:tc>
                  <a:txBody>
                    <a:bodyPr/>
                    <a:lstStyle/>
                    <a:p>
                      <a:r>
                        <a:rPr lang="sv-SE" sz="1000">
                          <a:solidFill>
                            <a:schemeClr val="tx1"/>
                          </a:solidFill>
                          <a:latin typeface="Open Sans" panose="020B0606030504020204" pitchFamily="34" charset="0"/>
                          <a:ea typeface="Open Sans" panose="020B0606030504020204" pitchFamily="34" charset="0"/>
                          <a:cs typeface="Open Sans" panose="020B0606030504020204" pitchFamily="34" charset="0"/>
                        </a:rPr>
                        <a:t>Handelssortiment finns i VIOL 3 men dessa är mycket mer finfördelade än de harmoniserade varukoderna. </a:t>
                      </a:r>
                    </a:p>
                  </a:txBody>
                  <a:tcPr/>
                </a:tc>
                <a:extLst>
                  <a:ext uri="{0D108BD9-81ED-4DB2-BD59-A6C34878D82A}">
                    <a16:rowId xmlns:a16="http://schemas.microsoft.com/office/drawing/2014/main" val="3247053218"/>
                  </a:ext>
                </a:extLst>
              </a:tr>
            </a:tbl>
          </a:graphicData>
        </a:graphic>
      </p:graphicFrame>
      <p:sp>
        <p:nvSpPr>
          <p:cNvPr id="5" name="textruta 4">
            <a:extLst>
              <a:ext uri="{FF2B5EF4-FFF2-40B4-BE49-F238E27FC236}">
                <a16:creationId xmlns:a16="http://schemas.microsoft.com/office/drawing/2014/main" id="{525E6027-AE50-F3FE-E160-AE34441BCD2C}"/>
              </a:ext>
            </a:extLst>
          </p:cNvPr>
          <p:cNvSpPr txBox="1"/>
          <p:nvPr/>
        </p:nvSpPr>
        <p:spPr>
          <a:xfrm>
            <a:off x="10715348" y="6152225"/>
            <a:ext cx="13494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a:ln>
                  <a:noFill/>
                </a:ln>
                <a:solidFill>
                  <a:srgbClr val="000000"/>
                </a:solidFill>
                <a:effectLst/>
                <a:uLnTx/>
                <a:uFillTx/>
                <a:latin typeface="Noto Serif"/>
                <a:ea typeface="+mn-ea"/>
                <a:cs typeface="+mn-cs"/>
              </a:rPr>
              <a:t>*</a:t>
            </a:r>
            <a:r>
              <a:rPr kumimoji="0" lang="sv-SE" sz="800" b="0" i="0" u="none" strike="noStrike" kern="1200" cap="none" spc="0" normalizeH="0" baseline="0" noProof="0" err="1">
                <a:ln>
                  <a:noFill/>
                </a:ln>
                <a:solidFill>
                  <a:srgbClr val="000000"/>
                </a:solidFill>
                <a:effectLst/>
                <a:uLnTx/>
                <a:uFillTx/>
                <a:latin typeface="Noto Serif"/>
                <a:ea typeface="+mn-ea"/>
                <a:cs typeface="+mn-cs"/>
              </a:rPr>
              <a:t>Traces</a:t>
            </a:r>
            <a:r>
              <a:rPr kumimoji="0" lang="sv-SE" sz="800" b="0" i="0" u="none" strike="noStrike" kern="1200" cap="none" spc="0" normalizeH="0" baseline="0" noProof="0">
                <a:ln>
                  <a:noFill/>
                </a:ln>
                <a:solidFill>
                  <a:srgbClr val="000000"/>
                </a:solidFill>
                <a:effectLst/>
                <a:uLnTx/>
                <a:uFillTx/>
                <a:latin typeface="Noto Serif"/>
                <a:ea typeface="+mn-ea"/>
                <a:cs typeface="+mn-cs"/>
              </a:rPr>
              <a:t> är EUs system för hantering av anmälningar</a:t>
            </a:r>
          </a:p>
        </p:txBody>
      </p:sp>
    </p:spTree>
    <p:extLst>
      <p:ext uri="{BB962C8B-B14F-4D97-AF65-F5344CB8AC3E}">
        <p14:creationId xmlns:p14="http://schemas.microsoft.com/office/powerpoint/2010/main" val="12547220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4F559F-0E81-546C-3434-AF885B8D761A}"/>
              </a:ext>
            </a:extLst>
          </p:cNvPr>
          <p:cNvSpPr>
            <a:spLocks noGrp="1"/>
          </p:cNvSpPr>
          <p:nvPr>
            <p:ph type="title"/>
          </p:nvPr>
        </p:nvSpPr>
        <p:spPr>
          <a:xfrm>
            <a:off x="634014" y="81039"/>
            <a:ext cx="10515600" cy="753461"/>
          </a:xfrm>
        </p:spPr>
        <p:txBody>
          <a:bodyPr/>
          <a:lstStyle/>
          <a:p>
            <a:r>
              <a:rPr lang="sv-SE" b="0" spc="0"/>
              <a:t>VILKEN INFORMATION </a:t>
            </a:r>
            <a:r>
              <a:rPr lang="sv-SE" b="0"/>
              <a:t>HANTERAS VID ANMÄLAN </a:t>
            </a:r>
            <a:r>
              <a:rPr lang="sv-SE" b="0" spc="0"/>
              <a:t>TILL EU? (forts)</a:t>
            </a:r>
          </a:p>
        </p:txBody>
      </p:sp>
      <p:graphicFrame>
        <p:nvGraphicFramePr>
          <p:cNvPr id="6" name="Tabell 5">
            <a:extLst>
              <a:ext uri="{FF2B5EF4-FFF2-40B4-BE49-F238E27FC236}">
                <a16:creationId xmlns:a16="http://schemas.microsoft.com/office/drawing/2014/main" id="{67B00579-BC78-B3E1-D8A7-CC4F18D39247}"/>
              </a:ext>
            </a:extLst>
          </p:cNvPr>
          <p:cNvGraphicFramePr>
            <a:graphicFrameLocks noGrp="1"/>
          </p:cNvGraphicFramePr>
          <p:nvPr>
            <p:extLst>
              <p:ext uri="{D42A27DB-BD31-4B8C-83A1-F6EECF244321}">
                <p14:modId xmlns:p14="http://schemas.microsoft.com/office/powerpoint/2010/main" val="134446327"/>
              </p:ext>
            </p:extLst>
          </p:nvPr>
        </p:nvGraphicFramePr>
        <p:xfrm>
          <a:off x="634014" y="834500"/>
          <a:ext cx="10649505" cy="5796280"/>
        </p:xfrm>
        <a:graphic>
          <a:graphicData uri="http://schemas.openxmlformats.org/drawingml/2006/table">
            <a:tbl>
              <a:tblPr firstRow="1" bandRow="1">
                <a:tableStyleId>{5C22544A-7EE6-4342-B048-85BDC9FD1C3A}</a:tableStyleId>
              </a:tblPr>
              <a:tblGrid>
                <a:gridCol w="2056461">
                  <a:extLst>
                    <a:ext uri="{9D8B030D-6E8A-4147-A177-3AD203B41FA5}">
                      <a16:colId xmlns:a16="http://schemas.microsoft.com/office/drawing/2014/main" val="3206728520"/>
                    </a:ext>
                  </a:extLst>
                </a:gridCol>
                <a:gridCol w="2864348">
                  <a:extLst>
                    <a:ext uri="{9D8B030D-6E8A-4147-A177-3AD203B41FA5}">
                      <a16:colId xmlns:a16="http://schemas.microsoft.com/office/drawing/2014/main" val="3856281322"/>
                    </a:ext>
                  </a:extLst>
                </a:gridCol>
                <a:gridCol w="2864348">
                  <a:extLst>
                    <a:ext uri="{9D8B030D-6E8A-4147-A177-3AD203B41FA5}">
                      <a16:colId xmlns:a16="http://schemas.microsoft.com/office/drawing/2014/main" val="247954917"/>
                    </a:ext>
                  </a:extLst>
                </a:gridCol>
                <a:gridCol w="2864348">
                  <a:extLst>
                    <a:ext uri="{9D8B030D-6E8A-4147-A177-3AD203B41FA5}">
                      <a16:colId xmlns:a16="http://schemas.microsoft.com/office/drawing/2014/main" val="3320517005"/>
                    </a:ext>
                  </a:extLst>
                </a:gridCol>
              </a:tblGrid>
              <a:tr h="370840">
                <a:tc>
                  <a:txBody>
                    <a:bodyPr/>
                    <a:lstStyle/>
                    <a:p>
                      <a:r>
                        <a:rPr lang="sv-SE" sz="1000">
                          <a:latin typeface="+mj-lt"/>
                        </a:rPr>
                        <a:t>Information</a:t>
                      </a:r>
                    </a:p>
                  </a:txBody>
                  <a:tcPr/>
                </a:tc>
                <a:tc>
                  <a:txBody>
                    <a:bodyPr/>
                    <a:lstStyle/>
                    <a:p>
                      <a:r>
                        <a:rPr lang="sv-SE" sz="1000">
                          <a:latin typeface="+mj-lt"/>
                        </a:rPr>
                        <a:t>Kommentar eller förtydligande</a:t>
                      </a:r>
                    </a:p>
                  </a:txBody>
                  <a:tcPr/>
                </a:tc>
                <a:tc>
                  <a:txBody>
                    <a:bodyPr/>
                    <a:lstStyle/>
                    <a:p>
                      <a:r>
                        <a:rPr lang="sv-SE" sz="1000">
                          <a:latin typeface="+mj-lt"/>
                        </a:rPr>
                        <a:t>Lagras uppgiften i VIOL2 och hur länge?</a:t>
                      </a:r>
                    </a:p>
                  </a:txBody>
                  <a:tcPr/>
                </a:tc>
                <a:tc>
                  <a:txBody>
                    <a:bodyPr/>
                    <a:lstStyle/>
                    <a:p>
                      <a:r>
                        <a:rPr lang="sv-SE" sz="1000">
                          <a:latin typeface="+mj-lt"/>
                        </a:rPr>
                        <a:t>VIOL3?</a:t>
                      </a:r>
                    </a:p>
                  </a:txBody>
                  <a:tcPr/>
                </a:tc>
                <a:extLst>
                  <a:ext uri="{0D108BD9-81ED-4DB2-BD59-A6C34878D82A}">
                    <a16:rowId xmlns:a16="http://schemas.microsoft.com/office/drawing/2014/main" val="1063092717"/>
                  </a:ext>
                </a:extLst>
              </a:tr>
              <a:tr h="370840">
                <a:tc>
                  <a:txBody>
                    <a:bodyPr/>
                    <a:lstStyle/>
                    <a:p>
                      <a:r>
                        <a:rPr lang="sv-SE" sz="1000" b="0">
                          <a:latin typeface="Open Sans SemiBold"/>
                          <a:ea typeface="Open Sans SemiBold"/>
                          <a:cs typeface="Open Sans SemiBold"/>
                        </a:rPr>
                        <a:t>Produktionsland</a:t>
                      </a:r>
                    </a:p>
                  </a:txBody>
                  <a:tcPr/>
                </a:tc>
                <a:tc>
                  <a:txBody>
                    <a:bodyPr/>
                    <a:lstStyle/>
                    <a:p>
                      <a:r>
                        <a:rPr lang="sv-SE" sz="1000">
                          <a:latin typeface="Open Sans"/>
                          <a:ea typeface="Open Sans"/>
                          <a:cs typeface="Open Sans"/>
                        </a:rPr>
                        <a:t>Det land där avverkningen utfördes eller produkten producerades.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a:latin typeface="Open Sans"/>
                          <a:ea typeface="Open Sans"/>
                          <a:cs typeface="Open Sans"/>
                        </a:rPr>
                        <a:t>LKF-koden innehåller möjlighet till ett landsnummer vid import och vid råvara från Sverige anges LKF innebärande att landet är självklart (Sverige). Enligt generella rensningsrutiner – se tidigare sida.</a:t>
                      </a:r>
                    </a:p>
                  </a:txBody>
                  <a:tcPr/>
                </a:tc>
                <a:tc>
                  <a:txBody>
                    <a:bodyPr/>
                    <a:lstStyle/>
                    <a:p>
                      <a:r>
                        <a:rPr lang="sv-SE" sz="1000">
                          <a:latin typeface="Open Sans"/>
                          <a:ea typeface="Open Sans"/>
                          <a:cs typeface="Open Sans"/>
                        </a:rPr>
                        <a:t>Land finns som en </a:t>
                      </a:r>
                      <a:r>
                        <a:rPr lang="sv-SE" sz="1000">
                          <a:solidFill>
                            <a:schemeClr val="tx1"/>
                          </a:solidFill>
                          <a:latin typeface="Open Sans"/>
                          <a:ea typeface="Open Sans"/>
                          <a:cs typeface="Open Sans"/>
                        </a:rPr>
                        <a:t>egen informationsmängd på avtalsobjektet och avtalsobjektet kan gälla i upp till 20 år.</a:t>
                      </a:r>
                    </a:p>
                  </a:txBody>
                  <a:tcPr/>
                </a:tc>
                <a:extLst>
                  <a:ext uri="{0D108BD9-81ED-4DB2-BD59-A6C34878D82A}">
                    <a16:rowId xmlns:a16="http://schemas.microsoft.com/office/drawing/2014/main" val="894814071"/>
                  </a:ext>
                </a:extLst>
              </a:tr>
              <a:tr h="370840">
                <a:tc>
                  <a:txBody>
                    <a:bodyPr/>
                    <a:lstStyle/>
                    <a:p>
                      <a:r>
                        <a:rPr lang="sv-SE" sz="1000" b="0">
                          <a:latin typeface="Open Sans SemiBold"/>
                          <a:ea typeface="Open Sans SemiBold"/>
                          <a:cs typeface="Open Sans SemiBold"/>
                        </a:rPr>
                        <a:t>Geografiskt ursprung uttryckt som centrumkoordinat eller geografisk yta  </a:t>
                      </a:r>
                      <a:endParaRPr lang="sv-SE" sz="1000" b="0">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r>
                        <a:rPr lang="sv-SE" sz="1000">
                          <a:latin typeface="Open Sans"/>
                          <a:ea typeface="Open Sans"/>
                          <a:cs typeface="Open Sans"/>
                        </a:rPr>
                        <a:t>För trakter &lt;4 ha ska centrumkoordinat och antal ha anges.</a:t>
                      </a:r>
                    </a:p>
                    <a:p>
                      <a:r>
                        <a:rPr lang="sv-SE" sz="1000">
                          <a:latin typeface="Open Sans"/>
                          <a:ea typeface="Open Sans"/>
                          <a:cs typeface="Open Sans"/>
                        </a:rPr>
                        <a:t>Vid trakter &gt;4 ha ska den geografiska utbredningen kunna redovisas. </a:t>
                      </a:r>
                    </a:p>
                    <a:p>
                      <a:r>
                        <a:rPr lang="sv-SE" sz="1000">
                          <a:solidFill>
                            <a:schemeClr val="tx1"/>
                          </a:solidFill>
                          <a:latin typeface="Open Sans"/>
                          <a:ea typeface="Open Sans"/>
                          <a:cs typeface="Open Sans"/>
                        </a:rPr>
                        <a:t>Format för att sända in GIS-filer är </a:t>
                      </a:r>
                      <a:r>
                        <a:rPr lang="sv-SE" sz="1000" err="1">
                          <a:solidFill>
                            <a:schemeClr val="tx1"/>
                          </a:solidFill>
                          <a:latin typeface="Open Sans"/>
                          <a:ea typeface="Open Sans"/>
                          <a:cs typeface="Open Sans"/>
                        </a:rPr>
                        <a:t>GeoJson</a:t>
                      </a:r>
                      <a:r>
                        <a:rPr lang="sv-SE" sz="1000">
                          <a:solidFill>
                            <a:schemeClr val="tx1"/>
                          </a:solidFill>
                          <a:latin typeface="Open Sans"/>
                          <a:ea typeface="Open Sans"/>
                          <a:cs typeface="Open Sans"/>
                        </a:rPr>
                        <a:t>, högst 25 MB per fil.</a:t>
                      </a:r>
                    </a:p>
                    <a:p>
                      <a:r>
                        <a:rPr lang="sv-SE" sz="1000">
                          <a:solidFill>
                            <a:schemeClr val="tx1"/>
                          </a:solidFill>
                          <a:latin typeface="Open Sans"/>
                          <a:ea typeface="Open Sans"/>
                          <a:cs typeface="Open Sans"/>
                        </a:rPr>
                        <a:t>Geografiskt ursprung ska anges per Harmoniserad varukod innebärande att som </a:t>
                      </a:r>
                      <a:r>
                        <a:rPr lang="sv-SE" sz="1000" err="1">
                          <a:solidFill>
                            <a:schemeClr val="tx1"/>
                          </a:solidFill>
                          <a:latin typeface="Open Sans"/>
                          <a:ea typeface="Open Sans"/>
                          <a:cs typeface="Open Sans"/>
                        </a:rPr>
                        <a:t>Traces</a:t>
                      </a:r>
                      <a:r>
                        <a:rPr lang="sv-SE" sz="1000">
                          <a:solidFill>
                            <a:schemeClr val="tx1"/>
                          </a:solidFill>
                          <a:latin typeface="Open Sans"/>
                          <a:ea typeface="Open Sans"/>
                          <a:cs typeface="Open Sans"/>
                        </a:rPr>
                        <a:t> nu är uppsatt måste samma information anges två gånger.</a:t>
                      </a:r>
                    </a:p>
                  </a:txBody>
                  <a:tcPr/>
                </a:tc>
                <a:tc>
                  <a:txBody>
                    <a:bodyPr/>
                    <a:lstStyle/>
                    <a:p>
                      <a:r>
                        <a:rPr lang="sv-SE" sz="1000">
                          <a:solidFill>
                            <a:schemeClr val="tx1"/>
                          </a:solidFill>
                          <a:latin typeface="Open Sans" panose="020B0606030504020204" pitchFamily="34" charset="0"/>
                          <a:ea typeface="Open Sans" panose="020B0606030504020204" pitchFamily="34" charset="0"/>
                          <a:cs typeface="Open Sans" panose="020B0606030504020204" pitchFamily="34" charset="0"/>
                        </a:rPr>
                        <a:t>Vare sig centrumkoordinat eller geografisk yta finns i VIOL 2. Däremot finns krav på avläggskoordinat för att svara mot kravet i Timmerförordningen EUTR. </a:t>
                      </a:r>
                      <a:r>
                        <a:rPr lang="sv-SE" sz="1000">
                          <a:latin typeface="Open Sans" panose="020B0606030504020204" pitchFamily="34" charset="0"/>
                          <a:ea typeface="Open Sans" panose="020B0606030504020204" pitchFamily="34" charset="0"/>
                          <a:cs typeface="Open Sans" panose="020B0606030504020204" pitchFamily="34" charset="0"/>
                        </a:rPr>
                        <a:t>Enligt generella rensningsrutiner – se tidigare sida.</a:t>
                      </a:r>
                      <a:endParaRPr lang="sv-SE" sz="100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r>
                        <a:rPr lang="sv-SE" sz="1000">
                          <a:solidFill>
                            <a:schemeClr val="tx1"/>
                          </a:solidFill>
                          <a:latin typeface="Open Sans" panose="020B0606030504020204" pitchFamily="34" charset="0"/>
                          <a:ea typeface="Open Sans" panose="020B0606030504020204" pitchFamily="34" charset="0"/>
                          <a:cs typeface="Open Sans" panose="020B0606030504020204" pitchFamily="34" charset="0"/>
                        </a:rPr>
                        <a:t>Centrumkoordinat och avläggskoordinat finns och är obligatoriskt.</a:t>
                      </a:r>
                    </a:p>
                    <a:p>
                      <a:r>
                        <a:rPr lang="sv-SE" sz="1000">
                          <a:solidFill>
                            <a:schemeClr val="tx1"/>
                          </a:solidFill>
                          <a:latin typeface="Open Sans" panose="020B0606030504020204" pitchFamily="34" charset="0"/>
                          <a:ea typeface="Open Sans" panose="020B0606030504020204" pitchFamily="34" charset="0"/>
                          <a:cs typeface="Open Sans" panose="020B0606030504020204" pitchFamily="34" charset="0"/>
                        </a:rPr>
                        <a:t>Geografisk yta finns inte i VIOL 3. </a:t>
                      </a:r>
                    </a:p>
                  </a:txBody>
                  <a:tcPr/>
                </a:tc>
                <a:extLst>
                  <a:ext uri="{0D108BD9-81ED-4DB2-BD59-A6C34878D82A}">
                    <a16:rowId xmlns:a16="http://schemas.microsoft.com/office/drawing/2014/main" val="1056134398"/>
                  </a:ext>
                </a:extLst>
              </a:tr>
              <a:tr h="370840">
                <a:tc>
                  <a:txBody>
                    <a:bodyPr/>
                    <a:lstStyle/>
                    <a:p>
                      <a:r>
                        <a:rPr lang="sv-SE" sz="1000" b="0">
                          <a:latin typeface="Open Sans SemiBold"/>
                          <a:ea typeface="Open Sans SemiBold"/>
                          <a:cs typeface="Open Sans SemiBold"/>
                        </a:rPr>
                        <a:t>Referensnummer från tidigare anmälningar som ingår i den aktuella.</a:t>
                      </a:r>
                    </a:p>
                  </a:txBody>
                  <a:tcPr/>
                </a:tc>
                <a:tc>
                  <a:txBody>
                    <a:bodyPr/>
                    <a:lstStyle/>
                    <a:p>
                      <a:r>
                        <a:rPr lang="sv-SE" sz="1000">
                          <a:latin typeface="Open Sans"/>
                          <a:ea typeface="Open Sans"/>
                          <a:cs typeface="Open Sans"/>
                        </a:rPr>
                        <a:t>Kan hämtas från mätningarna för den råvara som tidigare mottagits och mätts in och redovisats i VIOL. </a:t>
                      </a:r>
                      <a:endParaRPr lang="sv-SE" sz="100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r>
                        <a:rPr lang="sv-SE" sz="1000">
                          <a:solidFill>
                            <a:schemeClr val="tx1"/>
                          </a:solidFill>
                          <a:latin typeface="Open Sans"/>
                          <a:ea typeface="Open Sans"/>
                          <a:cs typeface="Open Sans"/>
                        </a:rPr>
                        <a:t>Finns inte i VIOL 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a:solidFill>
                            <a:schemeClr val="tx1"/>
                          </a:solidFill>
                          <a:latin typeface="Open Sans"/>
                          <a:ea typeface="Open Sans"/>
                          <a:cs typeface="Open Sans"/>
                        </a:rPr>
                        <a:t>Finns inte i VIOL 3.</a:t>
                      </a:r>
                    </a:p>
                    <a:p>
                      <a:endParaRPr lang="sv-SE" sz="100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71928401"/>
                  </a:ext>
                </a:extLst>
              </a:tr>
              <a:tr h="370840">
                <a:tc>
                  <a:txBody>
                    <a:bodyPr/>
                    <a:lstStyle/>
                    <a:p>
                      <a:r>
                        <a:rPr lang="sv-SE" sz="1000" b="0">
                          <a:latin typeface="Open Sans SemiBold"/>
                          <a:ea typeface="Open Sans SemiBold"/>
                          <a:cs typeface="Open Sans SemiBold"/>
                        </a:rPr>
                        <a:t>Referensnummer – uppgift som skapas av </a:t>
                      </a:r>
                      <a:r>
                        <a:rPr lang="sv-SE" sz="1000" b="0" err="1">
                          <a:latin typeface="Open Sans SemiBold"/>
                          <a:ea typeface="Open Sans SemiBold"/>
                          <a:cs typeface="Open Sans SemiBold"/>
                        </a:rPr>
                        <a:t>Traces</a:t>
                      </a:r>
                      <a:r>
                        <a:rPr lang="sv-SE" sz="1000" b="0">
                          <a:latin typeface="Open Sans SemiBold"/>
                          <a:ea typeface="Open Sans SemiBold"/>
                          <a:cs typeface="Open Sans SemiBold"/>
                        </a:rPr>
                        <a:t>  </a:t>
                      </a:r>
                      <a:endParaRPr lang="sv-SE" sz="1000" b="0">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r>
                        <a:rPr lang="sv-SE" sz="1000">
                          <a:latin typeface="Open Sans"/>
                          <a:ea typeface="Open Sans"/>
                          <a:cs typeface="Open Sans"/>
                        </a:rPr>
                        <a:t>Identitet på den anmälan som gjorts till EU och som kommer från </a:t>
                      </a:r>
                      <a:r>
                        <a:rPr lang="sv-SE" sz="1000" err="1">
                          <a:latin typeface="Open Sans"/>
                          <a:ea typeface="Open Sans"/>
                          <a:cs typeface="Open Sans"/>
                        </a:rPr>
                        <a:t>Traces</a:t>
                      </a:r>
                      <a:r>
                        <a:rPr lang="sv-SE" sz="1000">
                          <a:latin typeface="Open Sans"/>
                          <a:ea typeface="Open Sans"/>
                          <a:cs typeface="Open Sans"/>
                        </a:rPr>
                        <a:t>. Nödvändig referens mellan eget system och </a:t>
                      </a:r>
                      <a:r>
                        <a:rPr lang="sv-SE" sz="1000" err="1">
                          <a:latin typeface="Open Sans"/>
                          <a:ea typeface="Open Sans"/>
                          <a:cs typeface="Open Sans"/>
                        </a:rPr>
                        <a:t>Traces</a:t>
                      </a:r>
                      <a:r>
                        <a:rPr lang="sv-SE" sz="1000">
                          <a:latin typeface="Open Sans"/>
                          <a:ea typeface="Open Sans"/>
                          <a:cs typeface="Open Sans"/>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a:solidFill>
                            <a:schemeClr val="tx1"/>
                          </a:solidFill>
                          <a:latin typeface="Open Sans"/>
                          <a:ea typeface="Open Sans"/>
                          <a:cs typeface="Open Sans"/>
                        </a:rPr>
                        <a:t>Kommer att finnas lagrad på virkesorder och mätresultat. </a:t>
                      </a:r>
                      <a:r>
                        <a:rPr lang="sv-SE" sz="1000">
                          <a:latin typeface="Open Sans"/>
                          <a:ea typeface="Open Sans"/>
                          <a:cs typeface="Open Sans"/>
                        </a:rPr>
                        <a:t>Enligt generella rensningsrutiner – se tidigare sida.</a:t>
                      </a:r>
                      <a:endParaRPr lang="sv-SE" sz="1000">
                        <a:solidFill>
                          <a:srgbClr val="FF0000"/>
                        </a:solidFill>
                        <a:latin typeface="Open Sans"/>
                        <a:ea typeface="Open Sans"/>
                        <a:cs typeface="Open Sans"/>
                      </a:endParaRPr>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sv-SE" sz="1000">
                          <a:solidFill>
                            <a:schemeClr val="tx1"/>
                          </a:solidFill>
                          <a:latin typeface="Open Sans"/>
                          <a:ea typeface="Open Sans"/>
                          <a:cs typeface="Open Sans"/>
                        </a:rPr>
                        <a:t>Kommer finnas lagrad på avtalsobjektet och mätresultatet. Avtalsobjektet kan lagras i upp till 20 år. Transaktioner ska vara tillgängliga för korrigering under 18 månader. </a:t>
                      </a:r>
                      <a:endParaRPr lang="sv-SE" sz="100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3836690367"/>
                  </a:ext>
                </a:extLst>
              </a:tr>
              <a:tr h="370840">
                <a:tc>
                  <a:txBody>
                    <a:bodyPr/>
                    <a:lstStyle/>
                    <a:p>
                      <a:r>
                        <a:rPr lang="sv-SE" sz="1000" b="0">
                          <a:latin typeface="Open Sans SemiBold"/>
                          <a:ea typeface="Open Sans SemiBold"/>
                          <a:cs typeface="Open Sans SemiBold"/>
                        </a:rPr>
                        <a:t>Verifikationsnummer - uppgift som skapas av </a:t>
                      </a:r>
                      <a:r>
                        <a:rPr lang="sv-SE" sz="1000" b="0" err="1">
                          <a:latin typeface="Open Sans SemiBold"/>
                          <a:ea typeface="Open Sans SemiBold"/>
                          <a:cs typeface="Open Sans SemiBold"/>
                        </a:rPr>
                        <a:t>Traces</a:t>
                      </a:r>
                      <a:r>
                        <a:rPr lang="sv-SE" sz="1000" b="0">
                          <a:latin typeface="Open Sans SemiBold"/>
                          <a:ea typeface="Open Sans SemiBold"/>
                          <a:cs typeface="Open Sans SemiBold"/>
                        </a:rPr>
                        <a:t> </a:t>
                      </a:r>
                      <a:endParaRPr lang="sv-SE" sz="1000" b="0">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r>
                        <a:rPr lang="sv-SE" sz="1000">
                          <a:latin typeface="Open Sans"/>
                          <a:ea typeface="Open Sans"/>
                          <a:cs typeface="Open Sans"/>
                        </a:rPr>
                        <a:t>Kompletterande identitet som krävs för att kunna relatera tidigare anmälningar gällande tex avverkningar till en ny anmälan för produkter från industrin. Också nödvändig för att kunna se information om en tidigare anmälan i </a:t>
                      </a:r>
                      <a:r>
                        <a:rPr lang="sv-SE" sz="1000" err="1">
                          <a:latin typeface="Open Sans"/>
                          <a:ea typeface="Open Sans"/>
                          <a:cs typeface="Open Sans"/>
                        </a:rPr>
                        <a:t>Traces</a:t>
                      </a:r>
                      <a:r>
                        <a:rPr lang="sv-SE" sz="1000">
                          <a:latin typeface="Open Sans"/>
                          <a:ea typeface="Open Sans"/>
                          <a:cs typeface="Open Sans"/>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a:solidFill>
                            <a:schemeClr val="tx1"/>
                          </a:solidFill>
                          <a:latin typeface="Open Sans"/>
                          <a:ea typeface="Open Sans"/>
                          <a:cs typeface="Open Sans"/>
                        </a:rPr>
                        <a:t>Kommer att finnas lagrad på virkesorder och mätresultat. </a:t>
                      </a:r>
                      <a:r>
                        <a:rPr lang="sv-SE" sz="1000">
                          <a:latin typeface="Open Sans"/>
                          <a:ea typeface="Open Sans"/>
                          <a:cs typeface="Open Sans"/>
                        </a:rPr>
                        <a:t>Enligt generella rensningsrutiner – se tidigare sida.</a:t>
                      </a:r>
                      <a:endParaRPr lang="sv-SE" sz="1000">
                        <a:solidFill>
                          <a:srgbClr val="FF0000"/>
                        </a:solidFill>
                        <a:latin typeface="Open Sans"/>
                        <a:ea typeface="Open Sans"/>
                        <a:cs typeface="Open Sans"/>
                      </a:endParaRPr>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sv-SE" sz="1000">
                          <a:solidFill>
                            <a:schemeClr val="tx1"/>
                          </a:solidFill>
                          <a:latin typeface="Open Sans"/>
                          <a:ea typeface="Open Sans"/>
                          <a:cs typeface="Open Sans"/>
                        </a:rPr>
                        <a:t>Kommer finnas lagrad på avtalsobjektet och mätresultatet. Avtalsobjektet kan lagras i upp till 20 år. Transaktioner ska vara tillgängliga för korrigering under 18 månader. </a:t>
                      </a:r>
                      <a:endParaRPr lang="sv-SE" sz="100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endParaRPr lang="sv-SE" sz="1000">
                        <a:solidFill>
                          <a:srgbClr val="FF0000"/>
                        </a:solidFill>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2798530102"/>
                  </a:ext>
                </a:extLst>
              </a:tr>
              <a:tr h="370840">
                <a:tc>
                  <a:txBody>
                    <a:bodyPr/>
                    <a:lstStyle/>
                    <a:p>
                      <a:r>
                        <a:rPr lang="sv-SE" sz="1000" b="0">
                          <a:solidFill>
                            <a:schemeClr val="tx1"/>
                          </a:solidFill>
                          <a:latin typeface="Open Sans SemiBold"/>
                          <a:ea typeface="Open Sans SemiBold"/>
                          <a:cs typeface="Open Sans SemiBold"/>
                        </a:rPr>
                        <a:t>EUDR-stöd ej begärt</a:t>
                      </a:r>
                    </a:p>
                  </a:txBody>
                  <a:tcPr/>
                </a:tc>
                <a:tc>
                  <a:txBody>
                    <a:bodyPr/>
                    <a:lstStyle/>
                    <a:p>
                      <a:r>
                        <a:rPr lang="sv-SE" sz="1000">
                          <a:latin typeface="Open Sans"/>
                          <a:ea typeface="Open Sans"/>
                          <a:cs typeface="Open Sans"/>
                        </a:rPr>
                        <a:t>En uppgift som </a:t>
                      </a:r>
                      <a:r>
                        <a:rPr lang="sv-SE" sz="1000" err="1">
                          <a:latin typeface="Open Sans"/>
                          <a:ea typeface="Open Sans"/>
                          <a:cs typeface="Open Sans"/>
                        </a:rPr>
                        <a:t>Biometria</a:t>
                      </a:r>
                      <a:r>
                        <a:rPr lang="sv-SE" sz="1000">
                          <a:latin typeface="Open Sans"/>
                          <a:ea typeface="Open Sans"/>
                          <a:cs typeface="Open Sans"/>
                        </a:rPr>
                        <a:t> valt att lägga till i VIOL för att förtydliga om referens och verifikationsnummer har utelämnats medvetet i VIOL-systemet.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a:solidFill>
                            <a:schemeClr val="tx1"/>
                          </a:solidFill>
                          <a:latin typeface="Open Sans"/>
                          <a:ea typeface="Open Sans"/>
                          <a:cs typeface="Open Sans"/>
                        </a:rPr>
                        <a:t>Kommer att finnas lagrad på virkesorder och mätresultat. </a:t>
                      </a:r>
                      <a:r>
                        <a:rPr lang="sv-SE" sz="1000">
                          <a:latin typeface="Open Sans"/>
                          <a:ea typeface="Open Sans"/>
                          <a:cs typeface="Open Sans"/>
                        </a:rPr>
                        <a:t>Enligt generella rensningsrutiner – se tidigare sida.</a:t>
                      </a:r>
                      <a:endParaRPr lang="sv-SE" sz="1000">
                        <a:solidFill>
                          <a:schemeClr val="tx1"/>
                        </a:solidFill>
                        <a:latin typeface="Open Sans"/>
                        <a:ea typeface="Open Sans"/>
                        <a:cs typeface="Open San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a:solidFill>
                            <a:schemeClr val="tx1"/>
                          </a:solidFill>
                          <a:latin typeface="Open Sans" panose="020B0606030504020204" pitchFamily="34" charset="0"/>
                          <a:ea typeface="Open Sans" panose="020B0606030504020204" pitchFamily="34" charset="0"/>
                          <a:cs typeface="Open Sans" panose="020B0606030504020204" pitchFamily="34" charset="0"/>
                        </a:rPr>
                        <a:t>Kommer finnas lagrad på avtalsobjektet och mätresultatet. Avtalsobjektet kan lagras i upp till 20 år. Transaktioner ska vara tillgängliga för korrigering under 18 månader. </a:t>
                      </a:r>
                    </a:p>
                  </a:txBody>
                  <a:tcPr/>
                </a:tc>
                <a:extLst>
                  <a:ext uri="{0D108BD9-81ED-4DB2-BD59-A6C34878D82A}">
                    <a16:rowId xmlns:a16="http://schemas.microsoft.com/office/drawing/2014/main" val="2457904049"/>
                  </a:ext>
                </a:extLst>
              </a:tr>
            </a:tbl>
          </a:graphicData>
        </a:graphic>
      </p:graphicFrame>
    </p:spTree>
    <p:extLst>
      <p:ext uri="{BB962C8B-B14F-4D97-AF65-F5344CB8AC3E}">
        <p14:creationId xmlns:p14="http://schemas.microsoft.com/office/powerpoint/2010/main" val="14870948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4F559F-0E81-546C-3434-AF885B8D761A}"/>
              </a:ext>
            </a:extLst>
          </p:cNvPr>
          <p:cNvSpPr>
            <a:spLocks noGrp="1"/>
          </p:cNvSpPr>
          <p:nvPr>
            <p:ph type="title"/>
          </p:nvPr>
        </p:nvSpPr>
        <p:spPr>
          <a:xfrm>
            <a:off x="838202" y="-114269"/>
            <a:ext cx="10515600" cy="1325563"/>
          </a:xfrm>
        </p:spPr>
        <p:txBody>
          <a:bodyPr>
            <a:normAutofit/>
          </a:bodyPr>
          <a:lstStyle/>
          <a:p>
            <a:r>
              <a:rPr lang="sv-SE" sz="1800" b="0" spc="0"/>
              <a:t>VERKSAMHETSUTÖVAREN SKA </a:t>
            </a:r>
            <a:r>
              <a:rPr lang="sv-SE" sz="1800" b="0" spc="0">
                <a:solidFill>
                  <a:srgbClr val="007B4F"/>
                </a:solidFill>
                <a:latin typeface="Open Sans SemiBold" panose="020B0706030804020204" pitchFamily="34" charset="0"/>
                <a:ea typeface="Open Sans SemiBold" panose="020B0706030804020204" pitchFamily="34" charset="0"/>
                <a:cs typeface="Open Sans SemiBold" panose="020B0706030804020204" pitchFamily="34" charset="0"/>
              </a:rPr>
              <a:t>UTÖVER</a:t>
            </a:r>
            <a:r>
              <a:rPr lang="sv-SE" sz="1800" b="0" spc="0"/>
              <a:t> DEN INFORMATION SOM </a:t>
            </a:r>
            <a:r>
              <a:rPr lang="sv-SE" sz="1800" b="0"/>
              <a:t>ANGES I ANMÄLAN </a:t>
            </a:r>
            <a:r>
              <a:rPr lang="sv-SE" sz="1800" b="0" spc="0"/>
              <a:t>SPARA FÖLJANDE INFORMATION I EGET SYSTEM:</a:t>
            </a:r>
          </a:p>
        </p:txBody>
      </p:sp>
      <p:graphicFrame>
        <p:nvGraphicFramePr>
          <p:cNvPr id="6" name="Tabell 5">
            <a:extLst>
              <a:ext uri="{FF2B5EF4-FFF2-40B4-BE49-F238E27FC236}">
                <a16:creationId xmlns:a16="http://schemas.microsoft.com/office/drawing/2014/main" id="{67B00579-BC78-B3E1-D8A7-CC4F18D39247}"/>
              </a:ext>
            </a:extLst>
          </p:cNvPr>
          <p:cNvGraphicFramePr>
            <a:graphicFrameLocks noGrp="1"/>
          </p:cNvGraphicFramePr>
          <p:nvPr/>
        </p:nvGraphicFramePr>
        <p:xfrm>
          <a:off x="838202" y="862280"/>
          <a:ext cx="10515602" cy="5882640"/>
        </p:xfrm>
        <a:graphic>
          <a:graphicData uri="http://schemas.openxmlformats.org/drawingml/2006/table">
            <a:tbl>
              <a:tblPr firstRow="1" bandRow="1">
                <a:tableStyleId>{5C22544A-7EE6-4342-B048-85BDC9FD1C3A}</a:tableStyleId>
              </a:tblPr>
              <a:tblGrid>
                <a:gridCol w="2868047">
                  <a:extLst>
                    <a:ext uri="{9D8B030D-6E8A-4147-A177-3AD203B41FA5}">
                      <a16:colId xmlns:a16="http://schemas.microsoft.com/office/drawing/2014/main" val="3206728520"/>
                    </a:ext>
                  </a:extLst>
                </a:gridCol>
                <a:gridCol w="2549185">
                  <a:extLst>
                    <a:ext uri="{9D8B030D-6E8A-4147-A177-3AD203B41FA5}">
                      <a16:colId xmlns:a16="http://schemas.microsoft.com/office/drawing/2014/main" val="3856281322"/>
                    </a:ext>
                  </a:extLst>
                </a:gridCol>
                <a:gridCol w="2549185">
                  <a:extLst>
                    <a:ext uri="{9D8B030D-6E8A-4147-A177-3AD203B41FA5}">
                      <a16:colId xmlns:a16="http://schemas.microsoft.com/office/drawing/2014/main" val="334143379"/>
                    </a:ext>
                  </a:extLst>
                </a:gridCol>
                <a:gridCol w="2549185">
                  <a:extLst>
                    <a:ext uri="{9D8B030D-6E8A-4147-A177-3AD203B41FA5}">
                      <a16:colId xmlns:a16="http://schemas.microsoft.com/office/drawing/2014/main" val="2958600830"/>
                    </a:ext>
                  </a:extLst>
                </a:gridCol>
              </a:tblGrid>
              <a:tr h="370840">
                <a:tc>
                  <a:txBody>
                    <a:bodyPr/>
                    <a:lstStyle/>
                    <a:p>
                      <a:pPr>
                        <a:spcBef>
                          <a:spcPts val="600"/>
                        </a:spcBef>
                      </a:pPr>
                      <a:r>
                        <a:rPr lang="sv-SE" sz="1000">
                          <a:latin typeface="Open Sans" panose="020B0606030504020204" pitchFamily="34" charset="0"/>
                          <a:ea typeface="Open Sans" panose="020B0606030504020204" pitchFamily="34" charset="0"/>
                          <a:cs typeface="Open Sans" panose="020B0606030504020204" pitchFamily="34" charset="0"/>
                        </a:rPr>
                        <a:t>Information</a:t>
                      </a:r>
                    </a:p>
                  </a:txBody>
                  <a:tcPr/>
                </a:tc>
                <a:tc>
                  <a:txBody>
                    <a:bodyPr/>
                    <a:lstStyle/>
                    <a:p>
                      <a:r>
                        <a:rPr lang="sv-SE" sz="1000">
                          <a:latin typeface="Open Sans" panose="020B0606030504020204" pitchFamily="34" charset="0"/>
                          <a:ea typeface="Open Sans" panose="020B0606030504020204" pitchFamily="34" charset="0"/>
                          <a:cs typeface="Open Sans" panose="020B0606030504020204" pitchFamily="34" charset="0"/>
                        </a:rPr>
                        <a:t>Kommentar</a:t>
                      </a:r>
                    </a:p>
                  </a:txBody>
                  <a:tcPr/>
                </a:tc>
                <a:tc>
                  <a:txBody>
                    <a:bodyPr/>
                    <a:lstStyle/>
                    <a:p>
                      <a:r>
                        <a:rPr lang="sv-SE" sz="1000">
                          <a:latin typeface="+mj-lt"/>
                        </a:rPr>
                        <a:t>Lagras uppgiften i VIOL2 och hur länge?</a:t>
                      </a:r>
                    </a:p>
                  </a:txBody>
                  <a:tcPr/>
                </a:tc>
                <a:tc>
                  <a:txBody>
                    <a:bodyPr/>
                    <a:lstStyle/>
                    <a:p>
                      <a:r>
                        <a:rPr lang="sv-SE" sz="1000">
                          <a:latin typeface="+mj-lt"/>
                        </a:rPr>
                        <a:t>VIOL3?</a:t>
                      </a:r>
                    </a:p>
                  </a:txBody>
                  <a:tcPr/>
                </a:tc>
                <a:extLst>
                  <a:ext uri="{0D108BD9-81ED-4DB2-BD59-A6C34878D82A}">
                    <a16:rowId xmlns:a16="http://schemas.microsoft.com/office/drawing/2014/main" val="1063092717"/>
                  </a:ext>
                </a:extLst>
              </a:tr>
              <a:tr h="370840">
                <a:tc>
                  <a:txBody>
                    <a:bodyPr/>
                    <a:lstStyle/>
                    <a:p>
                      <a:pPr>
                        <a:spcBef>
                          <a:spcPts val="600"/>
                        </a:spcBef>
                      </a:pPr>
                      <a:r>
                        <a:rPr lang="sv-SE" sz="1000" b="0">
                          <a:latin typeface="Open Sans SemiBold" panose="020B0706030804020204" pitchFamily="34" charset="0"/>
                          <a:ea typeface="Open Sans SemiBold" panose="020B0706030804020204" pitchFamily="34" charset="0"/>
                          <a:cs typeface="Open Sans SemiBold" panose="020B0706030804020204" pitchFamily="34" charset="0"/>
                        </a:rPr>
                        <a:t>Tidsperiod under vilken produktionen ägt rum</a:t>
                      </a:r>
                    </a:p>
                  </a:txBody>
                  <a:tcPr/>
                </a:tc>
                <a:tc>
                  <a:txBody>
                    <a:bodyPr/>
                    <a:lstStyle/>
                    <a:p>
                      <a:r>
                        <a:rPr lang="sv-SE" sz="1000">
                          <a:latin typeface="Open Sans" panose="020B0606030504020204" pitchFamily="34" charset="0"/>
                          <a:ea typeface="Open Sans" panose="020B0606030504020204" pitchFamily="34" charset="0"/>
                          <a:cs typeface="Open Sans" panose="020B0606030504020204" pitchFamily="34" charset="0"/>
                        </a:rPr>
                        <a:t>Flera olika uppgifter finns i VIOL som kan svara mot informationskravet när det gäller avverkningstidpunkten. När det gäller produktion i industrin finns ingen sådan information i VIOL.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a:latin typeface="Open Sans" panose="020B0606030504020204" pitchFamily="34" charset="0"/>
                          <a:ea typeface="Open Sans" panose="020B0606030504020204" pitchFamily="34" charset="0"/>
                          <a:cs typeface="Open Sans" panose="020B0606030504020204" pitchFamily="34" charset="0"/>
                        </a:rPr>
                        <a:t>Finns i VIOL 2 som fällningsvecka i virkesordern.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00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000">
                          <a:latin typeface="Open Sans" panose="020B0606030504020204" pitchFamily="34" charset="0"/>
                          <a:ea typeface="Open Sans" panose="020B0606030504020204" pitchFamily="34" charset="0"/>
                          <a:cs typeface="Open Sans" panose="020B0606030504020204" pitchFamily="34" charset="0"/>
                        </a:rPr>
                        <a:t>Skördar och skotarfiler innehåller start och slutdatum för avverkningen.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00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000">
                          <a:latin typeface="Open Sans" panose="020B0606030504020204" pitchFamily="34" charset="0"/>
                          <a:ea typeface="Open Sans" panose="020B0606030504020204" pitchFamily="34" charset="0"/>
                          <a:cs typeface="Open Sans" panose="020B0606030504020204" pitchFamily="34" charset="0"/>
                        </a:rPr>
                        <a:t>Produktionsmätningarna innehåller ett mätdatum som är detsamma som insändningsdatumet.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000">
                        <a:solidFill>
                          <a:srgbClr val="FF0000"/>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000">
                          <a:solidFill>
                            <a:schemeClr val="tx1"/>
                          </a:solidFill>
                          <a:latin typeface="Open Sans" panose="020B0606030504020204" pitchFamily="34" charset="0"/>
                          <a:ea typeface="Open Sans" panose="020B0606030504020204" pitchFamily="34" charset="0"/>
                          <a:cs typeface="Open Sans" panose="020B0606030504020204" pitchFamily="34" charset="0"/>
                        </a:rPr>
                        <a:t>Produktionsmätningarna lagras minst 27 månader. Produktionsfilerna sparas drygt 3 år (1200 dagar) med kontinuerlig rensning dygnsvis. </a:t>
                      </a:r>
                    </a:p>
                  </a:txBody>
                  <a:tcPr/>
                </a:tc>
                <a:tc>
                  <a:txBody>
                    <a:bodyPr/>
                    <a:lstStyle/>
                    <a:p>
                      <a:r>
                        <a:rPr lang="sv-SE" sz="1000">
                          <a:latin typeface="Open Sans" panose="020B0606030504020204" pitchFamily="34" charset="0"/>
                          <a:ea typeface="Open Sans" panose="020B0606030504020204" pitchFamily="34" charset="0"/>
                          <a:cs typeface="Open Sans" panose="020B0606030504020204" pitchFamily="34" charset="0"/>
                        </a:rPr>
                        <a:t>Planerat startdatum avverkning finns på avtalsobjektet.</a:t>
                      </a:r>
                    </a:p>
                    <a:p>
                      <a:endParaRPr lang="sv-SE" sz="100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000">
                          <a:latin typeface="Open Sans" panose="020B0606030504020204" pitchFamily="34" charset="0"/>
                          <a:ea typeface="Open Sans" panose="020B0606030504020204" pitchFamily="34" charset="0"/>
                          <a:cs typeface="Open Sans" panose="020B0606030504020204" pitchFamily="34" charset="0"/>
                        </a:rPr>
                        <a:t>Skördar och skotarfiler innehåller start och slutdatum för avverkningen.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000" b="1">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000">
                          <a:latin typeface="Open Sans" panose="020B0606030504020204" pitchFamily="34" charset="0"/>
                          <a:ea typeface="Open Sans" panose="020B0606030504020204" pitchFamily="34" charset="0"/>
                          <a:cs typeface="Open Sans" panose="020B0606030504020204" pitchFamily="34" charset="0"/>
                        </a:rPr>
                        <a:t>Produktionsresultaten innehåller ett mätdatum som är detsamma som insändningsdatumet.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000" b="1">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1522954889"/>
                  </a:ext>
                </a:extLst>
              </a:tr>
              <a:tr h="370840">
                <a:tc>
                  <a:txBody>
                    <a:bodyPr/>
                    <a:lstStyle/>
                    <a:p>
                      <a:pPr>
                        <a:spcBef>
                          <a:spcPts val="600"/>
                        </a:spcBef>
                      </a:pPr>
                      <a:r>
                        <a:rPr lang="sv-SE" sz="1000" b="0">
                          <a:latin typeface="Open Sans SemiBold" panose="020B0706030804020204" pitchFamily="34" charset="0"/>
                          <a:ea typeface="Open Sans SemiBold" panose="020B0706030804020204" pitchFamily="34" charset="0"/>
                          <a:cs typeface="Open Sans SemiBold" panose="020B0706030804020204" pitchFamily="34" charset="0"/>
                        </a:rPr>
                        <a:t>Namn, adress och e-postadress för den person eller företag som produkterna </a:t>
                      </a:r>
                      <a:r>
                        <a:rPr lang="sv-SE" sz="1000" b="0" u="sng">
                          <a:latin typeface="Open Sans SemiBold" panose="020B0706030804020204" pitchFamily="34" charset="0"/>
                          <a:ea typeface="Open Sans SemiBold" panose="020B0706030804020204" pitchFamily="34" charset="0"/>
                          <a:cs typeface="Open Sans SemiBold" panose="020B0706030804020204" pitchFamily="34" charset="0"/>
                        </a:rPr>
                        <a:t>kommer från</a:t>
                      </a:r>
                    </a:p>
                  </a:txBody>
                  <a:tcPr/>
                </a:tc>
                <a:tc>
                  <a:txBody>
                    <a:bodyPr/>
                    <a:lstStyle/>
                    <a:p>
                      <a:r>
                        <a:rPr lang="sv-SE" sz="1000">
                          <a:latin typeface="Open Sans" panose="020B0606030504020204" pitchFamily="34" charset="0"/>
                          <a:ea typeface="Open Sans" panose="020B0606030504020204" pitchFamily="34" charset="0"/>
                          <a:cs typeface="Open Sans" panose="020B0606030504020204" pitchFamily="34" charset="0"/>
                        </a:rPr>
                        <a:t>Säljaren i första affärsledet.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a:solidFill>
                            <a:schemeClr val="tx1"/>
                          </a:solidFill>
                          <a:latin typeface="Open Sans" panose="020B0606030504020204" pitchFamily="34" charset="0"/>
                          <a:ea typeface="Open Sans" panose="020B0606030504020204" pitchFamily="34" charset="0"/>
                          <a:cs typeface="Open Sans" panose="020B0606030504020204" pitchFamily="34" charset="0"/>
                        </a:rPr>
                        <a:t>VIOL2 erbjuder möjlighet att ange namn och adress för en aktör – ej E-postadress.</a:t>
                      </a:r>
                    </a:p>
                  </a:txBody>
                  <a:tcPr/>
                </a:tc>
                <a:tc>
                  <a:txBody>
                    <a:bodyPr/>
                    <a:lstStyle/>
                    <a:p>
                      <a:r>
                        <a:rPr lang="sv-SE" sz="1000">
                          <a:latin typeface="Open Sans" panose="020B0606030504020204" pitchFamily="34" charset="0"/>
                          <a:ea typeface="Open Sans" panose="020B0606030504020204" pitchFamily="34" charset="0"/>
                          <a:cs typeface="Open Sans" panose="020B0606030504020204" pitchFamily="34" charset="0"/>
                        </a:rPr>
                        <a:t>Aktörsregister i VIOL 3 innehåller en adress som hämtas från SPAR. Ingen e-postadress.</a:t>
                      </a:r>
                    </a:p>
                  </a:txBody>
                  <a:tcPr/>
                </a:tc>
                <a:extLst>
                  <a:ext uri="{0D108BD9-81ED-4DB2-BD59-A6C34878D82A}">
                    <a16:rowId xmlns:a16="http://schemas.microsoft.com/office/drawing/2014/main" val="1056134398"/>
                  </a:ext>
                </a:extLst>
              </a:tr>
              <a:tr h="370840">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sv-SE" sz="1000" b="0">
                          <a:latin typeface="Open Sans SemiBold" panose="020B0706030804020204" pitchFamily="34" charset="0"/>
                          <a:ea typeface="Open Sans SemiBold" panose="020B0706030804020204" pitchFamily="34" charset="0"/>
                          <a:cs typeface="Open Sans SemiBold" panose="020B0706030804020204" pitchFamily="34" charset="0"/>
                        </a:rPr>
                        <a:t>Namn, adress och e-postadress för den person eller företag som produkterna </a:t>
                      </a:r>
                      <a:r>
                        <a:rPr lang="sv-SE" sz="1000" b="0" u="sng">
                          <a:latin typeface="Open Sans SemiBold" panose="020B0706030804020204" pitchFamily="34" charset="0"/>
                          <a:ea typeface="Open Sans SemiBold" panose="020B0706030804020204" pitchFamily="34" charset="0"/>
                          <a:cs typeface="Open Sans SemiBold" panose="020B0706030804020204" pitchFamily="34" charset="0"/>
                        </a:rPr>
                        <a:t>levererats till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a:latin typeface="Open Sans" panose="020B0606030504020204" pitchFamily="34" charset="0"/>
                          <a:ea typeface="Open Sans" panose="020B0606030504020204" pitchFamily="34" charset="0"/>
                          <a:cs typeface="Open Sans" panose="020B0606030504020204" pitchFamily="34" charset="0"/>
                        </a:rPr>
                        <a:t>Lämpligen mottagaren dvs köparen i sista affärsledet. Hela affärsledskedjan finns också i VIOL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a:solidFill>
                            <a:schemeClr val="tx1"/>
                          </a:solidFill>
                          <a:latin typeface="Open Sans" panose="020B0606030504020204" pitchFamily="34" charset="0"/>
                          <a:ea typeface="Open Sans" panose="020B0606030504020204" pitchFamily="34" charset="0"/>
                          <a:cs typeface="Open Sans" panose="020B0606030504020204" pitchFamily="34" charset="0"/>
                        </a:rPr>
                        <a:t>VIOL2 erbjuder möjlighet att ange namn och adress för en aktör – ej E-postadress.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a:latin typeface="Open Sans" panose="020B0606030504020204" pitchFamily="34" charset="0"/>
                          <a:ea typeface="Open Sans" panose="020B0606030504020204" pitchFamily="34" charset="0"/>
                          <a:cs typeface="Open Sans" panose="020B0606030504020204" pitchFamily="34" charset="0"/>
                        </a:rPr>
                        <a:t>Aktörsregister i VIOL 3 innehåller en adress. Den uppgiften hämtas inte från SPAR.</a:t>
                      </a:r>
                    </a:p>
                  </a:txBody>
                  <a:tcPr/>
                </a:tc>
                <a:extLst>
                  <a:ext uri="{0D108BD9-81ED-4DB2-BD59-A6C34878D82A}">
                    <a16:rowId xmlns:a16="http://schemas.microsoft.com/office/drawing/2014/main" val="71928401"/>
                  </a:ext>
                </a:extLst>
              </a:tr>
              <a:tr h="370840">
                <a:tc>
                  <a:txBody>
                    <a:bodyPr/>
                    <a:lstStyle/>
                    <a:p>
                      <a:pPr>
                        <a:spcBef>
                          <a:spcPts val="600"/>
                        </a:spcBef>
                      </a:pPr>
                      <a:r>
                        <a:rPr lang="sv-SE" sz="1000" b="0" kern="1200" noProof="0">
                          <a:solidFill>
                            <a:schemeClr val="dk1"/>
                          </a:solidFill>
                          <a:latin typeface="Open Sans SemiBold" panose="020B0706030804020204" pitchFamily="34" charset="0"/>
                          <a:ea typeface="Open Sans SemiBold" panose="020B0706030804020204" pitchFamily="34" charset="0"/>
                          <a:cs typeface="Open Sans SemiBold" panose="020B0706030804020204" pitchFamily="34" charset="0"/>
                        </a:rPr>
                        <a:t>Tillräcklig, entydig och verifierbar information om att produkterna är avskogningsfria, har producerats i enlighet med nationell lagstiftning, inkluderat överenskommelser om rätten att använda marken</a:t>
                      </a:r>
                    </a:p>
                  </a:txBody>
                  <a:tcPr/>
                </a:tc>
                <a:tc>
                  <a:txBody>
                    <a:bodyPr/>
                    <a:lstStyle/>
                    <a:p>
                      <a:r>
                        <a:rPr lang="sv-SE" sz="1000" b="1">
                          <a:latin typeface="Open Sans" panose="020B0606030504020204" pitchFamily="34" charset="0"/>
                          <a:ea typeface="Open Sans" panose="020B0606030504020204" pitchFamily="34" charset="0"/>
                          <a:cs typeface="Open Sans" panose="020B0606030504020204" pitchFamily="34" charset="0"/>
                        </a:rPr>
                        <a:t>Informationen finns inte i VIOL.</a:t>
                      </a:r>
                      <a:r>
                        <a:rPr lang="sv-SE" sz="1000">
                          <a:latin typeface="Open Sans" panose="020B0606030504020204" pitchFamily="34" charset="0"/>
                          <a:ea typeface="Open Sans" panose="020B0606030504020204" pitchFamily="34" charset="0"/>
                          <a:cs typeface="Open Sans" panose="020B0606030504020204" pitchFamily="34" charset="0"/>
                        </a:rPr>
                        <a:t> Skogsstyrelsen och EU måste förtydliga exakt vilka krav som gäller. </a:t>
                      </a:r>
                    </a:p>
                  </a:txBody>
                  <a:tcPr/>
                </a:tc>
                <a:tc>
                  <a:txBody>
                    <a:bodyPr/>
                    <a:lstStyle/>
                    <a:p>
                      <a:r>
                        <a:rPr lang="sv-SE" sz="1000">
                          <a:latin typeface="Open Sans" panose="020B0606030504020204" pitchFamily="34" charset="0"/>
                          <a:ea typeface="Open Sans" panose="020B0606030504020204" pitchFamily="34" charset="0"/>
                          <a:cs typeface="Open Sans" panose="020B0606030504020204" pitchFamily="34" charset="0"/>
                        </a:rPr>
                        <a:t>Finns ej i VIOL</a:t>
                      </a:r>
                    </a:p>
                  </a:txBody>
                  <a:tcPr/>
                </a:tc>
                <a:tc>
                  <a:txBody>
                    <a:bodyPr/>
                    <a:lstStyle/>
                    <a:p>
                      <a:r>
                        <a:rPr lang="sv-SE" sz="1000">
                          <a:latin typeface="Open Sans" panose="020B0606030504020204" pitchFamily="34" charset="0"/>
                          <a:ea typeface="Open Sans" panose="020B0606030504020204" pitchFamily="34" charset="0"/>
                          <a:cs typeface="Open Sans" panose="020B0606030504020204" pitchFamily="34" charset="0"/>
                        </a:rPr>
                        <a:t>Finns ej i VIOL</a:t>
                      </a:r>
                    </a:p>
                  </a:txBody>
                  <a:tcPr/>
                </a:tc>
                <a:extLst>
                  <a:ext uri="{0D108BD9-81ED-4DB2-BD59-A6C34878D82A}">
                    <a16:rowId xmlns:a16="http://schemas.microsoft.com/office/drawing/2014/main" val="4039551600"/>
                  </a:ext>
                </a:extLst>
              </a:tr>
              <a:tr h="370840">
                <a:tc>
                  <a:txBody>
                    <a:bodyPr/>
                    <a:lstStyle/>
                    <a:p>
                      <a:pPr>
                        <a:spcBef>
                          <a:spcPts val="600"/>
                        </a:spcBef>
                      </a:pPr>
                      <a:r>
                        <a:rPr lang="sv-SE" sz="1000" b="0">
                          <a:latin typeface="Open Sans SemiBold" panose="020B0706030804020204" pitchFamily="34" charset="0"/>
                          <a:ea typeface="Open Sans SemiBold" panose="020B0706030804020204" pitchFamily="34" charset="0"/>
                          <a:cs typeface="Open Sans SemiBold" panose="020B0706030804020204" pitchFamily="34" charset="0"/>
                        </a:rPr>
                        <a:t>Riskbedömning – OM produkterna kommer från ett ej-lågriskland</a:t>
                      </a:r>
                    </a:p>
                  </a:txBody>
                  <a:tcPr/>
                </a:tc>
                <a:tc>
                  <a:txBody>
                    <a:bodyPr/>
                    <a:lstStyle/>
                    <a:p>
                      <a:r>
                        <a:rPr lang="sv-SE" sz="1000" b="1">
                          <a:latin typeface="Open Sans" panose="020B0606030504020204" pitchFamily="34" charset="0"/>
                          <a:ea typeface="Open Sans" panose="020B0606030504020204" pitchFamily="34" charset="0"/>
                          <a:cs typeface="Open Sans" panose="020B0606030504020204" pitchFamily="34" charset="0"/>
                        </a:rPr>
                        <a:t>Informationen finns inte i VIOL. </a:t>
                      </a:r>
                      <a:r>
                        <a:rPr lang="sv-SE" sz="1000">
                          <a:latin typeface="Open Sans" panose="020B0606030504020204" pitchFamily="34" charset="0"/>
                          <a:ea typeface="Open Sans" panose="020B0606030504020204" pitchFamily="34" charset="0"/>
                          <a:cs typeface="Open Sans" panose="020B0606030504020204" pitchFamily="34" charset="0"/>
                        </a:rPr>
                        <a:t>Handlar om att den som exporterar eller sätter produkten på marknaden måste göra en relevant riskbedömning utifrån särskilda krav. Skogsstyrelsen och EU måste förtydliga exakt vilka krav som gäller. </a:t>
                      </a:r>
                    </a:p>
                  </a:txBody>
                  <a:tcPr/>
                </a:tc>
                <a:tc>
                  <a:txBody>
                    <a:bodyPr/>
                    <a:lstStyle/>
                    <a:p>
                      <a:r>
                        <a:rPr lang="sv-SE" sz="1000">
                          <a:latin typeface="Open Sans" panose="020B0606030504020204" pitchFamily="34" charset="0"/>
                          <a:ea typeface="Open Sans" panose="020B0606030504020204" pitchFamily="34" charset="0"/>
                          <a:cs typeface="Open Sans" panose="020B0606030504020204" pitchFamily="34" charset="0"/>
                        </a:rPr>
                        <a:t>Finns ej i VIOL</a:t>
                      </a:r>
                    </a:p>
                  </a:txBody>
                  <a:tcPr/>
                </a:tc>
                <a:tc>
                  <a:txBody>
                    <a:bodyPr/>
                    <a:lstStyle/>
                    <a:p>
                      <a:r>
                        <a:rPr lang="sv-SE" sz="1000">
                          <a:latin typeface="Open Sans" panose="020B0606030504020204" pitchFamily="34" charset="0"/>
                          <a:ea typeface="Open Sans" panose="020B0606030504020204" pitchFamily="34" charset="0"/>
                          <a:cs typeface="Open Sans" panose="020B0606030504020204" pitchFamily="34" charset="0"/>
                        </a:rPr>
                        <a:t>Finns ej i VIOL</a:t>
                      </a:r>
                    </a:p>
                  </a:txBody>
                  <a:tcPr/>
                </a:tc>
                <a:extLst>
                  <a:ext uri="{0D108BD9-81ED-4DB2-BD59-A6C34878D82A}">
                    <a16:rowId xmlns:a16="http://schemas.microsoft.com/office/drawing/2014/main" val="3388648248"/>
                  </a:ext>
                </a:extLst>
              </a:tr>
            </a:tbl>
          </a:graphicData>
        </a:graphic>
      </p:graphicFrame>
    </p:spTree>
    <p:extLst>
      <p:ext uri="{BB962C8B-B14F-4D97-AF65-F5344CB8AC3E}">
        <p14:creationId xmlns:p14="http://schemas.microsoft.com/office/powerpoint/2010/main" val="22272587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innehåll 5">
            <a:extLst>
              <a:ext uri="{FF2B5EF4-FFF2-40B4-BE49-F238E27FC236}">
                <a16:creationId xmlns:a16="http://schemas.microsoft.com/office/drawing/2014/main" id="{95B7FAD1-7EFC-A58A-A073-2474F263ABDD}"/>
              </a:ext>
            </a:extLst>
          </p:cNvPr>
          <p:cNvSpPr>
            <a:spLocks noGrp="1"/>
          </p:cNvSpPr>
          <p:nvPr>
            <p:ph idx="1"/>
          </p:nvPr>
        </p:nvSpPr>
        <p:spPr/>
        <p:txBody>
          <a:bodyPr/>
          <a:lstStyle/>
          <a:p>
            <a:pPr>
              <a:lnSpc>
                <a:spcPct val="107000"/>
              </a:lnSpc>
              <a:spcAft>
                <a:spcPts val="800"/>
              </a:spcAft>
            </a:pPr>
            <a:r>
              <a:rPr lang="sv-SE" kern="100">
                <a:effectLst/>
                <a:latin typeface="+mn-lt"/>
                <a:ea typeface="Aptos" panose="020B0004020202020204" pitchFamily="34" charset="0"/>
                <a:cs typeface="Times New Roman" panose="02020603050405020304" pitchFamily="18" charset="0"/>
              </a:rPr>
              <a:t>I Sverige är Skogsstyrelsen den behöriga myndighet som ska ansvara för att Avskogningsförordningen följs. SKS information om förordningen finns här: </a:t>
            </a:r>
            <a:r>
              <a:rPr lang="sv-SE" u="sng" kern="100">
                <a:solidFill>
                  <a:srgbClr val="0000FF"/>
                </a:solidFill>
                <a:latin typeface="+mn-lt"/>
                <a:cs typeface="Times New Roman" panose="02020603050405020304" pitchFamily="18" charset="0"/>
                <a:hlinkClick r:id="rId2">
                  <a:extLst>
                    <a:ext uri="{A12FA001-AC4F-418D-AE19-62706E023703}">
                      <ahyp:hlinkClr xmlns:ahyp="http://schemas.microsoft.com/office/drawing/2018/hyperlinkcolor" val="tx"/>
                    </a:ext>
                  </a:extLst>
                </a:hlinkClick>
              </a:rPr>
              <a:t>Avskogningsförordningen – Skogsstyrelsen</a:t>
            </a:r>
            <a:endParaRPr lang="sv-SE" kern="100">
              <a:effectLst/>
              <a:latin typeface="+mn-lt"/>
              <a:ea typeface="Aptos" panose="020B0004020202020204" pitchFamily="34" charset="0"/>
              <a:cs typeface="Times New Roman" panose="02020603050405020304" pitchFamily="18" charset="0"/>
            </a:endParaRPr>
          </a:p>
          <a:p>
            <a:pPr>
              <a:lnSpc>
                <a:spcPct val="107000"/>
              </a:lnSpc>
              <a:spcAft>
                <a:spcPts val="800"/>
              </a:spcAft>
            </a:pPr>
            <a:r>
              <a:rPr lang="sv-SE" kern="100">
                <a:effectLst/>
                <a:latin typeface="+mn-lt"/>
                <a:ea typeface="Aptos" panose="020B0004020202020204" pitchFamily="34" charset="0"/>
                <a:cs typeface="Times New Roman" panose="02020603050405020304" pitchFamily="18" charset="0"/>
              </a:rPr>
              <a:t>EU har publicerat Avskogningsförordningen här: </a:t>
            </a:r>
            <a:r>
              <a:rPr lang="sv-SE" u="sng" kern="100">
                <a:solidFill>
                  <a:srgbClr val="0000FF"/>
                </a:solidFill>
                <a:latin typeface="+mn-lt"/>
                <a:cs typeface="Times New Roman" panose="02020603050405020304" pitchFamily="18" charset="0"/>
                <a:hlinkClick r:id="rId3">
                  <a:extLst>
                    <a:ext uri="{A12FA001-AC4F-418D-AE19-62706E023703}">
                      <ahyp:hlinkClr xmlns:ahyp="http://schemas.microsoft.com/office/drawing/2018/hyperlinkcolor" val="tx"/>
                    </a:ext>
                  </a:extLst>
                </a:hlinkClick>
              </a:rPr>
              <a:t>Europaparlamentets och rådets förordning (EU) 2023/1115 av den 31 maj 2023 om tillhandahållande på unionsmarknaden och export från unionen av vissa råvaror och produkter som är förknippade med avskogning och skogsförstörelse och om upphävande av förordning (EU) nr 995/2010 </a:t>
            </a:r>
            <a:endParaRPr lang="sv-SE" u="sng" kern="100">
              <a:solidFill>
                <a:srgbClr val="0000FF"/>
              </a:solidFill>
              <a:latin typeface="+mn-lt"/>
              <a:cs typeface="Times New Roman" panose="02020603050405020304" pitchFamily="18" charset="0"/>
            </a:endParaRPr>
          </a:p>
          <a:p>
            <a:pPr>
              <a:lnSpc>
                <a:spcPct val="107000"/>
              </a:lnSpc>
              <a:spcAft>
                <a:spcPts val="800"/>
              </a:spcAft>
            </a:pPr>
            <a:r>
              <a:rPr lang="sv-SE" kern="100">
                <a:effectLst/>
                <a:latin typeface="+mn-lt"/>
                <a:ea typeface="Aptos" panose="020B0004020202020204" pitchFamily="34" charset="0"/>
                <a:cs typeface="Times New Roman" panose="02020603050405020304" pitchFamily="18" charset="0"/>
              </a:rPr>
              <a:t>Här kan du hitta mer information från EU: </a:t>
            </a:r>
            <a:r>
              <a:rPr lang="sv-SE" u="sng" kern="100">
                <a:solidFill>
                  <a:srgbClr val="0000FF"/>
                </a:solidFill>
                <a:latin typeface="+mn-lt"/>
                <a:cs typeface="Times New Roman" panose="02020603050405020304" pitchFamily="18" charset="0"/>
                <a:hlinkClick r:id="rId4">
                  <a:extLst>
                    <a:ext uri="{A12FA001-AC4F-418D-AE19-62706E023703}">
                      <ahyp:hlinkClr xmlns:ahyp="http://schemas.microsoft.com/office/drawing/2018/hyperlinkcolor" val="tx"/>
                    </a:ext>
                  </a:extLst>
                </a:hlinkClick>
              </a:rPr>
              <a:t>https://green-business.ec.europa.eu/deforestation-regulation-implementation_en</a:t>
            </a:r>
            <a:endParaRPr lang="sv-SE" kern="100">
              <a:effectLst/>
              <a:latin typeface="+mn-lt"/>
              <a:ea typeface="Aptos" panose="020B0004020202020204" pitchFamily="34" charset="0"/>
              <a:cs typeface="Times New Roman" panose="02020603050405020304" pitchFamily="18" charset="0"/>
            </a:endParaRPr>
          </a:p>
          <a:p>
            <a:pPr marL="4762" indent="0">
              <a:buNone/>
            </a:pPr>
            <a:endParaRPr lang="sv-SE" sz="1400">
              <a:latin typeface="+mn-lt"/>
            </a:endParaRPr>
          </a:p>
        </p:txBody>
      </p:sp>
      <p:sp>
        <p:nvSpPr>
          <p:cNvPr id="5" name="Rubrik 4">
            <a:extLst>
              <a:ext uri="{FF2B5EF4-FFF2-40B4-BE49-F238E27FC236}">
                <a16:creationId xmlns:a16="http://schemas.microsoft.com/office/drawing/2014/main" id="{07C84C5A-969C-651C-40C1-CC701195FB76}"/>
              </a:ext>
            </a:extLst>
          </p:cNvPr>
          <p:cNvSpPr>
            <a:spLocks noGrp="1"/>
          </p:cNvSpPr>
          <p:nvPr>
            <p:ph type="title"/>
          </p:nvPr>
        </p:nvSpPr>
        <p:spPr/>
        <p:txBody>
          <a:bodyPr/>
          <a:lstStyle/>
          <a:p>
            <a:r>
              <a:rPr lang="sv-SE"/>
              <a:t>NÅGRA BRA LÄNKAR TILL MER INFORMATION</a:t>
            </a:r>
          </a:p>
        </p:txBody>
      </p:sp>
    </p:spTree>
    <p:extLst>
      <p:ext uri="{BB962C8B-B14F-4D97-AF65-F5344CB8AC3E}">
        <p14:creationId xmlns:p14="http://schemas.microsoft.com/office/powerpoint/2010/main" val="25563856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9DA89B62-9E6E-E896-F4ED-3052CB3A11AB}"/>
              </a:ext>
            </a:extLst>
          </p:cNvPr>
          <p:cNvSpPr>
            <a:spLocks noGrp="1"/>
          </p:cNvSpPr>
          <p:nvPr>
            <p:ph type="title"/>
          </p:nvPr>
        </p:nvSpPr>
        <p:spPr/>
        <p:txBody>
          <a:bodyPr/>
          <a:lstStyle/>
          <a:p>
            <a:r>
              <a:rPr lang="sv-SE"/>
              <a:t>Paus 15 min</a:t>
            </a:r>
          </a:p>
        </p:txBody>
      </p:sp>
    </p:spTree>
    <p:extLst>
      <p:ext uri="{BB962C8B-B14F-4D97-AF65-F5344CB8AC3E}">
        <p14:creationId xmlns:p14="http://schemas.microsoft.com/office/powerpoint/2010/main" val="5792284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CA5DEF00-5540-6D55-0489-E4316A065FB4}"/>
              </a:ext>
            </a:extLst>
          </p:cNvPr>
          <p:cNvSpPr>
            <a:spLocks noGrp="1"/>
          </p:cNvSpPr>
          <p:nvPr>
            <p:ph type="title"/>
          </p:nvPr>
        </p:nvSpPr>
        <p:spPr/>
        <p:txBody>
          <a:bodyPr/>
          <a:lstStyle/>
          <a:p>
            <a:r>
              <a:rPr lang="sv-SE" spc="0"/>
              <a:t>AVSKOGNINGSFÖRORDNINGEN HAR 8 FUNDAMENT</a:t>
            </a:r>
          </a:p>
        </p:txBody>
      </p:sp>
      <p:graphicFrame>
        <p:nvGraphicFramePr>
          <p:cNvPr id="5" name="Diagram 4">
            <a:extLst>
              <a:ext uri="{FF2B5EF4-FFF2-40B4-BE49-F238E27FC236}">
                <a16:creationId xmlns:a16="http://schemas.microsoft.com/office/drawing/2014/main" id="{D30ED36A-D4FC-76E5-EA20-D6CE533DDF13}"/>
              </a:ext>
            </a:extLst>
          </p:cNvPr>
          <p:cNvGraphicFramePr/>
          <p:nvPr>
            <p:extLst>
              <p:ext uri="{D42A27DB-BD31-4B8C-83A1-F6EECF244321}">
                <p14:modId xmlns:p14="http://schemas.microsoft.com/office/powerpoint/2010/main" val="1371245126"/>
              </p:ext>
            </p:extLst>
          </p:nvPr>
        </p:nvGraphicFramePr>
        <p:xfrm>
          <a:off x="1795427" y="1414984"/>
          <a:ext cx="7891215" cy="52467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16694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innehåll 5">
            <a:extLst>
              <a:ext uri="{FF2B5EF4-FFF2-40B4-BE49-F238E27FC236}">
                <a16:creationId xmlns:a16="http://schemas.microsoft.com/office/drawing/2014/main" id="{95B7FAD1-7EFC-A58A-A073-2474F263ABDD}"/>
              </a:ext>
            </a:extLst>
          </p:cNvPr>
          <p:cNvSpPr>
            <a:spLocks noGrp="1"/>
          </p:cNvSpPr>
          <p:nvPr>
            <p:ph idx="1"/>
          </p:nvPr>
        </p:nvSpPr>
        <p:spPr/>
        <p:txBody>
          <a:bodyPr/>
          <a:lstStyle/>
          <a:p>
            <a:pPr>
              <a:lnSpc>
                <a:spcPct val="107000"/>
              </a:lnSpc>
              <a:spcAft>
                <a:spcPts val="800"/>
              </a:spcAft>
            </a:pPr>
            <a:r>
              <a:rPr lang="sv-SE" kern="100">
                <a:effectLst/>
                <a:latin typeface="+mn-lt"/>
                <a:ea typeface="Aptos" panose="020B0004020202020204" pitchFamily="34" charset="0"/>
                <a:cs typeface="Times New Roman" panose="02020603050405020304" pitchFamily="18" charset="0"/>
              </a:rPr>
              <a:t>I Sverige är Skogsstyrelsen den behöriga myndighet som ska ansvara för att Avskogningsförordningen följs. SKS information om förordningen finns här: </a:t>
            </a:r>
            <a:r>
              <a:rPr lang="sv-SE" u="sng" kern="100">
                <a:solidFill>
                  <a:srgbClr val="0000FF"/>
                </a:solidFill>
                <a:latin typeface="+mn-lt"/>
                <a:cs typeface="Times New Roman" panose="02020603050405020304" pitchFamily="18" charset="0"/>
                <a:hlinkClick r:id="rId2">
                  <a:extLst>
                    <a:ext uri="{A12FA001-AC4F-418D-AE19-62706E023703}">
                      <ahyp:hlinkClr xmlns:ahyp="http://schemas.microsoft.com/office/drawing/2018/hyperlinkcolor" val="tx"/>
                    </a:ext>
                  </a:extLst>
                </a:hlinkClick>
              </a:rPr>
              <a:t>Avskogningsförordningen – Skogsstyrelsen</a:t>
            </a:r>
            <a:endParaRPr lang="sv-SE" u="sng" kern="100">
              <a:solidFill>
                <a:srgbClr val="0000FF"/>
              </a:solidFill>
              <a:latin typeface="+mn-lt"/>
              <a:cs typeface="Times New Roman" panose="02020603050405020304" pitchFamily="18" charset="0"/>
            </a:endParaRPr>
          </a:p>
          <a:p>
            <a:pPr>
              <a:lnSpc>
                <a:spcPct val="107000"/>
              </a:lnSpc>
              <a:spcAft>
                <a:spcPts val="800"/>
              </a:spcAft>
            </a:pPr>
            <a:r>
              <a:rPr lang="sv-SE" kern="100">
                <a:latin typeface="+mn-lt"/>
                <a:cs typeface="Times New Roman" panose="02020603050405020304" pitchFamily="18" charset="0"/>
              </a:rPr>
              <a:t>Biometria informerar om och tar ansvar för ny tillämpning i VIOL-systemet</a:t>
            </a:r>
          </a:p>
          <a:p>
            <a:pPr marL="4762" indent="0">
              <a:buNone/>
            </a:pPr>
            <a:endParaRPr lang="sv-SE" sz="1400">
              <a:latin typeface="+mn-lt"/>
            </a:endParaRPr>
          </a:p>
        </p:txBody>
      </p:sp>
      <p:sp>
        <p:nvSpPr>
          <p:cNvPr id="5" name="Rubrik 4">
            <a:extLst>
              <a:ext uri="{FF2B5EF4-FFF2-40B4-BE49-F238E27FC236}">
                <a16:creationId xmlns:a16="http://schemas.microsoft.com/office/drawing/2014/main" id="{07C84C5A-969C-651C-40C1-CC701195FB76}"/>
              </a:ext>
            </a:extLst>
          </p:cNvPr>
          <p:cNvSpPr>
            <a:spLocks noGrp="1"/>
          </p:cNvSpPr>
          <p:nvPr>
            <p:ph type="title"/>
          </p:nvPr>
        </p:nvSpPr>
        <p:spPr>
          <a:xfrm>
            <a:off x="838200" y="270302"/>
            <a:ext cx="10515600" cy="895285"/>
          </a:xfrm>
        </p:spPr>
        <p:txBody>
          <a:bodyPr/>
          <a:lstStyle/>
          <a:p>
            <a:r>
              <a:rPr lang="sv-SE"/>
              <a:t>SKOGSSTYRELSEN ÄR UTPEKAD ANSVARIG MYNDIGHET SOM MÅSTE </a:t>
            </a:r>
            <a:br>
              <a:rPr lang="sv-SE"/>
            </a:br>
            <a:r>
              <a:rPr lang="sv-SE"/>
              <a:t>SVARA PÅ VAD SOM GÄLLER – BIOMETRIA HAR INTE DET ANSVARET</a:t>
            </a:r>
          </a:p>
        </p:txBody>
      </p:sp>
    </p:spTree>
    <p:extLst>
      <p:ext uri="{BB962C8B-B14F-4D97-AF65-F5344CB8AC3E}">
        <p14:creationId xmlns:p14="http://schemas.microsoft.com/office/powerpoint/2010/main" val="2681026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innehåll 5">
            <a:extLst>
              <a:ext uri="{FF2B5EF4-FFF2-40B4-BE49-F238E27FC236}">
                <a16:creationId xmlns:a16="http://schemas.microsoft.com/office/drawing/2014/main" id="{95B7FAD1-7EFC-A58A-A073-2474F263ABDD}"/>
              </a:ext>
            </a:extLst>
          </p:cNvPr>
          <p:cNvSpPr>
            <a:spLocks noGrp="1"/>
          </p:cNvSpPr>
          <p:nvPr>
            <p:ph idx="1"/>
          </p:nvPr>
        </p:nvSpPr>
        <p:spPr/>
        <p:txBody>
          <a:bodyPr/>
          <a:lstStyle/>
          <a:p>
            <a:pPr>
              <a:lnSpc>
                <a:spcPct val="107000"/>
              </a:lnSpc>
              <a:spcAft>
                <a:spcPts val="800"/>
              </a:spcAft>
            </a:pPr>
            <a:r>
              <a:rPr lang="sv-SE" kern="100">
                <a:effectLst/>
                <a:latin typeface="+mn-lt"/>
                <a:ea typeface="Aptos" panose="020B0004020202020204" pitchFamily="34" charset="0"/>
                <a:cs typeface="Times New Roman" panose="02020603050405020304" pitchFamily="18" charset="0"/>
              </a:rPr>
              <a:t>Skogsstyrelsen är den myndighet som pekats ut som ansvarig i Sveriges implementation.</a:t>
            </a:r>
          </a:p>
          <a:p>
            <a:pPr>
              <a:lnSpc>
                <a:spcPct val="107000"/>
              </a:lnSpc>
              <a:spcAft>
                <a:spcPts val="800"/>
              </a:spcAft>
            </a:pPr>
            <a:r>
              <a:rPr lang="sv-SE" kern="100">
                <a:latin typeface="+mn-lt"/>
                <a:ea typeface="Aptos" panose="020B0004020202020204" pitchFamily="34" charset="0"/>
                <a:cs typeface="Times New Roman" panose="02020603050405020304" pitchFamily="18" charset="0"/>
              </a:rPr>
              <a:t>I uppdraget ligger både att informera och utöva övervakning.</a:t>
            </a:r>
          </a:p>
          <a:p>
            <a:pPr>
              <a:lnSpc>
                <a:spcPct val="107000"/>
              </a:lnSpc>
              <a:spcAft>
                <a:spcPts val="800"/>
              </a:spcAft>
            </a:pPr>
            <a:r>
              <a:rPr lang="sv-SE" kern="100">
                <a:effectLst/>
                <a:latin typeface="+mn-lt"/>
                <a:ea typeface="Aptos" panose="020B0004020202020204" pitchFamily="34" charset="0"/>
                <a:cs typeface="Times New Roman" panose="02020603050405020304" pitchFamily="18" charset="0"/>
              </a:rPr>
              <a:t>Vissa anmälningar till EU kommer att ”bromsa upp” i upp till 3 vardagar. Detta beror på att en liten andel av alla anmälningar ska granskas manuellt. Andelen kan bli 1% eller 3% beroende på om Sverige blir ett låg- eller mellanriskland.</a:t>
            </a:r>
          </a:p>
          <a:p>
            <a:pPr>
              <a:lnSpc>
                <a:spcPct val="107000"/>
              </a:lnSpc>
              <a:spcAft>
                <a:spcPts val="800"/>
              </a:spcAft>
            </a:pPr>
            <a:r>
              <a:rPr lang="sv-SE" kern="100">
                <a:latin typeface="+mn-lt"/>
                <a:ea typeface="Aptos" panose="020B0004020202020204" pitchFamily="34" charset="0"/>
                <a:cs typeface="Times New Roman" panose="02020603050405020304" pitchFamily="18" charset="0"/>
              </a:rPr>
              <a:t>Andelen som granskas närmare i fält eller hos verksamhetsutövaren vet vi inget om ännu.</a:t>
            </a:r>
            <a:endParaRPr lang="sv-SE" kern="100">
              <a:effectLst/>
              <a:latin typeface="+mn-lt"/>
              <a:ea typeface="Aptos" panose="020B0004020202020204" pitchFamily="34" charset="0"/>
              <a:cs typeface="Times New Roman" panose="02020603050405020304" pitchFamily="18" charset="0"/>
            </a:endParaRPr>
          </a:p>
          <a:p>
            <a:pPr marL="4762" indent="0">
              <a:buNone/>
            </a:pPr>
            <a:endParaRPr lang="sv-SE" sz="1400">
              <a:latin typeface="+mn-lt"/>
            </a:endParaRPr>
          </a:p>
        </p:txBody>
      </p:sp>
      <p:sp>
        <p:nvSpPr>
          <p:cNvPr id="5" name="Rubrik 4">
            <a:extLst>
              <a:ext uri="{FF2B5EF4-FFF2-40B4-BE49-F238E27FC236}">
                <a16:creationId xmlns:a16="http://schemas.microsoft.com/office/drawing/2014/main" id="{07C84C5A-969C-651C-40C1-CC701195FB76}"/>
              </a:ext>
            </a:extLst>
          </p:cNvPr>
          <p:cNvSpPr>
            <a:spLocks noGrp="1"/>
          </p:cNvSpPr>
          <p:nvPr>
            <p:ph type="title"/>
          </p:nvPr>
        </p:nvSpPr>
        <p:spPr>
          <a:xfrm>
            <a:off x="838200" y="707571"/>
            <a:ext cx="10515600" cy="458016"/>
          </a:xfrm>
        </p:spPr>
        <p:txBody>
          <a:bodyPr/>
          <a:lstStyle/>
          <a:p>
            <a:r>
              <a:rPr lang="sv-SE"/>
              <a:t>SKOGSSTYRELSEN SOM ANSVARIG MYNDIGHET</a:t>
            </a:r>
          </a:p>
        </p:txBody>
      </p:sp>
    </p:spTree>
    <p:extLst>
      <p:ext uri="{BB962C8B-B14F-4D97-AF65-F5344CB8AC3E}">
        <p14:creationId xmlns:p14="http://schemas.microsoft.com/office/powerpoint/2010/main" val="2807281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ktangel 15">
            <a:extLst>
              <a:ext uri="{FF2B5EF4-FFF2-40B4-BE49-F238E27FC236}">
                <a16:creationId xmlns:a16="http://schemas.microsoft.com/office/drawing/2014/main" id="{06B5E072-139B-6E08-98C5-BB128AA1BBC7}"/>
              </a:ext>
            </a:extLst>
          </p:cNvPr>
          <p:cNvSpPr/>
          <p:nvPr/>
        </p:nvSpPr>
        <p:spPr>
          <a:xfrm>
            <a:off x="257242" y="3558322"/>
            <a:ext cx="11755204" cy="3238069"/>
          </a:xfrm>
          <a:prstGeom prst="rect">
            <a:avLst/>
          </a:prstGeom>
          <a:solidFill>
            <a:srgbClr val="007B4F">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Noto Serif"/>
              <a:ea typeface="+mn-ea"/>
              <a:cs typeface="+mn-cs"/>
            </a:endParaRPr>
          </a:p>
        </p:txBody>
      </p:sp>
      <p:sp>
        <p:nvSpPr>
          <p:cNvPr id="60" name="Rektangel: rundade hörn 59">
            <a:extLst>
              <a:ext uri="{FF2B5EF4-FFF2-40B4-BE49-F238E27FC236}">
                <a16:creationId xmlns:a16="http://schemas.microsoft.com/office/drawing/2014/main" id="{69A8954F-DFE9-A001-BE04-8313668190E9}"/>
              </a:ext>
            </a:extLst>
          </p:cNvPr>
          <p:cNvSpPr/>
          <p:nvPr/>
        </p:nvSpPr>
        <p:spPr>
          <a:xfrm>
            <a:off x="254655" y="3708143"/>
            <a:ext cx="1311265" cy="3088248"/>
          </a:xfrm>
          <a:prstGeom prst="roundRect">
            <a:avLst>
              <a:gd name="adj" fmla="val 3695"/>
            </a:avLst>
          </a:prstGeom>
          <a:solidFill>
            <a:schemeClr val="bg1"/>
          </a:solidFill>
          <a:ln w="19050">
            <a:solidFill>
              <a:srgbClr val="007B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Noto Serif"/>
              <a:ea typeface="+mn-ea"/>
              <a:cs typeface="+mn-cs"/>
            </a:endParaRPr>
          </a:p>
        </p:txBody>
      </p:sp>
      <p:sp>
        <p:nvSpPr>
          <p:cNvPr id="15" name="Rektangel 14">
            <a:extLst>
              <a:ext uri="{FF2B5EF4-FFF2-40B4-BE49-F238E27FC236}">
                <a16:creationId xmlns:a16="http://schemas.microsoft.com/office/drawing/2014/main" id="{7E15291A-7A0E-2067-CBF5-09C090198D9D}"/>
              </a:ext>
            </a:extLst>
          </p:cNvPr>
          <p:cNvSpPr/>
          <p:nvPr/>
        </p:nvSpPr>
        <p:spPr>
          <a:xfrm>
            <a:off x="246144" y="1342103"/>
            <a:ext cx="11768330" cy="2218510"/>
          </a:xfrm>
          <a:prstGeom prst="rect">
            <a:avLst/>
          </a:prstGeom>
          <a:solidFill>
            <a:srgbClr val="FF0000">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Noto Serif"/>
              <a:ea typeface="+mn-ea"/>
              <a:cs typeface="+mn-cs"/>
            </a:endParaRPr>
          </a:p>
        </p:txBody>
      </p:sp>
      <p:sp>
        <p:nvSpPr>
          <p:cNvPr id="4" name="Rubrik 3">
            <a:extLst>
              <a:ext uri="{FF2B5EF4-FFF2-40B4-BE49-F238E27FC236}">
                <a16:creationId xmlns:a16="http://schemas.microsoft.com/office/drawing/2014/main" id="{9E7589EE-C4CC-65E7-8449-46D4EE0DF139}"/>
              </a:ext>
            </a:extLst>
          </p:cNvPr>
          <p:cNvSpPr>
            <a:spLocks noGrp="1"/>
          </p:cNvSpPr>
          <p:nvPr>
            <p:ph type="title"/>
          </p:nvPr>
        </p:nvSpPr>
        <p:spPr>
          <a:xfrm>
            <a:off x="932071" y="379806"/>
            <a:ext cx="10515600" cy="813463"/>
          </a:xfrm>
        </p:spPr>
        <p:txBody>
          <a:bodyPr>
            <a:noAutofit/>
          </a:bodyPr>
          <a:lstStyle/>
          <a:p>
            <a:r>
              <a:rPr lang="sv-SE"/>
              <a:t>BIOMETRIA HAR BESLUTAT ATT STÖDJA INFORMATIONSSPRIDNINGS-</a:t>
            </a:r>
            <a:br>
              <a:rPr lang="sv-SE"/>
            </a:br>
            <a:r>
              <a:rPr lang="sv-SE"/>
              <a:t>PROCESSEN FRÅN STARTEN I DECEMBER I ÅR</a:t>
            </a:r>
          </a:p>
        </p:txBody>
      </p:sp>
      <p:pic>
        <p:nvPicPr>
          <p:cNvPr id="5" name="Bildobjekt 4" descr="En bild som visar symbol, Grafik, logotyp, cirkel">
            <a:extLst>
              <a:ext uri="{FF2B5EF4-FFF2-40B4-BE49-F238E27FC236}">
                <a16:creationId xmlns:a16="http://schemas.microsoft.com/office/drawing/2014/main" id="{3C54F847-2454-FEAE-DFE7-88D333324BA6}"/>
              </a:ext>
            </a:extLst>
          </p:cNvPr>
          <p:cNvPicPr>
            <a:picLocks noChangeAspect="1"/>
          </p:cNvPicPr>
          <p:nvPr/>
        </p:nvPicPr>
        <p:blipFill>
          <a:blip r:embed="rId3"/>
          <a:stretch>
            <a:fillRect/>
          </a:stretch>
        </p:blipFill>
        <p:spPr>
          <a:xfrm>
            <a:off x="3791993" y="4236089"/>
            <a:ext cx="751930" cy="564715"/>
          </a:xfrm>
          <a:prstGeom prst="rect">
            <a:avLst/>
          </a:prstGeom>
          <a:effectLst>
            <a:outerShdw blurRad="50800" dist="38100" dir="2700000" algn="tl" rotWithShape="0">
              <a:prstClr val="black">
                <a:alpha val="40000"/>
              </a:prstClr>
            </a:outerShdw>
          </a:effectLst>
        </p:spPr>
      </p:pic>
      <p:pic>
        <p:nvPicPr>
          <p:cNvPr id="6" name="Bildobjekt 5" descr="En bild som visar clipart, tecknad serie&#10;&#10;Automatiskt genererad beskrivning">
            <a:extLst>
              <a:ext uri="{FF2B5EF4-FFF2-40B4-BE49-F238E27FC236}">
                <a16:creationId xmlns:a16="http://schemas.microsoft.com/office/drawing/2014/main" id="{325F57F6-D38A-99B3-6566-ECCF685B5025}"/>
              </a:ext>
            </a:extLst>
          </p:cNvPr>
          <p:cNvPicPr>
            <a:picLocks noChangeAspect="1"/>
          </p:cNvPicPr>
          <p:nvPr/>
        </p:nvPicPr>
        <p:blipFill>
          <a:blip r:embed="rId4"/>
          <a:stretch>
            <a:fillRect/>
          </a:stretch>
        </p:blipFill>
        <p:spPr>
          <a:xfrm>
            <a:off x="4833797" y="4077805"/>
            <a:ext cx="898954" cy="894632"/>
          </a:xfrm>
          <a:prstGeom prst="rect">
            <a:avLst/>
          </a:prstGeom>
          <a:effectLst>
            <a:outerShdw blurRad="50800" dist="38100" dir="2700000" algn="tl" rotWithShape="0">
              <a:prstClr val="black">
                <a:alpha val="40000"/>
              </a:prstClr>
            </a:outerShdw>
          </a:effectLst>
        </p:spPr>
      </p:pic>
      <p:pic>
        <p:nvPicPr>
          <p:cNvPr id="7" name="Bildobjekt 6" descr="En bild som visar symbol, Grafik, logotyp, cirkel">
            <a:extLst>
              <a:ext uri="{FF2B5EF4-FFF2-40B4-BE49-F238E27FC236}">
                <a16:creationId xmlns:a16="http://schemas.microsoft.com/office/drawing/2014/main" id="{49FB7EA7-62DD-AC80-D92B-39AED24D4E04}"/>
              </a:ext>
            </a:extLst>
          </p:cNvPr>
          <p:cNvPicPr>
            <a:picLocks noChangeAspect="1"/>
          </p:cNvPicPr>
          <p:nvPr/>
        </p:nvPicPr>
        <p:blipFill>
          <a:blip r:embed="rId3"/>
          <a:stretch>
            <a:fillRect/>
          </a:stretch>
        </p:blipFill>
        <p:spPr>
          <a:xfrm>
            <a:off x="6061724" y="4223551"/>
            <a:ext cx="785321" cy="589792"/>
          </a:xfrm>
          <a:prstGeom prst="rect">
            <a:avLst/>
          </a:prstGeom>
          <a:effectLst>
            <a:outerShdw blurRad="50800" dist="38100" dir="2700000" algn="tl" rotWithShape="0">
              <a:prstClr val="black">
                <a:alpha val="40000"/>
              </a:prstClr>
            </a:outerShdw>
          </a:effectLst>
        </p:spPr>
      </p:pic>
      <p:sp>
        <p:nvSpPr>
          <p:cNvPr id="8" name="textruta 7">
            <a:extLst>
              <a:ext uri="{FF2B5EF4-FFF2-40B4-BE49-F238E27FC236}">
                <a16:creationId xmlns:a16="http://schemas.microsoft.com/office/drawing/2014/main" id="{ECED1562-5273-BF77-3587-B4465420FD46}"/>
              </a:ext>
            </a:extLst>
          </p:cNvPr>
          <p:cNvSpPr txBox="1"/>
          <p:nvPr/>
        </p:nvSpPr>
        <p:spPr>
          <a:xfrm>
            <a:off x="6821733" y="5017916"/>
            <a:ext cx="160737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000000"/>
                </a:solidFill>
                <a:effectLst/>
                <a:uLnTx/>
                <a:uFillTx/>
                <a:latin typeface="Open Sans"/>
                <a:ea typeface="+mn-ea"/>
                <a:cs typeface="+mn-cs"/>
              </a:rPr>
              <a:t>Pappersbruket AB</a:t>
            </a:r>
          </a:p>
        </p:txBody>
      </p:sp>
      <p:sp>
        <p:nvSpPr>
          <p:cNvPr id="9" name="textruta 8">
            <a:extLst>
              <a:ext uri="{FF2B5EF4-FFF2-40B4-BE49-F238E27FC236}">
                <a16:creationId xmlns:a16="http://schemas.microsoft.com/office/drawing/2014/main" id="{917AEADE-FBE9-D0AF-87F4-9CC2F664B2C6}"/>
              </a:ext>
            </a:extLst>
          </p:cNvPr>
          <p:cNvSpPr txBox="1"/>
          <p:nvPr/>
        </p:nvSpPr>
        <p:spPr>
          <a:xfrm>
            <a:off x="4558473" y="6282980"/>
            <a:ext cx="224077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0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I VIOL</a:t>
            </a:r>
          </a:p>
        </p:txBody>
      </p:sp>
      <p:cxnSp>
        <p:nvCxnSpPr>
          <p:cNvPr id="10" name="Rak pilkoppling 9">
            <a:extLst>
              <a:ext uri="{FF2B5EF4-FFF2-40B4-BE49-F238E27FC236}">
                <a16:creationId xmlns:a16="http://schemas.microsoft.com/office/drawing/2014/main" id="{26257F0C-ADE2-6ACA-CC8D-8AFC03761DE9}"/>
              </a:ext>
            </a:extLst>
          </p:cNvPr>
          <p:cNvCxnSpPr>
            <a:cxnSpLocks/>
          </p:cNvCxnSpPr>
          <p:nvPr/>
        </p:nvCxnSpPr>
        <p:spPr>
          <a:xfrm>
            <a:off x="7350009" y="6231247"/>
            <a:ext cx="2242546" cy="0"/>
          </a:xfrm>
          <a:prstGeom prst="straightConnector1">
            <a:avLst/>
          </a:prstGeom>
          <a:ln w="19050">
            <a:solidFill>
              <a:srgbClr val="A0316E"/>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85" name="Bildobjekt 84">
            <a:extLst>
              <a:ext uri="{FF2B5EF4-FFF2-40B4-BE49-F238E27FC236}">
                <a16:creationId xmlns:a16="http://schemas.microsoft.com/office/drawing/2014/main" id="{1DE6FFF4-0CE9-EEFE-53C0-1A6FC27CE3D4}"/>
              </a:ext>
            </a:extLst>
          </p:cNvPr>
          <p:cNvPicPr>
            <a:picLocks noChangeAspect="1"/>
          </p:cNvPicPr>
          <p:nvPr/>
        </p:nvPicPr>
        <p:blipFill>
          <a:blip r:embed="rId5"/>
          <a:stretch>
            <a:fillRect/>
          </a:stretch>
        </p:blipFill>
        <p:spPr>
          <a:xfrm>
            <a:off x="9158966" y="4102952"/>
            <a:ext cx="900000" cy="895674"/>
          </a:xfrm>
          <a:prstGeom prst="rect">
            <a:avLst/>
          </a:prstGeom>
          <a:effectLst>
            <a:outerShdw blurRad="50800" dist="38100" dir="2700000" algn="tl" rotWithShape="0">
              <a:prstClr val="black">
                <a:alpha val="40000"/>
              </a:prstClr>
            </a:outerShdw>
          </a:effectLst>
        </p:spPr>
      </p:pic>
      <p:sp>
        <p:nvSpPr>
          <p:cNvPr id="86" name="textruta 85">
            <a:extLst>
              <a:ext uri="{FF2B5EF4-FFF2-40B4-BE49-F238E27FC236}">
                <a16:creationId xmlns:a16="http://schemas.microsoft.com/office/drawing/2014/main" id="{30F175B3-7D7E-77DE-A7D3-EA8E3C32B3F3}"/>
              </a:ext>
            </a:extLst>
          </p:cNvPr>
          <p:cNvSpPr txBox="1"/>
          <p:nvPr/>
        </p:nvSpPr>
        <p:spPr>
          <a:xfrm>
            <a:off x="4630591" y="5017298"/>
            <a:ext cx="134349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000000"/>
                </a:solidFill>
                <a:effectLst/>
                <a:uLnTx/>
                <a:uFillTx/>
                <a:latin typeface="Open Sans"/>
                <a:ea typeface="+mn-ea"/>
                <a:cs typeface="+mn-cs"/>
              </a:rPr>
              <a:t>Skogsbolaget B</a:t>
            </a:r>
          </a:p>
        </p:txBody>
      </p:sp>
      <p:cxnSp>
        <p:nvCxnSpPr>
          <p:cNvPr id="87" name="Rak pilkoppling 86">
            <a:extLst>
              <a:ext uri="{FF2B5EF4-FFF2-40B4-BE49-F238E27FC236}">
                <a16:creationId xmlns:a16="http://schemas.microsoft.com/office/drawing/2014/main" id="{A18E86CB-5F5C-0A6E-278C-D7D21410CE7E}"/>
              </a:ext>
            </a:extLst>
          </p:cNvPr>
          <p:cNvCxnSpPr>
            <a:cxnSpLocks/>
          </p:cNvCxnSpPr>
          <p:nvPr/>
        </p:nvCxnSpPr>
        <p:spPr>
          <a:xfrm>
            <a:off x="2684834" y="6214325"/>
            <a:ext cx="4379595" cy="0"/>
          </a:xfrm>
          <a:prstGeom prst="straightConnector1">
            <a:avLst/>
          </a:prstGeom>
          <a:ln w="19050">
            <a:solidFill>
              <a:srgbClr val="007B4F"/>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88" name="Bildobjekt 87" descr="En bild som visar Grafik, cirkel, logotyp, grafisk design&#10;&#10;Automatiskt genererad beskrivning">
            <a:extLst>
              <a:ext uri="{FF2B5EF4-FFF2-40B4-BE49-F238E27FC236}">
                <a16:creationId xmlns:a16="http://schemas.microsoft.com/office/drawing/2014/main" id="{E301863A-7F7E-D4D3-8F07-5B6C9FB1E6BF}"/>
              </a:ext>
            </a:extLst>
          </p:cNvPr>
          <p:cNvPicPr>
            <a:picLocks noChangeAspect="1"/>
          </p:cNvPicPr>
          <p:nvPr/>
        </p:nvPicPr>
        <p:blipFill>
          <a:blip r:embed="rId6"/>
          <a:stretch>
            <a:fillRect/>
          </a:stretch>
        </p:blipFill>
        <p:spPr>
          <a:xfrm>
            <a:off x="7064429" y="4093700"/>
            <a:ext cx="900000" cy="898521"/>
          </a:xfrm>
          <a:prstGeom prst="rect">
            <a:avLst/>
          </a:prstGeom>
          <a:effectLst>
            <a:outerShdw blurRad="50800" dist="38100" dir="2700000" algn="tl" rotWithShape="0">
              <a:prstClr val="black">
                <a:alpha val="40000"/>
              </a:prstClr>
            </a:outerShdw>
          </a:effectLst>
        </p:spPr>
      </p:pic>
      <p:pic>
        <p:nvPicPr>
          <p:cNvPr id="89" name="Bildobjekt 88" descr="En bild som visar symbol, Grafik, logotyp, cirkel">
            <a:extLst>
              <a:ext uri="{FF2B5EF4-FFF2-40B4-BE49-F238E27FC236}">
                <a16:creationId xmlns:a16="http://schemas.microsoft.com/office/drawing/2014/main" id="{8518F122-3787-5115-98A3-28278B51A515}"/>
              </a:ext>
            </a:extLst>
          </p:cNvPr>
          <p:cNvPicPr>
            <a:picLocks noChangeAspect="1"/>
          </p:cNvPicPr>
          <p:nvPr/>
        </p:nvPicPr>
        <p:blipFill>
          <a:blip r:embed="rId3"/>
          <a:stretch>
            <a:fillRect/>
          </a:stretch>
        </p:blipFill>
        <p:spPr>
          <a:xfrm>
            <a:off x="8342925" y="4267638"/>
            <a:ext cx="697655" cy="523953"/>
          </a:xfrm>
          <a:prstGeom prst="rect">
            <a:avLst/>
          </a:prstGeom>
          <a:effectLst>
            <a:outerShdw blurRad="50800" dist="38100" dir="2700000" algn="tl" rotWithShape="0">
              <a:prstClr val="black">
                <a:alpha val="40000"/>
              </a:prstClr>
            </a:outerShdw>
          </a:effectLst>
        </p:spPr>
      </p:pic>
      <p:grpSp>
        <p:nvGrpSpPr>
          <p:cNvPr id="90" name="Grupp 89">
            <a:extLst>
              <a:ext uri="{FF2B5EF4-FFF2-40B4-BE49-F238E27FC236}">
                <a16:creationId xmlns:a16="http://schemas.microsoft.com/office/drawing/2014/main" id="{7DA55BE0-51CE-6420-767E-1A5DCA3587A5}"/>
              </a:ext>
            </a:extLst>
          </p:cNvPr>
          <p:cNvGrpSpPr/>
          <p:nvPr/>
        </p:nvGrpSpPr>
        <p:grpSpPr>
          <a:xfrm>
            <a:off x="6831703" y="1659161"/>
            <a:ext cx="1835838" cy="851582"/>
            <a:chOff x="7835753" y="1095674"/>
            <a:chExt cx="1275221" cy="705455"/>
          </a:xfrm>
          <a:solidFill>
            <a:srgbClr val="007B4F"/>
          </a:solidFill>
        </p:grpSpPr>
        <p:sp>
          <p:nvSpPr>
            <p:cNvPr id="91" name="Flödesschema: Magnetskiva 90">
              <a:extLst>
                <a:ext uri="{FF2B5EF4-FFF2-40B4-BE49-F238E27FC236}">
                  <a16:creationId xmlns:a16="http://schemas.microsoft.com/office/drawing/2014/main" id="{26F73C14-D902-B843-8E05-B90C489F2573}"/>
                </a:ext>
              </a:extLst>
            </p:cNvPr>
            <p:cNvSpPr/>
            <p:nvPr/>
          </p:nvSpPr>
          <p:spPr>
            <a:xfrm>
              <a:off x="7835753" y="1095674"/>
              <a:ext cx="1275221" cy="705455"/>
            </a:xfrm>
            <a:prstGeom prst="flowChartMagneticDisk">
              <a:avLst/>
            </a:prstGeom>
            <a:solidFill>
              <a:schemeClr val="bg2">
                <a:lumMod val="8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000000"/>
                </a:solidFill>
                <a:effectLst/>
                <a:uLnTx/>
                <a:uFillTx/>
                <a:latin typeface="Noto Serif"/>
                <a:ea typeface="+mn-ea"/>
                <a:cs typeface="+mn-cs"/>
              </a:endParaRPr>
            </a:p>
          </p:txBody>
        </p:sp>
        <p:sp>
          <p:nvSpPr>
            <p:cNvPr id="92" name="textruta 91">
              <a:extLst>
                <a:ext uri="{FF2B5EF4-FFF2-40B4-BE49-F238E27FC236}">
                  <a16:creationId xmlns:a16="http://schemas.microsoft.com/office/drawing/2014/main" id="{148C7235-0FCE-A7E5-80E3-3C83406C025E}"/>
                </a:ext>
              </a:extLst>
            </p:cNvPr>
            <p:cNvSpPr txBox="1"/>
            <p:nvPr/>
          </p:nvSpPr>
          <p:spPr>
            <a:xfrm>
              <a:off x="7940822" y="1372303"/>
              <a:ext cx="1118178"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a:noFill/>
                  </a:ln>
                  <a:solidFill>
                    <a:srgbClr val="000000"/>
                  </a:solidFill>
                  <a:effectLst/>
                  <a:uLnTx/>
                  <a:uFillTx/>
                  <a:latin typeface="Open Sans"/>
                  <a:ea typeface="+mn-ea"/>
                  <a:cs typeface="+mn-cs"/>
                </a:rPr>
                <a:t>EU databasen</a:t>
              </a:r>
            </a:p>
          </p:txBody>
        </p:sp>
      </p:grpSp>
      <p:cxnSp>
        <p:nvCxnSpPr>
          <p:cNvPr id="93" name="Rak pilkoppling 92">
            <a:extLst>
              <a:ext uri="{FF2B5EF4-FFF2-40B4-BE49-F238E27FC236}">
                <a16:creationId xmlns:a16="http://schemas.microsoft.com/office/drawing/2014/main" id="{DB2D9F4F-99BD-AE1D-94A3-467628461E76}"/>
              </a:ext>
            </a:extLst>
          </p:cNvPr>
          <p:cNvCxnSpPr>
            <a:cxnSpLocks/>
          </p:cNvCxnSpPr>
          <p:nvPr/>
        </p:nvCxnSpPr>
        <p:spPr>
          <a:xfrm flipV="1">
            <a:off x="3817327" y="2064169"/>
            <a:ext cx="2932525" cy="140945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Rak pilkoppling 93">
            <a:extLst>
              <a:ext uri="{FF2B5EF4-FFF2-40B4-BE49-F238E27FC236}">
                <a16:creationId xmlns:a16="http://schemas.microsoft.com/office/drawing/2014/main" id="{6D0309C3-8C39-336C-CD34-ACC0624FB262}"/>
              </a:ext>
            </a:extLst>
          </p:cNvPr>
          <p:cNvCxnSpPr>
            <a:cxnSpLocks/>
          </p:cNvCxnSpPr>
          <p:nvPr/>
        </p:nvCxnSpPr>
        <p:spPr>
          <a:xfrm flipH="1">
            <a:off x="4246939" y="2304577"/>
            <a:ext cx="2501824" cy="118458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Rak pilkoppling 94">
            <a:extLst>
              <a:ext uri="{FF2B5EF4-FFF2-40B4-BE49-F238E27FC236}">
                <a16:creationId xmlns:a16="http://schemas.microsoft.com/office/drawing/2014/main" id="{D6EF43CC-A92E-A2D8-78B5-B34833DF983A}"/>
              </a:ext>
            </a:extLst>
          </p:cNvPr>
          <p:cNvCxnSpPr>
            <a:cxnSpLocks/>
          </p:cNvCxnSpPr>
          <p:nvPr/>
        </p:nvCxnSpPr>
        <p:spPr>
          <a:xfrm flipV="1">
            <a:off x="3318218" y="5499601"/>
            <a:ext cx="1078128" cy="138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6" name="Rektangel 95">
            <a:extLst>
              <a:ext uri="{FF2B5EF4-FFF2-40B4-BE49-F238E27FC236}">
                <a16:creationId xmlns:a16="http://schemas.microsoft.com/office/drawing/2014/main" id="{1FE7F7EB-EE7A-17F3-2C3C-01286907F310}"/>
              </a:ext>
            </a:extLst>
          </p:cNvPr>
          <p:cNvSpPr/>
          <p:nvPr/>
        </p:nvSpPr>
        <p:spPr>
          <a:xfrm>
            <a:off x="3599411" y="5491636"/>
            <a:ext cx="526827" cy="427453"/>
          </a:xfrm>
          <a:prstGeom prst="rect">
            <a:avLst/>
          </a:prstGeom>
          <a:solidFill>
            <a:schemeClr val="bg2">
              <a:lumMod val="85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srgbClr val="000000"/>
                </a:solidFill>
                <a:effectLst/>
                <a:uLnTx/>
                <a:uFillTx/>
                <a:latin typeface="Open Sans"/>
                <a:ea typeface="+mn-ea"/>
                <a:cs typeface="+mn-cs"/>
              </a:rPr>
              <a:t>Ref Y</a:t>
            </a:r>
          </a:p>
        </p:txBody>
      </p:sp>
      <p:cxnSp>
        <p:nvCxnSpPr>
          <p:cNvPr id="97" name="Rak pilkoppling 96">
            <a:extLst>
              <a:ext uri="{FF2B5EF4-FFF2-40B4-BE49-F238E27FC236}">
                <a16:creationId xmlns:a16="http://schemas.microsoft.com/office/drawing/2014/main" id="{8A6FCC69-959F-2429-A9A0-7533B887CB6B}"/>
              </a:ext>
            </a:extLst>
          </p:cNvPr>
          <p:cNvCxnSpPr>
            <a:cxnSpLocks/>
          </p:cNvCxnSpPr>
          <p:nvPr/>
        </p:nvCxnSpPr>
        <p:spPr>
          <a:xfrm flipV="1">
            <a:off x="5444341" y="5512239"/>
            <a:ext cx="1078128" cy="138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8" name="Rektangel 97">
            <a:extLst>
              <a:ext uri="{FF2B5EF4-FFF2-40B4-BE49-F238E27FC236}">
                <a16:creationId xmlns:a16="http://schemas.microsoft.com/office/drawing/2014/main" id="{D4EBCBCD-8493-F24A-F462-5EB98667817B}"/>
              </a:ext>
            </a:extLst>
          </p:cNvPr>
          <p:cNvSpPr/>
          <p:nvPr/>
        </p:nvSpPr>
        <p:spPr>
          <a:xfrm>
            <a:off x="5678858" y="5504274"/>
            <a:ext cx="573503" cy="427453"/>
          </a:xfrm>
          <a:prstGeom prst="rect">
            <a:avLst/>
          </a:prstGeom>
          <a:solidFill>
            <a:schemeClr val="bg2">
              <a:lumMod val="85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srgbClr val="000000"/>
                </a:solidFill>
                <a:effectLst/>
                <a:uLnTx/>
                <a:uFillTx/>
                <a:latin typeface="Open Sans"/>
                <a:ea typeface="+mn-ea"/>
                <a:cs typeface="+mn-cs"/>
              </a:rPr>
              <a:t>Ref Y</a:t>
            </a:r>
          </a:p>
        </p:txBody>
      </p:sp>
      <p:cxnSp>
        <p:nvCxnSpPr>
          <p:cNvPr id="99" name="Rak pilkoppling 98">
            <a:extLst>
              <a:ext uri="{FF2B5EF4-FFF2-40B4-BE49-F238E27FC236}">
                <a16:creationId xmlns:a16="http://schemas.microsoft.com/office/drawing/2014/main" id="{864B3EA2-3294-2DEB-01C1-4CFBA45DEE0A}"/>
              </a:ext>
            </a:extLst>
          </p:cNvPr>
          <p:cNvCxnSpPr>
            <a:cxnSpLocks/>
          </p:cNvCxnSpPr>
          <p:nvPr/>
        </p:nvCxnSpPr>
        <p:spPr>
          <a:xfrm flipV="1">
            <a:off x="7520877" y="2510742"/>
            <a:ext cx="0" cy="93566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0" name="Rektangel 99">
            <a:extLst>
              <a:ext uri="{FF2B5EF4-FFF2-40B4-BE49-F238E27FC236}">
                <a16:creationId xmlns:a16="http://schemas.microsoft.com/office/drawing/2014/main" id="{14BA585A-B397-6914-E6F8-7D5EBDD8FA54}"/>
              </a:ext>
            </a:extLst>
          </p:cNvPr>
          <p:cNvSpPr/>
          <p:nvPr/>
        </p:nvSpPr>
        <p:spPr>
          <a:xfrm>
            <a:off x="4284668" y="2274803"/>
            <a:ext cx="623036" cy="46168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a:ln>
                  <a:noFill/>
                </a:ln>
                <a:solidFill>
                  <a:srgbClr val="000000"/>
                </a:solidFill>
                <a:effectLst/>
                <a:uLnTx/>
                <a:uFillTx/>
                <a:latin typeface="Open Sans"/>
                <a:ea typeface="+mn-ea"/>
                <a:cs typeface="+mn-cs"/>
              </a:rPr>
              <a:t>Kvantitet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a:ln>
                  <a:noFill/>
                </a:ln>
                <a:solidFill>
                  <a:srgbClr val="000000"/>
                </a:solidFill>
                <a:effectLst/>
                <a:uLnTx/>
                <a:uFillTx/>
                <a:latin typeface="Open Sans"/>
                <a:ea typeface="+mn-ea"/>
                <a:cs typeface="+mn-cs"/>
              </a:rPr>
              <a:t>Sortiment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a:ln>
                  <a:noFill/>
                </a:ln>
                <a:solidFill>
                  <a:srgbClr val="000000"/>
                </a:solidFill>
                <a:effectLst/>
                <a:uLnTx/>
                <a:uFillTx/>
                <a:latin typeface="Open Sans"/>
                <a:ea typeface="+mn-ea"/>
                <a:cs typeface="+mn-cs"/>
              </a:rPr>
              <a:t>Koordinat</a:t>
            </a:r>
          </a:p>
        </p:txBody>
      </p:sp>
      <p:cxnSp>
        <p:nvCxnSpPr>
          <p:cNvPr id="101" name="Rak pilkoppling 100">
            <a:extLst>
              <a:ext uri="{FF2B5EF4-FFF2-40B4-BE49-F238E27FC236}">
                <a16:creationId xmlns:a16="http://schemas.microsoft.com/office/drawing/2014/main" id="{658913C5-59F3-7719-38CD-A35E4B4F3ABF}"/>
              </a:ext>
            </a:extLst>
          </p:cNvPr>
          <p:cNvCxnSpPr>
            <a:cxnSpLocks/>
          </p:cNvCxnSpPr>
          <p:nvPr/>
        </p:nvCxnSpPr>
        <p:spPr>
          <a:xfrm flipH="1">
            <a:off x="7777009" y="2581188"/>
            <a:ext cx="12172" cy="91414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2" name="Rektangel 101">
            <a:extLst>
              <a:ext uri="{FF2B5EF4-FFF2-40B4-BE49-F238E27FC236}">
                <a16:creationId xmlns:a16="http://schemas.microsoft.com/office/drawing/2014/main" id="{2A94A359-695B-5E9D-58DB-2CDCB7686512}"/>
              </a:ext>
            </a:extLst>
          </p:cNvPr>
          <p:cNvSpPr/>
          <p:nvPr/>
        </p:nvSpPr>
        <p:spPr>
          <a:xfrm>
            <a:off x="5431331" y="2727925"/>
            <a:ext cx="565497" cy="427453"/>
          </a:xfrm>
          <a:prstGeom prst="rect">
            <a:avLst/>
          </a:prstGeom>
          <a:solidFill>
            <a:schemeClr val="bg2">
              <a:lumMod val="85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srgbClr val="000000"/>
                </a:solidFill>
                <a:effectLst/>
                <a:uLnTx/>
                <a:uFillTx/>
                <a:latin typeface="Open Sans"/>
                <a:ea typeface="+mn-ea"/>
                <a:cs typeface="+mn-cs"/>
              </a:rPr>
              <a:t>Ref Y </a:t>
            </a:r>
          </a:p>
        </p:txBody>
      </p:sp>
      <p:cxnSp>
        <p:nvCxnSpPr>
          <p:cNvPr id="103" name="Rak pilkoppling 102">
            <a:extLst>
              <a:ext uri="{FF2B5EF4-FFF2-40B4-BE49-F238E27FC236}">
                <a16:creationId xmlns:a16="http://schemas.microsoft.com/office/drawing/2014/main" id="{E7CC116A-341E-25FF-59EF-2E91226EFD5F}"/>
              </a:ext>
            </a:extLst>
          </p:cNvPr>
          <p:cNvCxnSpPr>
            <a:cxnSpLocks/>
          </p:cNvCxnSpPr>
          <p:nvPr/>
        </p:nvCxnSpPr>
        <p:spPr>
          <a:xfrm flipV="1">
            <a:off x="7949695" y="5535349"/>
            <a:ext cx="1078128" cy="138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4" name="Rektangel 103">
            <a:extLst>
              <a:ext uri="{FF2B5EF4-FFF2-40B4-BE49-F238E27FC236}">
                <a16:creationId xmlns:a16="http://schemas.microsoft.com/office/drawing/2014/main" id="{BB77FDE4-33EE-EFCC-7F3A-D4E38D04CF1B}"/>
              </a:ext>
            </a:extLst>
          </p:cNvPr>
          <p:cNvSpPr/>
          <p:nvPr/>
        </p:nvSpPr>
        <p:spPr>
          <a:xfrm>
            <a:off x="8270344" y="5533869"/>
            <a:ext cx="487371" cy="427453"/>
          </a:xfrm>
          <a:prstGeom prst="rect">
            <a:avLst/>
          </a:prstGeom>
          <a:solidFill>
            <a:schemeClr val="bg2">
              <a:lumMod val="85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srgbClr val="000000"/>
                </a:solidFill>
                <a:effectLst/>
                <a:uLnTx/>
                <a:uFillTx/>
                <a:latin typeface="Open Sans"/>
                <a:ea typeface="+mn-ea"/>
                <a:cs typeface="+mn-cs"/>
              </a:rPr>
              <a:t>Ref Z</a:t>
            </a:r>
          </a:p>
        </p:txBody>
      </p:sp>
      <p:sp>
        <p:nvSpPr>
          <p:cNvPr id="105" name="Rektangel 104">
            <a:extLst>
              <a:ext uri="{FF2B5EF4-FFF2-40B4-BE49-F238E27FC236}">
                <a16:creationId xmlns:a16="http://schemas.microsoft.com/office/drawing/2014/main" id="{489D0DD9-F91B-B568-A702-EAA6869B0C8D}"/>
              </a:ext>
            </a:extLst>
          </p:cNvPr>
          <p:cNvSpPr/>
          <p:nvPr/>
        </p:nvSpPr>
        <p:spPr>
          <a:xfrm>
            <a:off x="6654834" y="2707808"/>
            <a:ext cx="868438" cy="68973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a:ln>
                  <a:noFill/>
                </a:ln>
                <a:solidFill>
                  <a:srgbClr val="000000"/>
                </a:solidFill>
                <a:effectLst/>
                <a:uLnTx/>
                <a:uFillTx/>
                <a:latin typeface="Open Sans"/>
                <a:ea typeface="+mn-ea"/>
                <a:cs typeface="+mn-cs"/>
              </a:rPr>
              <a:t>Lista på ref nr: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a:ln>
                  <a:noFill/>
                </a:ln>
                <a:solidFill>
                  <a:srgbClr val="000000"/>
                </a:solidFill>
                <a:effectLst/>
                <a:uLnTx/>
                <a:uFillTx/>
                <a:latin typeface="Open Sans"/>
                <a:ea typeface="+mn-ea"/>
                <a:cs typeface="+mn-cs"/>
              </a:rPr>
              <a:t>Ref 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a:ln>
                  <a:noFill/>
                </a:ln>
                <a:solidFill>
                  <a:srgbClr val="000000"/>
                </a:solidFill>
                <a:effectLst/>
                <a:uLnTx/>
                <a:uFillTx/>
                <a:latin typeface="Open Sans"/>
                <a:ea typeface="+mn-ea"/>
                <a:cs typeface="+mn-cs"/>
              </a:rPr>
              <a:t>Ref 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a:ln>
                  <a:noFill/>
                </a:ln>
                <a:solidFill>
                  <a:srgbClr val="000000"/>
                </a:solidFill>
                <a:effectLst/>
                <a:uLnTx/>
                <a:uFillTx/>
                <a:latin typeface="Open Sans"/>
                <a:ea typeface="+mn-ea"/>
                <a:cs typeface="+mn-cs"/>
              </a:rPr>
              <a:t>Kvantitet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a:ln>
                  <a:noFill/>
                </a:ln>
                <a:solidFill>
                  <a:srgbClr val="000000"/>
                </a:solidFill>
                <a:effectLst/>
                <a:uLnTx/>
                <a:uFillTx/>
                <a:latin typeface="Open Sans"/>
                <a:ea typeface="+mn-ea"/>
                <a:cs typeface="+mn-cs"/>
              </a:rPr>
              <a:t>Produkt</a:t>
            </a:r>
          </a:p>
        </p:txBody>
      </p:sp>
      <p:sp>
        <p:nvSpPr>
          <p:cNvPr id="106" name="Rektangel 105">
            <a:extLst>
              <a:ext uri="{FF2B5EF4-FFF2-40B4-BE49-F238E27FC236}">
                <a16:creationId xmlns:a16="http://schemas.microsoft.com/office/drawing/2014/main" id="{4A8714B3-3691-2EA6-F5E6-4D745C0E17A3}"/>
              </a:ext>
            </a:extLst>
          </p:cNvPr>
          <p:cNvSpPr/>
          <p:nvPr/>
        </p:nvSpPr>
        <p:spPr>
          <a:xfrm>
            <a:off x="7768382" y="2826582"/>
            <a:ext cx="566715" cy="427453"/>
          </a:xfrm>
          <a:prstGeom prst="rect">
            <a:avLst/>
          </a:prstGeom>
          <a:solidFill>
            <a:schemeClr val="bg2">
              <a:lumMod val="85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srgbClr val="000000"/>
                </a:solidFill>
                <a:effectLst/>
                <a:uLnTx/>
                <a:uFillTx/>
                <a:latin typeface="Open Sans"/>
                <a:ea typeface="+mn-ea"/>
                <a:cs typeface="+mn-cs"/>
              </a:rPr>
              <a:t>Ref Z  </a:t>
            </a:r>
          </a:p>
        </p:txBody>
      </p:sp>
      <p:pic>
        <p:nvPicPr>
          <p:cNvPr id="107" name="Bildobjekt 106" descr="En bild som visar clipart, tecknad serie&#10;&#10;Automatiskt genererad beskrivning">
            <a:extLst>
              <a:ext uri="{FF2B5EF4-FFF2-40B4-BE49-F238E27FC236}">
                <a16:creationId xmlns:a16="http://schemas.microsoft.com/office/drawing/2014/main" id="{43064D00-E724-001D-0A78-5A4FD10074BC}"/>
              </a:ext>
            </a:extLst>
          </p:cNvPr>
          <p:cNvPicPr>
            <a:picLocks noChangeAspect="1"/>
          </p:cNvPicPr>
          <p:nvPr/>
        </p:nvPicPr>
        <p:blipFill>
          <a:blip r:embed="rId4"/>
          <a:stretch>
            <a:fillRect/>
          </a:stretch>
        </p:blipFill>
        <p:spPr>
          <a:xfrm>
            <a:off x="2353674" y="4094290"/>
            <a:ext cx="898954" cy="894632"/>
          </a:xfrm>
          <a:prstGeom prst="rect">
            <a:avLst/>
          </a:prstGeom>
          <a:effectLst>
            <a:outerShdw blurRad="50800" dist="38100" dir="2700000" algn="tl" rotWithShape="0">
              <a:prstClr val="black">
                <a:alpha val="40000"/>
              </a:prstClr>
            </a:outerShdw>
          </a:effectLst>
        </p:spPr>
      </p:pic>
      <p:sp>
        <p:nvSpPr>
          <p:cNvPr id="108" name="textruta 107">
            <a:extLst>
              <a:ext uri="{FF2B5EF4-FFF2-40B4-BE49-F238E27FC236}">
                <a16:creationId xmlns:a16="http://schemas.microsoft.com/office/drawing/2014/main" id="{83CBCCF9-DF50-6C2A-6A13-E34F0E653C69}"/>
              </a:ext>
            </a:extLst>
          </p:cNvPr>
          <p:cNvSpPr txBox="1"/>
          <p:nvPr/>
        </p:nvSpPr>
        <p:spPr>
          <a:xfrm>
            <a:off x="2172907" y="5005379"/>
            <a:ext cx="129827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000000"/>
                </a:solidFill>
                <a:effectLst/>
                <a:uLnTx/>
                <a:uFillTx/>
                <a:latin typeface="Open Sans"/>
                <a:ea typeface="+mn-ea"/>
                <a:cs typeface="+mn-cs"/>
              </a:rPr>
              <a:t>Skogsbolaget A</a:t>
            </a:r>
          </a:p>
        </p:txBody>
      </p:sp>
      <p:pic>
        <p:nvPicPr>
          <p:cNvPr id="114" name="Bildobjekt 113" descr="En bild som visar text, klocka&#10;&#10;Automatiskt genererad beskrivning">
            <a:extLst>
              <a:ext uri="{FF2B5EF4-FFF2-40B4-BE49-F238E27FC236}">
                <a16:creationId xmlns:a16="http://schemas.microsoft.com/office/drawing/2014/main" id="{74D7DE17-2B94-EF74-F6DF-F6146E8D4BDA}"/>
              </a:ext>
            </a:extLst>
          </p:cNvPr>
          <p:cNvPicPr>
            <a:picLocks noChangeAspect="1"/>
          </p:cNvPicPr>
          <p:nvPr/>
        </p:nvPicPr>
        <p:blipFill>
          <a:blip r:embed="rId7"/>
          <a:stretch>
            <a:fillRect/>
          </a:stretch>
        </p:blipFill>
        <p:spPr>
          <a:xfrm>
            <a:off x="623827" y="6197358"/>
            <a:ext cx="361379" cy="224120"/>
          </a:xfrm>
          <a:prstGeom prst="rect">
            <a:avLst/>
          </a:prstGeom>
        </p:spPr>
      </p:pic>
      <p:sp>
        <p:nvSpPr>
          <p:cNvPr id="3" name="textruta 2">
            <a:extLst>
              <a:ext uri="{FF2B5EF4-FFF2-40B4-BE49-F238E27FC236}">
                <a16:creationId xmlns:a16="http://schemas.microsoft.com/office/drawing/2014/main" id="{316EA006-7CEE-AD60-DE5C-519D80A7CE4F}"/>
              </a:ext>
            </a:extLst>
          </p:cNvPr>
          <p:cNvSpPr txBox="1"/>
          <p:nvPr/>
        </p:nvSpPr>
        <p:spPr>
          <a:xfrm>
            <a:off x="257242" y="1194048"/>
            <a:ext cx="11753175" cy="276999"/>
          </a:xfrm>
          <a:prstGeom prst="rect">
            <a:avLst/>
          </a:prstGeom>
          <a:solidFill>
            <a:srgbClr val="FF0000"/>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err="1">
                <a:ln>
                  <a:noFill/>
                </a:ln>
                <a:solidFill>
                  <a:srgbClr val="FFFFFF"/>
                </a:solidFill>
                <a:effectLst/>
                <a:uLnTx/>
                <a:uFillTx/>
                <a:latin typeface="Open Sans"/>
                <a:ea typeface="+mn-ea"/>
                <a:cs typeface="+mn-cs"/>
              </a:rPr>
              <a:t>Biometrias</a:t>
            </a:r>
            <a:r>
              <a:rPr kumimoji="0" lang="sv-SE" sz="1200" b="0" i="0" u="none" strike="noStrike" kern="1200" cap="none" spc="0" normalizeH="0" baseline="0" noProof="0">
                <a:ln>
                  <a:noFill/>
                </a:ln>
                <a:solidFill>
                  <a:srgbClr val="FFFFFF"/>
                </a:solidFill>
                <a:effectLst/>
                <a:uLnTx/>
                <a:uFillTx/>
                <a:latin typeface="Open Sans"/>
                <a:ea typeface="+mn-ea"/>
                <a:cs typeface="+mn-cs"/>
              </a:rPr>
              <a:t> styrelse har beslutat att Biometria </a:t>
            </a:r>
            <a:r>
              <a:rPr kumimoji="0" lang="sv-SE" sz="1200" b="0" i="0" u="none" strike="noStrike" kern="1200" cap="none" spc="0" normalizeH="0" baseline="0" noProof="0">
                <a:ln>
                  <a:noFill/>
                </a:ln>
                <a:solidFill>
                  <a:srgbClr val="FFFFFF"/>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INTE KAN STÖDJA </a:t>
            </a:r>
            <a:r>
              <a:rPr kumimoji="0" lang="sv-SE" sz="1200" b="0" i="0" u="none" strike="noStrike" kern="1200" cap="none" spc="0" normalizeH="0" baseline="0" noProof="0">
                <a:ln>
                  <a:noFill/>
                </a:ln>
                <a:solidFill>
                  <a:srgbClr val="FFFFFF"/>
                </a:solidFill>
                <a:effectLst/>
                <a:uLnTx/>
                <a:uFillTx/>
                <a:latin typeface="Open Sans"/>
                <a:ea typeface="+mn-ea"/>
                <a:cs typeface="+mn-cs"/>
              </a:rPr>
              <a:t>processen att anmäla till EU och få tillbaka ett referens- och ett verifikationsnummer. </a:t>
            </a:r>
            <a:endParaRPr kumimoji="0" lang="sv-SE" sz="1200" b="0" i="0" u="none" strike="noStrike" kern="1200" cap="none" spc="0" normalizeH="0" baseline="0" noProof="0">
              <a:ln>
                <a:noFill/>
              </a:ln>
              <a:solidFill>
                <a:srgbClr val="000000"/>
              </a:solidFill>
              <a:effectLst/>
              <a:uLnTx/>
              <a:uFillTx/>
              <a:latin typeface="Noto Serif"/>
              <a:ea typeface="+mn-ea"/>
              <a:cs typeface="+mn-cs"/>
            </a:endParaRPr>
          </a:p>
        </p:txBody>
      </p:sp>
      <p:sp>
        <p:nvSpPr>
          <p:cNvPr id="110" name="textruta 109">
            <a:extLst>
              <a:ext uri="{FF2B5EF4-FFF2-40B4-BE49-F238E27FC236}">
                <a16:creationId xmlns:a16="http://schemas.microsoft.com/office/drawing/2014/main" id="{BB45E229-C9D2-C554-9C9F-20629B8CD802}"/>
              </a:ext>
            </a:extLst>
          </p:cNvPr>
          <p:cNvSpPr txBox="1"/>
          <p:nvPr/>
        </p:nvSpPr>
        <p:spPr>
          <a:xfrm>
            <a:off x="246144" y="3545070"/>
            <a:ext cx="11764274" cy="276999"/>
          </a:xfrm>
          <a:prstGeom prst="rect">
            <a:avLst/>
          </a:prstGeom>
          <a:solidFill>
            <a:srgbClr val="007B4F"/>
          </a:solidFill>
          <a:ln>
            <a:solidFill>
              <a:srgbClr val="007B4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err="1">
                <a:ln>
                  <a:noFill/>
                </a:ln>
                <a:solidFill>
                  <a:srgbClr val="FFFFFF"/>
                </a:solidFill>
                <a:effectLst/>
                <a:uLnTx/>
                <a:uFillTx/>
                <a:latin typeface="Open Sans"/>
                <a:ea typeface="+mn-ea"/>
                <a:cs typeface="+mn-cs"/>
              </a:rPr>
              <a:t>Biometrias</a:t>
            </a:r>
            <a:r>
              <a:rPr kumimoji="0" lang="sv-SE" sz="1200" b="0" i="0" u="none" strike="noStrike" kern="1200" cap="none" spc="0" normalizeH="0" baseline="0" noProof="0">
                <a:ln>
                  <a:noFill/>
                </a:ln>
                <a:solidFill>
                  <a:srgbClr val="FFFFFF"/>
                </a:solidFill>
                <a:effectLst/>
                <a:uLnTx/>
                <a:uFillTx/>
                <a:latin typeface="Open Sans"/>
                <a:ea typeface="+mn-ea"/>
                <a:cs typeface="+mn-cs"/>
              </a:rPr>
              <a:t> styrelse har beslutat att Biometria </a:t>
            </a:r>
            <a:r>
              <a:rPr kumimoji="0" lang="sv-SE" sz="1200" b="0" i="0" u="none" strike="noStrike" kern="1200" cap="none" spc="0" normalizeH="0" baseline="0" noProof="0">
                <a:ln>
                  <a:noFill/>
                </a:ln>
                <a:solidFill>
                  <a:srgbClr val="FFFFFF"/>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SKA STÖDJA </a:t>
            </a:r>
            <a:r>
              <a:rPr kumimoji="0" lang="sv-SE" sz="1200" b="0" i="0" u="none" strike="noStrike" kern="1200" cap="none" spc="0" normalizeH="0" baseline="0" noProof="0">
                <a:ln>
                  <a:noFill/>
                </a:ln>
                <a:solidFill>
                  <a:srgbClr val="FFFFFF"/>
                </a:solidFill>
                <a:effectLst/>
                <a:uLnTx/>
                <a:uFillTx/>
                <a:latin typeface="Open Sans"/>
                <a:ea typeface="+mn-ea"/>
                <a:cs typeface="+mn-cs"/>
              </a:rPr>
              <a:t>processen att sprida referensidentiteterna nedströms</a:t>
            </a:r>
          </a:p>
        </p:txBody>
      </p:sp>
      <p:sp>
        <p:nvSpPr>
          <p:cNvPr id="117" name="textruta 116">
            <a:extLst>
              <a:ext uri="{FF2B5EF4-FFF2-40B4-BE49-F238E27FC236}">
                <a16:creationId xmlns:a16="http://schemas.microsoft.com/office/drawing/2014/main" id="{3CE9871B-B412-D716-E3F5-F970574CBCD7}"/>
              </a:ext>
            </a:extLst>
          </p:cNvPr>
          <p:cNvSpPr txBox="1"/>
          <p:nvPr/>
        </p:nvSpPr>
        <p:spPr>
          <a:xfrm>
            <a:off x="8967077" y="5062562"/>
            <a:ext cx="160737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000000"/>
                </a:solidFill>
                <a:effectLst/>
                <a:uLnTx/>
                <a:uFillTx/>
                <a:latin typeface="Open Sans"/>
                <a:ea typeface="+mn-ea"/>
                <a:cs typeface="+mn-cs"/>
              </a:rPr>
              <a:t>Pappersgrossisten</a:t>
            </a:r>
          </a:p>
        </p:txBody>
      </p:sp>
      <p:pic>
        <p:nvPicPr>
          <p:cNvPr id="115" name="Bildobjekt 114" descr="En bild som visar Grafik, skärmbild, Färggrann, design&#10;&#10;Automatiskt genererad beskrivning">
            <a:extLst>
              <a:ext uri="{FF2B5EF4-FFF2-40B4-BE49-F238E27FC236}">
                <a16:creationId xmlns:a16="http://schemas.microsoft.com/office/drawing/2014/main" id="{B82DD05B-A5F6-EAD2-50E7-1D6D6EC93532}"/>
              </a:ext>
            </a:extLst>
          </p:cNvPr>
          <p:cNvPicPr>
            <a:picLocks noChangeAspect="1"/>
          </p:cNvPicPr>
          <p:nvPr/>
        </p:nvPicPr>
        <p:blipFill>
          <a:blip r:embed="rId8"/>
          <a:stretch>
            <a:fillRect/>
          </a:stretch>
        </p:blipFill>
        <p:spPr>
          <a:xfrm>
            <a:off x="730094" y="5497456"/>
            <a:ext cx="234358" cy="325344"/>
          </a:xfrm>
          <a:prstGeom prst="rect">
            <a:avLst/>
          </a:prstGeom>
        </p:spPr>
      </p:pic>
      <p:pic>
        <p:nvPicPr>
          <p:cNvPr id="116" name="Bildobjekt 115" descr="En bild som visar Grafik, design&#10;&#10;Automatiskt genererad beskrivning">
            <a:extLst>
              <a:ext uri="{FF2B5EF4-FFF2-40B4-BE49-F238E27FC236}">
                <a16:creationId xmlns:a16="http://schemas.microsoft.com/office/drawing/2014/main" id="{1C97A7AA-DCAD-6DFE-0F30-054CE80E574E}"/>
              </a:ext>
            </a:extLst>
          </p:cNvPr>
          <p:cNvPicPr>
            <a:picLocks noChangeAspect="1"/>
          </p:cNvPicPr>
          <p:nvPr/>
        </p:nvPicPr>
        <p:blipFill>
          <a:blip r:embed="rId9"/>
          <a:stretch>
            <a:fillRect/>
          </a:stretch>
        </p:blipFill>
        <p:spPr>
          <a:xfrm>
            <a:off x="736701" y="3943928"/>
            <a:ext cx="315676" cy="309876"/>
          </a:xfrm>
          <a:prstGeom prst="rect">
            <a:avLst/>
          </a:prstGeom>
        </p:spPr>
      </p:pic>
      <p:pic>
        <p:nvPicPr>
          <p:cNvPr id="120" name="Bildobjekt 119" descr="En bild som visar rita, konst, clipart, Grafik&#10;&#10;Automatiskt genererad beskrivning">
            <a:extLst>
              <a:ext uri="{FF2B5EF4-FFF2-40B4-BE49-F238E27FC236}">
                <a16:creationId xmlns:a16="http://schemas.microsoft.com/office/drawing/2014/main" id="{72FC15AF-31F9-DA39-4F17-7450172231D0}"/>
              </a:ext>
            </a:extLst>
          </p:cNvPr>
          <p:cNvPicPr>
            <a:picLocks noChangeAspect="1"/>
          </p:cNvPicPr>
          <p:nvPr/>
        </p:nvPicPr>
        <p:blipFill>
          <a:blip r:embed="rId10"/>
          <a:stretch>
            <a:fillRect/>
          </a:stretch>
        </p:blipFill>
        <p:spPr>
          <a:xfrm>
            <a:off x="688149" y="4684390"/>
            <a:ext cx="341698" cy="320989"/>
          </a:xfrm>
          <a:prstGeom prst="rect">
            <a:avLst/>
          </a:prstGeom>
        </p:spPr>
      </p:pic>
      <p:sp>
        <p:nvSpPr>
          <p:cNvPr id="11" name="textruta 10">
            <a:extLst>
              <a:ext uri="{FF2B5EF4-FFF2-40B4-BE49-F238E27FC236}">
                <a16:creationId xmlns:a16="http://schemas.microsoft.com/office/drawing/2014/main" id="{94A94EA9-5401-30FE-612C-462ABA8B538A}"/>
              </a:ext>
            </a:extLst>
          </p:cNvPr>
          <p:cNvSpPr txBox="1"/>
          <p:nvPr/>
        </p:nvSpPr>
        <p:spPr>
          <a:xfrm>
            <a:off x="257242" y="4289552"/>
            <a:ext cx="129827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a:ln>
                  <a:noFill/>
                </a:ln>
                <a:solidFill>
                  <a:srgbClr val="000000"/>
                </a:solidFill>
                <a:effectLst/>
                <a:uLnTx/>
                <a:uFillTx/>
                <a:latin typeface="Open Sans"/>
                <a:ea typeface="+mn-ea"/>
                <a:cs typeface="+mn-cs"/>
              </a:rPr>
              <a:t>Avverkningstrakt</a:t>
            </a:r>
          </a:p>
        </p:txBody>
      </p:sp>
      <p:sp>
        <p:nvSpPr>
          <p:cNvPr id="12" name="textruta 11">
            <a:extLst>
              <a:ext uri="{FF2B5EF4-FFF2-40B4-BE49-F238E27FC236}">
                <a16:creationId xmlns:a16="http://schemas.microsoft.com/office/drawing/2014/main" id="{D792C75A-0063-816E-A0CC-C1D46BA834D4}"/>
              </a:ext>
            </a:extLst>
          </p:cNvPr>
          <p:cNvSpPr txBox="1"/>
          <p:nvPr/>
        </p:nvSpPr>
        <p:spPr>
          <a:xfrm>
            <a:off x="439821" y="5052321"/>
            <a:ext cx="90943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a:ln>
                  <a:noFill/>
                </a:ln>
                <a:solidFill>
                  <a:srgbClr val="000000"/>
                </a:solidFill>
                <a:effectLst/>
                <a:uLnTx/>
                <a:uFillTx/>
                <a:latin typeface="Open Sans"/>
                <a:ea typeface="+mn-ea"/>
                <a:cs typeface="+mn-cs"/>
              </a:rPr>
              <a:t>Båtimport</a:t>
            </a:r>
          </a:p>
        </p:txBody>
      </p:sp>
      <p:sp>
        <p:nvSpPr>
          <p:cNvPr id="13" name="textruta 12">
            <a:extLst>
              <a:ext uri="{FF2B5EF4-FFF2-40B4-BE49-F238E27FC236}">
                <a16:creationId xmlns:a16="http://schemas.microsoft.com/office/drawing/2014/main" id="{160DCBAA-DBFF-87EC-407B-630962591F97}"/>
              </a:ext>
            </a:extLst>
          </p:cNvPr>
          <p:cNvSpPr txBox="1"/>
          <p:nvPr/>
        </p:nvSpPr>
        <p:spPr>
          <a:xfrm>
            <a:off x="344680" y="5830517"/>
            <a:ext cx="111269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a:ln>
                  <a:noFill/>
                </a:ln>
                <a:solidFill>
                  <a:srgbClr val="000000"/>
                </a:solidFill>
                <a:effectLst/>
                <a:uLnTx/>
                <a:uFillTx/>
                <a:latin typeface="Open Sans"/>
                <a:ea typeface="+mn-ea"/>
                <a:cs typeface="+mn-cs"/>
              </a:rPr>
              <a:t>Tågtransport</a:t>
            </a:r>
          </a:p>
        </p:txBody>
      </p:sp>
      <p:sp>
        <p:nvSpPr>
          <p:cNvPr id="14" name="textruta 13">
            <a:extLst>
              <a:ext uri="{FF2B5EF4-FFF2-40B4-BE49-F238E27FC236}">
                <a16:creationId xmlns:a16="http://schemas.microsoft.com/office/drawing/2014/main" id="{399A4D9B-C93D-F536-6071-3DAF2BFDF3AB}"/>
              </a:ext>
            </a:extLst>
          </p:cNvPr>
          <p:cNvSpPr txBox="1"/>
          <p:nvPr/>
        </p:nvSpPr>
        <p:spPr>
          <a:xfrm>
            <a:off x="369372" y="6443724"/>
            <a:ext cx="103090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a:ln>
                  <a:noFill/>
                </a:ln>
                <a:solidFill>
                  <a:srgbClr val="000000"/>
                </a:solidFill>
                <a:effectLst/>
                <a:uLnTx/>
                <a:uFillTx/>
                <a:latin typeface="Open Sans"/>
                <a:ea typeface="+mn-ea"/>
                <a:cs typeface="+mn-cs"/>
              </a:rPr>
              <a:t>Sågverksflis</a:t>
            </a:r>
          </a:p>
        </p:txBody>
      </p:sp>
      <p:sp>
        <p:nvSpPr>
          <p:cNvPr id="28" name="Rektangel: rundade hörn 27">
            <a:extLst>
              <a:ext uri="{FF2B5EF4-FFF2-40B4-BE49-F238E27FC236}">
                <a16:creationId xmlns:a16="http://schemas.microsoft.com/office/drawing/2014/main" id="{CEACCADF-C61A-C6B4-4F4E-138D4EECCAF9}"/>
              </a:ext>
            </a:extLst>
          </p:cNvPr>
          <p:cNvSpPr/>
          <p:nvPr/>
        </p:nvSpPr>
        <p:spPr>
          <a:xfrm>
            <a:off x="2543737" y="5373919"/>
            <a:ext cx="4576910" cy="1222856"/>
          </a:xfrm>
          <a:prstGeom prst="roundRect">
            <a:avLst>
              <a:gd name="adj" fmla="val 7651"/>
            </a:avLst>
          </a:prstGeom>
          <a:noFill/>
          <a:ln w="28575">
            <a:solidFill>
              <a:srgbClr val="007B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Noto Serif"/>
              <a:ea typeface="+mn-ea"/>
              <a:cs typeface="+mn-cs"/>
            </a:endParaRPr>
          </a:p>
        </p:txBody>
      </p:sp>
      <p:sp>
        <p:nvSpPr>
          <p:cNvPr id="29" name="textruta 28">
            <a:extLst>
              <a:ext uri="{FF2B5EF4-FFF2-40B4-BE49-F238E27FC236}">
                <a16:creationId xmlns:a16="http://schemas.microsoft.com/office/drawing/2014/main" id="{72999D8F-D6D0-4884-34E1-7D7E20E8DB77}"/>
              </a:ext>
            </a:extLst>
          </p:cNvPr>
          <p:cNvSpPr txBox="1"/>
          <p:nvPr/>
        </p:nvSpPr>
        <p:spPr>
          <a:xfrm>
            <a:off x="7872837" y="6282979"/>
            <a:ext cx="145434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0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UTANFÖR VIOL</a:t>
            </a:r>
          </a:p>
        </p:txBody>
      </p:sp>
      <p:sp>
        <p:nvSpPr>
          <p:cNvPr id="33" name="Rektangel: rundade hörn 32">
            <a:extLst>
              <a:ext uri="{FF2B5EF4-FFF2-40B4-BE49-F238E27FC236}">
                <a16:creationId xmlns:a16="http://schemas.microsoft.com/office/drawing/2014/main" id="{33FFED0C-62CA-033A-7DBE-AF0A92BDA73A}"/>
              </a:ext>
            </a:extLst>
          </p:cNvPr>
          <p:cNvSpPr/>
          <p:nvPr/>
        </p:nvSpPr>
        <p:spPr>
          <a:xfrm>
            <a:off x="3946453" y="2090072"/>
            <a:ext cx="2356262" cy="1222856"/>
          </a:xfrm>
          <a:prstGeom prst="roundRect">
            <a:avLst>
              <a:gd name="adj" fmla="val 7651"/>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Noto Serif"/>
              <a:ea typeface="+mn-ea"/>
              <a:cs typeface="+mn-cs"/>
            </a:endParaRPr>
          </a:p>
        </p:txBody>
      </p:sp>
      <p:cxnSp>
        <p:nvCxnSpPr>
          <p:cNvPr id="45" name="Rak pilkoppling 44">
            <a:extLst>
              <a:ext uri="{FF2B5EF4-FFF2-40B4-BE49-F238E27FC236}">
                <a16:creationId xmlns:a16="http://schemas.microsoft.com/office/drawing/2014/main" id="{A7B90A19-9B05-7647-ADFC-AA5DE26FAF07}"/>
              </a:ext>
            </a:extLst>
          </p:cNvPr>
          <p:cNvCxnSpPr>
            <a:cxnSpLocks/>
          </p:cNvCxnSpPr>
          <p:nvPr/>
        </p:nvCxnSpPr>
        <p:spPr>
          <a:xfrm flipV="1">
            <a:off x="7520877" y="3855924"/>
            <a:ext cx="0" cy="22188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Rak pilkoppling 47">
            <a:extLst>
              <a:ext uri="{FF2B5EF4-FFF2-40B4-BE49-F238E27FC236}">
                <a16:creationId xmlns:a16="http://schemas.microsoft.com/office/drawing/2014/main" id="{8531BFF5-2A39-B806-2C59-BF3DC71CEAC1}"/>
              </a:ext>
            </a:extLst>
          </p:cNvPr>
          <p:cNvCxnSpPr>
            <a:cxnSpLocks/>
          </p:cNvCxnSpPr>
          <p:nvPr/>
        </p:nvCxnSpPr>
        <p:spPr>
          <a:xfrm flipH="1">
            <a:off x="7772727" y="3876453"/>
            <a:ext cx="3518" cy="26418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Rak pilkoppling 51">
            <a:extLst>
              <a:ext uri="{FF2B5EF4-FFF2-40B4-BE49-F238E27FC236}">
                <a16:creationId xmlns:a16="http://schemas.microsoft.com/office/drawing/2014/main" id="{F9B5D1E1-B374-21AE-9E4B-658492DFDF8D}"/>
              </a:ext>
            </a:extLst>
          </p:cNvPr>
          <p:cNvCxnSpPr>
            <a:cxnSpLocks/>
          </p:cNvCxnSpPr>
          <p:nvPr/>
        </p:nvCxnSpPr>
        <p:spPr>
          <a:xfrm flipH="1">
            <a:off x="3160945" y="3873409"/>
            <a:ext cx="424666" cy="23621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Rak pilkoppling 55">
            <a:extLst>
              <a:ext uri="{FF2B5EF4-FFF2-40B4-BE49-F238E27FC236}">
                <a16:creationId xmlns:a16="http://schemas.microsoft.com/office/drawing/2014/main" id="{314E7BA9-DAC1-49DB-AA76-D7606EE954BA}"/>
              </a:ext>
            </a:extLst>
          </p:cNvPr>
          <p:cNvCxnSpPr>
            <a:cxnSpLocks/>
          </p:cNvCxnSpPr>
          <p:nvPr/>
        </p:nvCxnSpPr>
        <p:spPr>
          <a:xfrm flipV="1">
            <a:off x="2852276" y="3869924"/>
            <a:ext cx="382513" cy="20151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Rak koppling 62">
            <a:extLst>
              <a:ext uri="{FF2B5EF4-FFF2-40B4-BE49-F238E27FC236}">
                <a16:creationId xmlns:a16="http://schemas.microsoft.com/office/drawing/2014/main" id="{1BCF9426-EC11-DD4B-FE10-51E493A98C91}"/>
              </a:ext>
            </a:extLst>
          </p:cNvPr>
          <p:cNvCxnSpPr>
            <a:cxnSpLocks/>
          </p:cNvCxnSpPr>
          <p:nvPr/>
        </p:nvCxnSpPr>
        <p:spPr>
          <a:xfrm>
            <a:off x="1555513" y="4541606"/>
            <a:ext cx="798161" cy="0"/>
          </a:xfrm>
          <a:prstGeom prst="line">
            <a:avLst/>
          </a:prstGeom>
          <a:ln w="19050">
            <a:solidFill>
              <a:srgbClr val="007B4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9383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rundade hörn 7">
            <a:extLst>
              <a:ext uri="{FF2B5EF4-FFF2-40B4-BE49-F238E27FC236}">
                <a16:creationId xmlns:a16="http://schemas.microsoft.com/office/drawing/2014/main" id="{5DEDD716-476C-2EFF-3771-194040BB33A3}"/>
              </a:ext>
            </a:extLst>
          </p:cNvPr>
          <p:cNvSpPr/>
          <p:nvPr/>
        </p:nvSpPr>
        <p:spPr>
          <a:xfrm>
            <a:off x="5481772" y="1452895"/>
            <a:ext cx="2035233" cy="1212777"/>
          </a:xfrm>
          <a:prstGeom prst="roundRect">
            <a:avLst>
              <a:gd name="adj" fmla="val 7958"/>
            </a:avLst>
          </a:prstGeom>
          <a:solidFill>
            <a:srgbClr val="A2C617"/>
          </a:solidFill>
          <a:ln>
            <a:noFill/>
          </a:ln>
        </p:spPr>
        <p:style>
          <a:lnRef idx="2">
            <a:schemeClr val="accent2">
              <a:shade val="15000"/>
            </a:schemeClr>
          </a:lnRef>
          <a:fillRef idx="1">
            <a:schemeClr val="accent2"/>
          </a:fillRef>
          <a:effectRef idx="0">
            <a:schemeClr val="accent2"/>
          </a:effectRef>
          <a:fontRef idx="minor">
            <a:schemeClr val="lt1"/>
          </a:fontRef>
        </p:style>
        <p:txBody>
          <a:bodyPr tIns="72000" rIns="72000" bIns="18000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0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VIOL lägger till referens- och verifikations-nummer i mätresultatet</a:t>
            </a:r>
          </a:p>
        </p:txBody>
      </p:sp>
      <p:sp>
        <p:nvSpPr>
          <p:cNvPr id="7" name="Rektangel: rundade hörn 6">
            <a:extLst>
              <a:ext uri="{FF2B5EF4-FFF2-40B4-BE49-F238E27FC236}">
                <a16:creationId xmlns:a16="http://schemas.microsoft.com/office/drawing/2014/main" id="{3433BB02-61BF-73CD-3502-0F429930C9F5}"/>
              </a:ext>
            </a:extLst>
          </p:cNvPr>
          <p:cNvSpPr/>
          <p:nvPr/>
        </p:nvSpPr>
        <p:spPr>
          <a:xfrm>
            <a:off x="959006" y="1429594"/>
            <a:ext cx="2118410" cy="1222277"/>
          </a:xfrm>
          <a:prstGeom prst="roundRect">
            <a:avLst>
              <a:gd name="adj" fmla="val 10281"/>
            </a:avLst>
          </a:prstGeom>
          <a:solidFill>
            <a:srgbClr val="A2C617"/>
          </a:solidFill>
          <a:ln>
            <a:noFill/>
          </a:ln>
        </p:spPr>
        <p:style>
          <a:lnRef idx="2">
            <a:schemeClr val="accent2">
              <a:shade val="15000"/>
            </a:schemeClr>
          </a:lnRef>
          <a:fillRef idx="1">
            <a:schemeClr val="accent2"/>
          </a:fillRef>
          <a:effectRef idx="0">
            <a:schemeClr val="accent2"/>
          </a:effectRef>
          <a:fontRef idx="minor">
            <a:schemeClr val="lt1"/>
          </a:fontRef>
        </p:style>
        <p:txBody>
          <a:bodyPr tIns="180000" rIns="432000" bIns="18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0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Referens och verifikations-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0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nummer alt en ”flagga”* läggs till i Virkesorder av användaren</a:t>
            </a:r>
          </a:p>
        </p:txBody>
      </p:sp>
      <p:sp>
        <p:nvSpPr>
          <p:cNvPr id="4" name="Rubrik 3">
            <a:extLst>
              <a:ext uri="{FF2B5EF4-FFF2-40B4-BE49-F238E27FC236}">
                <a16:creationId xmlns:a16="http://schemas.microsoft.com/office/drawing/2014/main" id="{ECDF387A-ACAF-D835-E4E0-45C1A8E1AECF}"/>
              </a:ext>
            </a:extLst>
          </p:cNvPr>
          <p:cNvSpPr>
            <a:spLocks noGrp="1"/>
          </p:cNvSpPr>
          <p:nvPr>
            <p:ph type="title"/>
          </p:nvPr>
        </p:nvSpPr>
        <p:spPr/>
        <p:txBody>
          <a:bodyPr>
            <a:normAutofit/>
          </a:bodyPr>
          <a:lstStyle/>
          <a:p>
            <a:r>
              <a:rPr lang="sv-SE" spc="0"/>
              <a:t>SÅ HÄR STÖDS INFORMATIONSSPRIDNINGSPROCESSEN</a:t>
            </a:r>
          </a:p>
        </p:txBody>
      </p:sp>
      <p:grpSp>
        <p:nvGrpSpPr>
          <p:cNvPr id="114" name="Grupp 113">
            <a:extLst>
              <a:ext uri="{FF2B5EF4-FFF2-40B4-BE49-F238E27FC236}">
                <a16:creationId xmlns:a16="http://schemas.microsoft.com/office/drawing/2014/main" id="{306D29F9-EA71-4E6F-E836-2E17B9185EE7}"/>
              </a:ext>
            </a:extLst>
          </p:cNvPr>
          <p:cNvGrpSpPr/>
          <p:nvPr/>
        </p:nvGrpSpPr>
        <p:grpSpPr>
          <a:xfrm>
            <a:off x="2490917" y="2831068"/>
            <a:ext cx="1552831" cy="1443155"/>
            <a:chOff x="6056701" y="3417484"/>
            <a:chExt cx="1373184" cy="1284593"/>
          </a:xfrm>
        </p:grpSpPr>
        <p:pic>
          <p:nvPicPr>
            <p:cNvPr id="116" name="Bildobjekt 115">
              <a:extLst>
                <a:ext uri="{FF2B5EF4-FFF2-40B4-BE49-F238E27FC236}">
                  <a16:creationId xmlns:a16="http://schemas.microsoft.com/office/drawing/2014/main" id="{473BB603-B7F4-9DA2-2A35-5B0C717FF46B}"/>
                </a:ext>
              </a:extLst>
            </p:cNvPr>
            <p:cNvPicPr>
              <a:picLocks noChangeAspect="1"/>
            </p:cNvPicPr>
            <p:nvPr/>
          </p:nvPicPr>
          <p:blipFill>
            <a:blip r:embed="rId3"/>
            <a:srcRect/>
            <a:stretch/>
          </p:blipFill>
          <p:spPr>
            <a:xfrm>
              <a:off x="6056701" y="3417484"/>
              <a:ext cx="799085" cy="897704"/>
            </a:xfrm>
            <a:prstGeom prst="rect">
              <a:avLst/>
            </a:prstGeom>
          </p:spPr>
        </p:pic>
        <p:pic>
          <p:nvPicPr>
            <p:cNvPr id="115" name="Bildobjekt 114">
              <a:extLst>
                <a:ext uri="{FF2B5EF4-FFF2-40B4-BE49-F238E27FC236}">
                  <a16:creationId xmlns:a16="http://schemas.microsoft.com/office/drawing/2014/main" id="{2535FF60-4D57-F3A9-D1B1-2F200DE4F74E}"/>
                </a:ext>
              </a:extLst>
            </p:cNvPr>
            <p:cNvPicPr>
              <a:picLocks noChangeAspect="1"/>
            </p:cNvPicPr>
            <p:nvPr/>
          </p:nvPicPr>
          <p:blipFill>
            <a:blip r:embed="rId4"/>
            <a:srcRect/>
            <a:stretch/>
          </p:blipFill>
          <p:spPr>
            <a:xfrm>
              <a:off x="6739450" y="4022743"/>
              <a:ext cx="690435" cy="679334"/>
            </a:xfrm>
            <a:prstGeom prst="rect">
              <a:avLst/>
            </a:prstGeom>
          </p:spPr>
        </p:pic>
      </p:grpSp>
      <p:sp>
        <p:nvSpPr>
          <p:cNvPr id="117" name="Pil: höger 116">
            <a:extLst>
              <a:ext uri="{FF2B5EF4-FFF2-40B4-BE49-F238E27FC236}">
                <a16:creationId xmlns:a16="http://schemas.microsoft.com/office/drawing/2014/main" id="{78B8F750-D5B5-6B9C-B0C6-335A4DFE11DE}"/>
              </a:ext>
            </a:extLst>
          </p:cNvPr>
          <p:cNvSpPr/>
          <p:nvPr/>
        </p:nvSpPr>
        <p:spPr>
          <a:xfrm>
            <a:off x="3821724" y="3477279"/>
            <a:ext cx="733387" cy="237385"/>
          </a:xfrm>
          <a:prstGeom prst="rightArrow">
            <a:avLst/>
          </a:prstGeom>
          <a:solidFill>
            <a:srgbClr val="A2C6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Noto Serif"/>
              <a:ea typeface="+mn-ea"/>
              <a:cs typeface="+mn-cs"/>
            </a:endParaRPr>
          </a:p>
        </p:txBody>
      </p:sp>
      <p:sp>
        <p:nvSpPr>
          <p:cNvPr id="119" name="textruta 118">
            <a:extLst>
              <a:ext uri="{FF2B5EF4-FFF2-40B4-BE49-F238E27FC236}">
                <a16:creationId xmlns:a16="http://schemas.microsoft.com/office/drawing/2014/main" id="{1A4BF412-8C2B-9BFE-6B7D-DF54318712A3}"/>
              </a:ext>
            </a:extLst>
          </p:cNvPr>
          <p:cNvSpPr txBox="1"/>
          <p:nvPr/>
        </p:nvSpPr>
        <p:spPr>
          <a:xfrm>
            <a:off x="5495095" y="3301005"/>
            <a:ext cx="202191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FFFFFF"/>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Mätresultat/MTMT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FFFFFF"/>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1 RNR/leverans</a:t>
            </a:r>
          </a:p>
        </p:txBody>
      </p:sp>
      <p:sp>
        <p:nvSpPr>
          <p:cNvPr id="120" name="textruta 119">
            <a:extLst>
              <a:ext uri="{FF2B5EF4-FFF2-40B4-BE49-F238E27FC236}">
                <a16:creationId xmlns:a16="http://schemas.microsoft.com/office/drawing/2014/main" id="{96F2D8C0-FA8C-ECC2-FD85-600755F1D44B}"/>
              </a:ext>
            </a:extLst>
          </p:cNvPr>
          <p:cNvSpPr txBox="1"/>
          <p:nvPr/>
        </p:nvSpPr>
        <p:spPr>
          <a:xfrm>
            <a:off x="3755022" y="3015614"/>
            <a:ext cx="10165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FFFFFF"/>
                </a:solidFill>
                <a:effectLst/>
                <a:uLnTx/>
                <a:uFillTx/>
                <a:latin typeface="Open Sans"/>
                <a:ea typeface="+mn-ea"/>
                <a:cs typeface="+mn-cs"/>
              </a:rPr>
              <a:t>Kvantitet Sortiment</a:t>
            </a:r>
          </a:p>
        </p:txBody>
      </p:sp>
      <p:sp>
        <p:nvSpPr>
          <p:cNvPr id="124" name="Pil: höger 123">
            <a:extLst>
              <a:ext uri="{FF2B5EF4-FFF2-40B4-BE49-F238E27FC236}">
                <a16:creationId xmlns:a16="http://schemas.microsoft.com/office/drawing/2014/main" id="{D2D69661-CDA2-7232-7813-99E9C3DABEB7}"/>
              </a:ext>
            </a:extLst>
          </p:cNvPr>
          <p:cNvSpPr/>
          <p:nvPr/>
        </p:nvSpPr>
        <p:spPr>
          <a:xfrm>
            <a:off x="3821723" y="2002494"/>
            <a:ext cx="733387" cy="237385"/>
          </a:xfrm>
          <a:prstGeom prst="rightArrow">
            <a:avLst/>
          </a:prstGeom>
          <a:solidFill>
            <a:srgbClr val="A2C6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Noto Serif"/>
              <a:ea typeface="+mn-ea"/>
              <a:cs typeface="+mn-cs"/>
            </a:endParaRPr>
          </a:p>
        </p:txBody>
      </p:sp>
      <p:sp>
        <p:nvSpPr>
          <p:cNvPr id="126" name="Höger klammerparentes 125">
            <a:extLst>
              <a:ext uri="{FF2B5EF4-FFF2-40B4-BE49-F238E27FC236}">
                <a16:creationId xmlns:a16="http://schemas.microsoft.com/office/drawing/2014/main" id="{5A7F610A-4E0B-CFD4-4F60-159867D1A45C}"/>
              </a:ext>
            </a:extLst>
          </p:cNvPr>
          <p:cNvSpPr/>
          <p:nvPr/>
        </p:nvSpPr>
        <p:spPr>
          <a:xfrm>
            <a:off x="4708452" y="1429594"/>
            <a:ext cx="458302" cy="2607323"/>
          </a:xfrm>
          <a:prstGeom prst="rightBrace">
            <a:avLst>
              <a:gd name="adj1" fmla="val 38162"/>
              <a:gd name="adj2" fmla="val 47995"/>
            </a:avLst>
          </a:prstGeom>
          <a:ln w="38100">
            <a:solidFill>
              <a:srgbClr val="A2C617"/>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000000"/>
              </a:solidFill>
              <a:effectLst/>
              <a:uLnTx/>
              <a:uFillTx/>
              <a:latin typeface="Noto Serif"/>
              <a:ea typeface="+mn-ea"/>
              <a:cs typeface="+mn-cs"/>
            </a:endParaRPr>
          </a:p>
        </p:txBody>
      </p:sp>
      <p:pic>
        <p:nvPicPr>
          <p:cNvPr id="139" name="Bildobjekt 138">
            <a:extLst>
              <a:ext uri="{FF2B5EF4-FFF2-40B4-BE49-F238E27FC236}">
                <a16:creationId xmlns:a16="http://schemas.microsoft.com/office/drawing/2014/main" id="{0BF6FCE0-73F6-F675-F02C-051E113A574A}"/>
              </a:ext>
            </a:extLst>
          </p:cNvPr>
          <p:cNvPicPr>
            <a:picLocks noChangeAspect="1"/>
          </p:cNvPicPr>
          <p:nvPr/>
        </p:nvPicPr>
        <p:blipFill>
          <a:blip r:embed="rId5"/>
          <a:srcRect/>
          <a:stretch/>
        </p:blipFill>
        <p:spPr>
          <a:xfrm>
            <a:off x="3443513" y="4985822"/>
            <a:ext cx="573826" cy="702644"/>
          </a:xfrm>
          <a:prstGeom prst="rect">
            <a:avLst/>
          </a:prstGeom>
        </p:spPr>
      </p:pic>
      <p:sp>
        <p:nvSpPr>
          <p:cNvPr id="144" name="textruta 143">
            <a:extLst>
              <a:ext uri="{FF2B5EF4-FFF2-40B4-BE49-F238E27FC236}">
                <a16:creationId xmlns:a16="http://schemas.microsoft.com/office/drawing/2014/main" id="{AD406CA8-A195-6D5A-44ED-E7CBF0E44357}"/>
              </a:ext>
            </a:extLst>
          </p:cNvPr>
          <p:cNvSpPr txBox="1"/>
          <p:nvPr/>
        </p:nvSpPr>
        <p:spPr>
          <a:xfrm>
            <a:off x="3816987" y="6062597"/>
            <a:ext cx="178293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FFFFFF"/>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Förstaledskontrakt</a:t>
            </a:r>
          </a:p>
        </p:txBody>
      </p:sp>
      <p:sp>
        <p:nvSpPr>
          <p:cNvPr id="149" name="textruta 148">
            <a:extLst>
              <a:ext uri="{FF2B5EF4-FFF2-40B4-BE49-F238E27FC236}">
                <a16:creationId xmlns:a16="http://schemas.microsoft.com/office/drawing/2014/main" id="{C4909140-34A0-37A7-320F-1D2B872EBB25}"/>
              </a:ext>
            </a:extLst>
          </p:cNvPr>
          <p:cNvSpPr txBox="1"/>
          <p:nvPr/>
        </p:nvSpPr>
        <p:spPr>
          <a:xfrm>
            <a:off x="5788423" y="6081661"/>
            <a:ext cx="155822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err="1">
                <a:ln>
                  <a:noFill/>
                </a:ln>
                <a:solidFill>
                  <a:srgbClr val="FFFFFF"/>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Köparekontrakt</a:t>
            </a:r>
            <a:endParaRPr kumimoji="0" lang="sv-SE" sz="1200" b="0" i="0" u="none" strike="noStrike" kern="1200" cap="none" spc="0" normalizeH="0" baseline="0" noProof="0">
              <a:ln>
                <a:noFill/>
              </a:ln>
              <a:solidFill>
                <a:srgbClr val="FFFFFF"/>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50" name="textruta 149">
            <a:extLst>
              <a:ext uri="{FF2B5EF4-FFF2-40B4-BE49-F238E27FC236}">
                <a16:creationId xmlns:a16="http://schemas.microsoft.com/office/drawing/2014/main" id="{17EA50D4-3A47-F0B4-E12E-C36A526235E2}"/>
              </a:ext>
            </a:extLst>
          </p:cNvPr>
          <p:cNvSpPr txBox="1"/>
          <p:nvPr/>
        </p:nvSpPr>
        <p:spPr>
          <a:xfrm>
            <a:off x="7720231" y="6062596"/>
            <a:ext cx="155822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err="1">
                <a:ln>
                  <a:noFill/>
                </a:ln>
                <a:solidFill>
                  <a:srgbClr val="FFFFFF"/>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Köparekontrakt</a:t>
            </a:r>
            <a:endParaRPr kumimoji="0" lang="sv-SE" sz="1200" b="0" i="0" u="none" strike="noStrike" kern="1200" cap="none" spc="0" normalizeH="0" baseline="0" noProof="0">
              <a:ln>
                <a:noFill/>
              </a:ln>
              <a:solidFill>
                <a:srgbClr val="FFFFFF"/>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151" name="Bildobjekt 150">
            <a:extLst>
              <a:ext uri="{FF2B5EF4-FFF2-40B4-BE49-F238E27FC236}">
                <a16:creationId xmlns:a16="http://schemas.microsoft.com/office/drawing/2014/main" id="{C1EEC266-8E37-04AB-4D36-08651DC4F276}"/>
              </a:ext>
            </a:extLst>
          </p:cNvPr>
          <p:cNvPicPr>
            <a:picLocks noChangeAspect="1"/>
          </p:cNvPicPr>
          <p:nvPr/>
        </p:nvPicPr>
        <p:blipFill>
          <a:blip r:embed="rId6"/>
          <a:srcRect/>
          <a:stretch/>
        </p:blipFill>
        <p:spPr>
          <a:xfrm>
            <a:off x="9932809" y="4953024"/>
            <a:ext cx="888657" cy="1089697"/>
          </a:xfrm>
          <a:prstGeom prst="rect">
            <a:avLst/>
          </a:prstGeom>
        </p:spPr>
      </p:pic>
      <p:cxnSp>
        <p:nvCxnSpPr>
          <p:cNvPr id="154" name="Rak pilkoppling 153">
            <a:extLst>
              <a:ext uri="{FF2B5EF4-FFF2-40B4-BE49-F238E27FC236}">
                <a16:creationId xmlns:a16="http://schemas.microsoft.com/office/drawing/2014/main" id="{46CA356C-6B11-8740-6F77-9E866724B2EE}"/>
              </a:ext>
            </a:extLst>
          </p:cNvPr>
          <p:cNvCxnSpPr>
            <a:cxnSpLocks/>
          </p:cNvCxnSpPr>
          <p:nvPr/>
        </p:nvCxnSpPr>
        <p:spPr>
          <a:xfrm flipH="1">
            <a:off x="5704659" y="3994459"/>
            <a:ext cx="509080" cy="792005"/>
          </a:xfrm>
          <a:prstGeom prst="straightConnector1">
            <a:avLst/>
          </a:prstGeom>
          <a:ln w="38100">
            <a:solidFill>
              <a:srgbClr val="A2C617"/>
            </a:solidFill>
            <a:tailEnd type="triangle"/>
          </a:ln>
        </p:spPr>
        <p:style>
          <a:lnRef idx="1">
            <a:schemeClr val="accent1"/>
          </a:lnRef>
          <a:fillRef idx="0">
            <a:schemeClr val="accent1"/>
          </a:fillRef>
          <a:effectRef idx="0">
            <a:schemeClr val="accent1"/>
          </a:effectRef>
          <a:fontRef idx="minor">
            <a:schemeClr val="tx1"/>
          </a:fontRef>
        </p:style>
      </p:cxnSp>
      <p:cxnSp>
        <p:nvCxnSpPr>
          <p:cNvPr id="155" name="Rak pilkoppling 154">
            <a:extLst>
              <a:ext uri="{FF2B5EF4-FFF2-40B4-BE49-F238E27FC236}">
                <a16:creationId xmlns:a16="http://schemas.microsoft.com/office/drawing/2014/main" id="{84A48ED2-1182-00D3-2A05-A3C2002CA5F7}"/>
              </a:ext>
            </a:extLst>
          </p:cNvPr>
          <p:cNvCxnSpPr>
            <a:cxnSpLocks/>
          </p:cNvCxnSpPr>
          <p:nvPr/>
        </p:nvCxnSpPr>
        <p:spPr>
          <a:xfrm>
            <a:off x="6836031" y="3994459"/>
            <a:ext cx="440986" cy="858974"/>
          </a:xfrm>
          <a:prstGeom prst="straightConnector1">
            <a:avLst/>
          </a:prstGeom>
          <a:ln w="38100">
            <a:solidFill>
              <a:srgbClr val="A2C617"/>
            </a:solidFill>
            <a:tailEnd type="triangle"/>
          </a:ln>
        </p:spPr>
        <p:style>
          <a:lnRef idx="1">
            <a:schemeClr val="accent1"/>
          </a:lnRef>
          <a:fillRef idx="0">
            <a:schemeClr val="accent1"/>
          </a:fillRef>
          <a:effectRef idx="0">
            <a:schemeClr val="accent1"/>
          </a:effectRef>
          <a:fontRef idx="minor">
            <a:schemeClr val="tx1"/>
          </a:fontRef>
        </p:style>
      </p:cxnSp>
      <p:cxnSp>
        <p:nvCxnSpPr>
          <p:cNvPr id="157" name="Rak pilkoppling 156">
            <a:extLst>
              <a:ext uri="{FF2B5EF4-FFF2-40B4-BE49-F238E27FC236}">
                <a16:creationId xmlns:a16="http://schemas.microsoft.com/office/drawing/2014/main" id="{177B1266-DE4F-60AB-EA8A-28641DEB6CBA}"/>
              </a:ext>
            </a:extLst>
          </p:cNvPr>
          <p:cNvCxnSpPr>
            <a:cxnSpLocks/>
          </p:cNvCxnSpPr>
          <p:nvPr/>
        </p:nvCxnSpPr>
        <p:spPr>
          <a:xfrm>
            <a:off x="7445373" y="3848775"/>
            <a:ext cx="1461452" cy="966978"/>
          </a:xfrm>
          <a:prstGeom prst="straightConnector1">
            <a:avLst/>
          </a:prstGeom>
          <a:ln w="38100">
            <a:solidFill>
              <a:srgbClr val="A2C617"/>
            </a:solidFill>
            <a:tailEnd type="triangle"/>
          </a:ln>
        </p:spPr>
        <p:style>
          <a:lnRef idx="1">
            <a:schemeClr val="accent1"/>
          </a:lnRef>
          <a:fillRef idx="0">
            <a:schemeClr val="accent1"/>
          </a:fillRef>
          <a:effectRef idx="0">
            <a:schemeClr val="accent1"/>
          </a:effectRef>
          <a:fontRef idx="minor">
            <a:schemeClr val="tx1"/>
          </a:fontRef>
        </p:style>
      </p:cxnSp>
      <p:cxnSp>
        <p:nvCxnSpPr>
          <p:cNvPr id="159" name="Rak pilkoppling 158">
            <a:extLst>
              <a:ext uri="{FF2B5EF4-FFF2-40B4-BE49-F238E27FC236}">
                <a16:creationId xmlns:a16="http://schemas.microsoft.com/office/drawing/2014/main" id="{B594313C-CF9F-3EB7-7D99-0128322598B0}"/>
              </a:ext>
            </a:extLst>
          </p:cNvPr>
          <p:cNvCxnSpPr>
            <a:cxnSpLocks/>
          </p:cNvCxnSpPr>
          <p:nvPr/>
        </p:nvCxnSpPr>
        <p:spPr>
          <a:xfrm flipH="1">
            <a:off x="4008318" y="3901168"/>
            <a:ext cx="1650581" cy="972410"/>
          </a:xfrm>
          <a:prstGeom prst="straightConnector1">
            <a:avLst/>
          </a:prstGeom>
          <a:ln w="38100">
            <a:solidFill>
              <a:srgbClr val="A2C617"/>
            </a:solidFill>
            <a:tailEnd type="triangle"/>
          </a:ln>
        </p:spPr>
        <p:style>
          <a:lnRef idx="1">
            <a:schemeClr val="accent1"/>
          </a:lnRef>
          <a:fillRef idx="0">
            <a:schemeClr val="accent1"/>
          </a:fillRef>
          <a:effectRef idx="0">
            <a:schemeClr val="accent1"/>
          </a:effectRef>
          <a:fontRef idx="minor">
            <a:schemeClr val="tx1"/>
          </a:fontRef>
        </p:style>
      </p:cxnSp>
      <p:pic>
        <p:nvPicPr>
          <p:cNvPr id="6" name="Bildobjekt 5">
            <a:extLst>
              <a:ext uri="{FF2B5EF4-FFF2-40B4-BE49-F238E27FC236}">
                <a16:creationId xmlns:a16="http://schemas.microsoft.com/office/drawing/2014/main" id="{C22FCE77-81A4-894F-F2C6-BE71557DC813}"/>
              </a:ext>
            </a:extLst>
          </p:cNvPr>
          <p:cNvPicPr>
            <a:picLocks noChangeAspect="1"/>
          </p:cNvPicPr>
          <p:nvPr/>
        </p:nvPicPr>
        <p:blipFill>
          <a:blip r:embed="rId7"/>
          <a:srcRect/>
          <a:stretch/>
        </p:blipFill>
        <p:spPr>
          <a:xfrm>
            <a:off x="2093381" y="5051503"/>
            <a:ext cx="1001025" cy="1016079"/>
          </a:xfrm>
          <a:prstGeom prst="rect">
            <a:avLst/>
          </a:prstGeom>
        </p:spPr>
      </p:pic>
      <p:sp>
        <p:nvSpPr>
          <p:cNvPr id="5" name="textruta 4">
            <a:extLst>
              <a:ext uri="{FF2B5EF4-FFF2-40B4-BE49-F238E27FC236}">
                <a16:creationId xmlns:a16="http://schemas.microsoft.com/office/drawing/2014/main" id="{E3722110-1DD3-6049-ECB8-660061E950D5}"/>
              </a:ext>
            </a:extLst>
          </p:cNvPr>
          <p:cNvSpPr txBox="1"/>
          <p:nvPr/>
        </p:nvSpPr>
        <p:spPr>
          <a:xfrm>
            <a:off x="475974" y="6497158"/>
            <a:ext cx="989906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FFFFFF"/>
                </a:solidFill>
                <a:effectLst/>
                <a:uLnTx/>
                <a:uFillTx/>
                <a:latin typeface="Noto Serif"/>
                <a:ea typeface="+mn-ea"/>
                <a:cs typeface="+mn-cs"/>
              </a:rPr>
              <a:t>*Flaggan betyder att användaren medvetet inte valt att lägga till något referens och verifikationsnummer (EUDR stöd ej begärt)</a:t>
            </a:r>
          </a:p>
        </p:txBody>
      </p:sp>
      <p:sp>
        <p:nvSpPr>
          <p:cNvPr id="122" name="textruta 121">
            <a:extLst>
              <a:ext uri="{FF2B5EF4-FFF2-40B4-BE49-F238E27FC236}">
                <a16:creationId xmlns:a16="http://schemas.microsoft.com/office/drawing/2014/main" id="{9DEEDCB4-237B-4136-9E67-5E0E146858D5}"/>
              </a:ext>
            </a:extLst>
          </p:cNvPr>
          <p:cNvSpPr txBox="1"/>
          <p:nvPr/>
        </p:nvSpPr>
        <p:spPr>
          <a:xfrm>
            <a:off x="3612112" y="1700887"/>
            <a:ext cx="11231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FFFFFF"/>
                </a:solidFill>
                <a:effectLst/>
                <a:uLnTx/>
                <a:uFillTx/>
                <a:latin typeface="Open Sans"/>
                <a:ea typeface="+mn-ea"/>
                <a:cs typeface="+mn-cs"/>
              </a:rPr>
              <a:t>Virkesorder</a:t>
            </a:r>
          </a:p>
        </p:txBody>
      </p:sp>
      <p:pic>
        <p:nvPicPr>
          <p:cNvPr id="12" name="Bildobjekt 11" descr="En bild som visar logotyp, symbol, Teckensnitt, Grafik&#10;&#10;Automatiskt genererad beskrivning">
            <a:extLst>
              <a:ext uri="{FF2B5EF4-FFF2-40B4-BE49-F238E27FC236}">
                <a16:creationId xmlns:a16="http://schemas.microsoft.com/office/drawing/2014/main" id="{48D33654-540B-8EE3-2125-2858E2181075}"/>
              </a:ext>
            </a:extLst>
          </p:cNvPr>
          <p:cNvPicPr>
            <a:picLocks noChangeAspect="1"/>
          </p:cNvPicPr>
          <p:nvPr/>
        </p:nvPicPr>
        <p:blipFill>
          <a:blip r:embed="rId8"/>
          <a:stretch>
            <a:fillRect/>
          </a:stretch>
        </p:blipFill>
        <p:spPr>
          <a:xfrm>
            <a:off x="4285576" y="4983402"/>
            <a:ext cx="971902" cy="1016080"/>
          </a:xfrm>
          <a:prstGeom prst="rect">
            <a:avLst/>
          </a:prstGeom>
        </p:spPr>
      </p:pic>
      <p:pic>
        <p:nvPicPr>
          <p:cNvPr id="13" name="Bildobjekt 12" descr="En bild som visar logotyp, symbol, Teckensnitt, Grafik&#10;&#10;Automatiskt genererad beskrivning">
            <a:extLst>
              <a:ext uri="{FF2B5EF4-FFF2-40B4-BE49-F238E27FC236}">
                <a16:creationId xmlns:a16="http://schemas.microsoft.com/office/drawing/2014/main" id="{0DAA5DAE-3720-114F-74B1-D5023591E1FB}"/>
              </a:ext>
            </a:extLst>
          </p:cNvPr>
          <p:cNvPicPr>
            <a:picLocks noChangeAspect="1"/>
          </p:cNvPicPr>
          <p:nvPr/>
        </p:nvPicPr>
        <p:blipFill>
          <a:blip r:embed="rId8"/>
          <a:stretch>
            <a:fillRect/>
          </a:stretch>
        </p:blipFill>
        <p:spPr>
          <a:xfrm>
            <a:off x="6170917" y="5012352"/>
            <a:ext cx="971902" cy="1016080"/>
          </a:xfrm>
          <a:prstGeom prst="rect">
            <a:avLst/>
          </a:prstGeom>
        </p:spPr>
      </p:pic>
      <p:pic>
        <p:nvPicPr>
          <p:cNvPr id="14" name="Bildobjekt 13" descr="En bild som visar logotyp, symbol, Teckensnitt, Grafik&#10;&#10;Automatiskt genererad beskrivning">
            <a:extLst>
              <a:ext uri="{FF2B5EF4-FFF2-40B4-BE49-F238E27FC236}">
                <a16:creationId xmlns:a16="http://schemas.microsoft.com/office/drawing/2014/main" id="{14D90083-6A29-1852-D289-98E8719AD983}"/>
              </a:ext>
            </a:extLst>
          </p:cNvPr>
          <p:cNvPicPr>
            <a:picLocks noChangeAspect="1"/>
          </p:cNvPicPr>
          <p:nvPr/>
        </p:nvPicPr>
        <p:blipFill>
          <a:blip r:embed="rId8"/>
          <a:stretch>
            <a:fillRect/>
          </a:stretch>
        </p:blipFill>
        <p:spPr>
          <a:xfrm>
            <a:off x="8051863" y="5031268"/>
            <a:ext cx="971902" cy="1016080"/>
          </a:xfrm>
          <a:prstGeom prst="rect">
            <a:avLst/>
          </a:prstGeom>
        </p:spPr>
      </p:pic>
      <p:pic>
        <p:nvPicPr>
          <p:cNvPr id="15" name="Bildobjekt 14">
            <a:extLst>
              <a:ext uri="{FF2B5EF4-FFF2-40B4-BE49-F238E27FC236}">
                <a16:creationId xmlns:a16="http://schemas.microsoft.com/office/drawing/2014/main" id="{CFA36BD2-7670-308A-0BEB-4A61710169D3}"/>
              </a:ext>
            </a:extLst>
          </p:cNvPr>
          <p:cNvPicPr>
            <a:picLocks noChangeAspect="1"/>
          </p:cNvPicPr>
          <p:nvPr/>
        </p:nvPicPr>
        <p:blipFill>
          <a:blip r:embed="rId5"/>
          <a:srcRect/>
          <a:stretch/>
        </p:blipFill>
        <p:spPr>
          <a:xfrm>
            <a:off x="5371986" y="5051708"/>
            <a:ext cx="573826" cy="702644"/>
          </a:xfrm>
          <a:prstGeom prst="rect">
            <a:avLst/>
          </a:prstGeom>
        </p:spPr>
      </p:pic>
      <p:pic>
        <p:nvPicPr>
          <p:cNvPr id="17" name="Bildobjekt 16">
            <a:extLst>
              <a:ext uri="{FF2B5EF4-FFF2-40B4-BE49-F238E27FC236}">
                <a16:creationId xmlns:a16="http://schemas.microsoft.com/office/drawing/2014/main" id="{13179E58-0B60-622A-EBE5-FC6E38C3B867}"/>
              </a:ext>
            </a:extLst>
          </p:cNvPr>
          <p:cNvPicPr>
            <a:picLocks noChangeAspect="1"/>
          </p:cNvPicPr>
          <p:nvPr/>
        </p:nvPicPr>
        <p:blipFill>
          <a:blip r:embed="rId5"/>
          <a:srcRect/>
          <a:stretch/>
        </p:blipFill>
        <p:spPr>
          <a:xfrm>
            <a:off x="7225416" y="5034905"/>
            <a:ext cx="573826" cy="702644"/>
          </a:xfrm>
          <a:prstGeom prst="rect">
            <a:avLst/>
          </a:prstGeom>
        </p:spPr>
      </p:pic>
      <p:pic>
        <p:nvPicPr>
          <p:cNvPr id="18" name="Bildobjekt 17">
            <a:extLst>
              <a:ext uri="{FF2B5EF4-FFF2-40B4-BE49-F238E27FC236}">
                <a16:creationId xmlns:a16="http://schemas.microsoft.com/office/drawing/2014/main" id="{01850783-1776-C77F-F004-C6EAB496DE0A}"/>
              </a:ext>
            </a:extLst>
          </p:cNvPr>
          <p:cNvPicPr>
            <a:picLocks noChangeAspect="1"/>
          </p:cNvPicPr>
          <p:nvPr/>
        </p:nvPicPr>
        <p:blipFill>
          <a:blip r:embed="rId5"/>
          <a:srcRect/>
          <a:stretch/>
        </p:blipFill>
        <p:spPr>
          <a:xfrm>
            <a:off x="9098250" y="5051503"/>
            <a:ext cx="573826" cy="702644"/>
          </a:xfrm>
          <a:prstGeom prst="rect">
            <a:avLst/>
          </a:prstGeom>
        </p:spPr>
      </p:pic>
      <p:grpSp>
        <p:nvGrpSpPr>
          <p:cNvPr id="23" name="Grupp 22">
            <a:extLst>
              <a:ext uri="{FF2B5EF4-FFF2-40B4-BE49-F238E27FC236}">
                <a16:creationId xmlns:a16="http://schemas.microsoft.com/office/drawing/2014/main" id="{68710E81-9ADB-6147-5728-3F8B5D461718}"/>
              </a:ext>
            </a:extLst>
          </p:cNvPr>
          <p:cNvGrpSpPr/>
          <p:nvPr/>
        </p:nvGrpSpPr>
        <p:grpSpPr>
          <a:xfrm>
            <a:off x="5937694" y="2120509"/>
            <a:ext cx="1136714" cy="1136714"/>
            <a:chOff x="7832153" y="2488071"/>
            <a:chExt cx="1136714" cy="1136714"/>
          </a:xfrm>
        </p:grpSpPr>
        <p:sp>
          <p:nvSpPr>
            <p:cNvPr id="22" name="Ellips 21">
              <a:extLst>
                <a:ext uri="{FF2B5EF4-FFF2-40B4-BE49-F238E27FC236}">
                  <a16:creationId xmlns:a16="http://schemas.microsoft.com/office/drawing/2014/main" id="{50A6001E-1427-3DF7-3615-130004E2A4F8}"/>
                </a:ext>
              </a:extLst>
            </p:cNvPr>
            <p:cNvSpPr/>
            <p:nvPr/>
          </p:nvSpPr>
          <p:spPr>
            <a:xfrm>
              <a:off x="7832153" y="2488071"/>
              <a:ext cx="1136714" cy="1136714"/>
            </a:xfrm>
            <a:prstGeom prst="ellipse">
              <a:avLst/>
            </a:prstGeom>
            <a:solidFill>
              <a:srgbClr val="007B4F"/>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Noto Serif"/>
                <a:ea typeface="+mn-ea"/>
                <a:cs typeface="+mn-cs"/>
              </a:endParaRPr>
            </a:p>
          </p:txBody>
        </p:sp>
        <p:pic>
          <p:nvPicPr>
            <p:cNvPr id="20" name="Bildobjekt 19" descr="En bild som visar logotyp, symbol, Teckensnitt, Grafik&#10;&#10;Automatiskt genererad beskrivning">
              <a:extLst>
                <a:ext uri="{FF2B5EF4-FFF2-40B4-BE49-F238E27FC236}">
                  <a16:creationId xmlns:a16="http://schemas.microsoft.com/office/drawing/2014/main" id="{B9F9E372-D9DE-7699-39BC-A3B0C1AB6BA2}"/>
                </a:ext>
              </a:extLst>
            </p:cNvPr>
            <p:cNvPicPr>
              <a:picLocks noChangeAspect="1"/>
            </p:cNvPicPr>
            <p:nvPr/>
          </p:nvPicPr>
          <p:blipFill rotWithShape="1">
            <a:blip r:embed="rId8"/>
            <a:srcRect l="-12641" r="-8836"/>
            <a:stretch/>
          </p:blipFill>
          <p:spPr>
            <a:xfrm>
              <a:off x="8084379" y="2721674"/>
              <a:ext cx="740235" cy="637060"/>
            </a:xfrm>
            <a:prstGeom prst="rect">
              <a:avLst/>
            </a:prstGeom>
            <a:noFill/>
          </p:spPr>
        </p:pic>
      </p:grpSp>
      <p:grpSp>
        <p:nvGrpSpPr>
          <p:cNvPr id="3" name="Grupp 2">
            <a:extLst>
              <a:ext uri="{FF2B5EF4-FFF2-40B4-BE49-F238E27FC236}">
                <a16:creationId xmlns:a16="http://schemas.microsoft.com/office/drawing/2014/main" id="{EA87966E-7E04-96B9-1DA1-FE7FFE7DBDEC}"/>
              </a:ext>
            </a:extLst>
          </p:cNvPr>
          <p:cNvGrpSpPr/>
          <p:nvPr/>
        </p:nvGrpSpPr>
        <p:grpSpPr>
          <a:xfrm>
            <a:off x="2596411" y="1486606"/>
            <a:ext cx="1136714" cy="1136714"/>
            <a:chOff x="7832153" y="2488071"/>
            <a:chExt cx="1136714" cy="1136714"/>
          </a:xfrm>
        </p:grpSpPr>
        <p:sp>
          <p:nvSpPr>
            <p:cNvPr id="9" name="Ellips 8">
              <a:extLst>
                <a:ext uri="{FF2B5EF4-FFF2-40B4-BE49-F238E27FC236}">
                  <a16:creationId xmlns:a16="http://schemas.microsoft.com/office/drawing/2014/main" id="{7DB0F4C9-E361-3BAD-8302-6D57710C44A9}"/>
                </a:ext>
              </a:extLst>
            </p:cNvPr>
            <p:cNvSpPr/>
            <p:nvPr/>
          </p:nvSpPr>
          <p:spPr>
            <a:xfrm>
              <a:off x="7832153" y="2488071"/>
              <a:ext cx="1136714" cy="1136714"/>
            </a:xfrm>
            <a:prstGeom prst="ellipse">
              <a:avLst/>
            </a:prstGeom>
            <a:solidFill>
              <a:srgbClr val="007B4F"/>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Noto Serif"/>
                <a:ea typeface="+mn-ea"/>
                <a:cs typeface="+mn-cs"/>
              </a:endParaRPr>
            </a:p>
          </p:txBody>
        </p:sp>
        <p:pic>
          <p:nvPicPr>
            <p:cNvPr id="10" name="Bildobjekt 9" descr="En bild som visar logotyp, symbol, Teckensnitt, Grafik&#10;&#10;Automatiskt genererad beskrivning">
              <a:extLst>
                <a:ext uri="{FF2B5EF4-FFF2-40B4-BE49-F238E27FC236}">
                  <a16:creationId xmlns:a16="http://schemas.microsoft.com/office/drawing/2014/main" id="{F3C4C9AF-218D-25AF-D674-EB35B0A5A31C}"/>
                </a:ext>
              </a:extLst>
            </p:cNvPr>
            <p:cNvPicPr>
              <a:picLocks noChangeAspect="1"/>
            </p:cNvPicPr>
            <p:nvPr/>
          </p:nvPicPr>
          <p:blipFill rotWithShape="1">
            <a:blip r:embed="rId8"/>
            <a:srcRect l="-12641" r="-8836"/>
            <a:stretch/>
          </p:blipFill>
          <p:spPr>
            <a:xfrm>
              <a:off x="8084379" y="2721674"/>
              <a:ext cx="740235" cy="637060"/>
            </a:xfrm>
            <a:prstGeom prst="rect">
              <a:avLst/>
            </a:prstGeom>
            <a:noFill/>
          </p:spPr>
        </p:pic>
      </p:grpSp>
      <p:sp>
        <p:nvSpPr>
          <p:cNvPr id="11" name="Rektangel: rundade hörn 10">
            <a:extLst>
              <a:ext uri="{FF2B5EF4-FFF2-40B4-BE49-F238E27FC236}">
                <a16:creationId xmlns:a16="http://schemas.microsoft.com/office/drawing/2014/main" id="{53408FC6-2439-A6D1-E8C8-5C11C427C1B9}"/>
              </a:ext>
            </a:extLst>
          </p:cNvPr>
          <p:cNvSpPr/>
          <p:nvPr/>
        </p:nvSpPr>
        <p:spPr>
          <a:xfrm>
            <a:off x="8585100" y="1454438"/>
            <a:ext cx="2591182" cy="2056598"/>
          </a:xfrm>
          <a:prstGeom prst="roundRect">
            <a:avLst>
              <a:gd name="adj" fmla="val 5376"/>
            </a:avLst>
          </a:prstGeom>
          <a:noFill/>
          <a:ln>
            <a:solidFill>
              <a:schemeClr val="bg1"/>
            </a:solidFill>
          </a:ln>
        </p:spPr>
        <p:style>
          <a:lnRef idx="2">
            <a:schemeClr val="accent2">
              <a:shade val="15000"/>
            </a:schemeClr>
          </a:lnRef>
          <a:fillRef idx="1">
            <a:schemeClr val="accent2"/>
          </a:fillRef>
          <a:effectRef idx="0">
            <a:schemeClr val="accent2"/>
          </a:effectRef>
          <a:fontRef idx="minor">
            <a:schemeClr val="lt1"/>
          </a:fontRef>
        </p:style>
        <p:txBody>
          <a:bodyPr tIns="72000" rIns="72000" bIns="180000" rtlCol="0" anchor="t" anchorCtr="0"/>
          <a:lstStyle/>
          <a:p>
            <a:pPr marL="177800" marR="0" lvl="0" indent="-177800" algn="l" defTabSz="914400" rtl="0" eaLnBrk="1" fontAlgn="auto" latinLnBrk="0" hangingPunct="1">
              <a:lnSpc>
                <a:spcPct val="100000"/>
              </a:lnSpc>
              <a:spcBef>
                <a:spcPts val="0"/>
              </a:spcBef>
              <a:spcAft>
                <a:spcPts val="0"/>
              </a:spcAft>
              <a:buClrTx/>
              <a:buSzTx/>
              <a:buBlip>
                <a:blip r:embed="rId9"/>
              </a:buBlip>
              <a:tabLst/>
              <a:defRPr/>
            </a:pPr>
            <a:r>
              <a:rPr kumimoji="0" lang="sv-SE" sz="1200" b="0" i="0" u="none" strike="noStrike" kern="1200" cap="none" spc="0" normalizeH="0" baseline="0" noProof="0">
                <a:ln>
                  <a:noFill/>
                </a:ln>
                <a:solidFill>
                  <a:srgbClr val="FFFFFF"/>
                </a:solidFill>
                <a:effectLst/>
                <a:uLnTx/>
                <a:uFillTx/>
                <a:latin typeface="Open Sans"/>
                <a:ea typeface="+mn-ea"/>
                <a:cs typeface="+mn-cs"/>
              </a:rPr>
              <a:t>Både integrationskunder och användare av </a:t>
            </a:r>
            <a:r>
              <a:rPr kumimoji="0" lang="sv-SE" sz="1200" b="0" i="0" u="none" strike="noStrike" kern="1200" cap="none" spc="0" normalizeH="0" baseline="0" noProof="0" err="1">
                <a:ln>
                  <a:noFill/>
                </a:ln>
                <a:solidFill>
                  <a:srgbClr val="FFFFFF"/>
                </a:solidFill>
                <a:effectLst/>
                <a:uLnTx/>
                <a:uFillTx/>
                <a:latin typeface="Open Sans"/>
                <a:ea typeface="+mn-ea"/>
                <a:cs typeface="+mn-cs"/>
              </a:rPr>
              <a:t>VIOLs</a:t>
            </a:r>
            <a:r>
              <a:rPr kumimoji="0" lang="sv-SE" sz="1200" b="0" i="0" u="none" strike="noStrike" kern="1200" cap="none" spc="0" normalizeH="0" baseline="0" noProof="0">
                <a:ln>
                  <a:noFill/>
                </a:ln>
                <a:solidFill>
                  <a:srgbClr val="FFFFFF"/>
                </a:solidFill>
                <a:effectLst/>
                <a:uLnTx/>
                <a:uFillTx/>
                <a:latin typeface="Open Sans"/>
                <a:ea typeface="+mn-ea"/>
                <a:cs typeface="+mn-cs"/>
              </a:rPr>
              <a:t> användar-gränssnitt ska kunna lägga in referens- och verifikations-nummer eller flagga i virkesordern. </a:t>
            </a:r>
            <a:br>
              <a:rPr kumimoji="0" lang="sv-SE" sz="1200" b="0" i="0" u="none" strike="noStrike" kern="1200" cap="none" spc="0" normalizeH="0" baseline="0" noProof="0">
                <a:ln>
                  <a:noFill/>
                </a:ln>
                <a:solidFill>
                  <a:srgbClr val="FFFFFF"/>
                </a:solidFill>
                <a:effectLst/>
                <a:uLnTx/>
                <a:uFillTx/>
                <a:latin typeface="Open Sans"/>
                <a:ea typeface="+mn-ea"/>
                <a:cs typeface="+mn-cs"/>
              </a:rPr>
            </a:br>
            <a:endParaRPr kumimoji="0" lang="sv-SE" sz="1200" b="0" i="0" u="none" strike="noStrike" kern="1200" cap="none" spc="0" normalizeH="0" baseline="0" noProof="0">
              <a:ln>
                <a:noFill/>
              </a:ln>
              <a:solidFill>
                <a:srgbClr val="FFFFFF"/>
              </a:solidFill>
              <a:effectLst/>
              <a:uLnTx/>
              <a:uFillTx/>
              <a:latin typeface="Open Sans"/>
              <a:ea typeface="+mn-ea"/>
              <a:cs typeface="+mn-cs"/>
            </a:endParaRPr>
          </a:p>
          <a:p>
            <a:pPr marL="177800" marR="0" lvl="0" indent="-177800" algn="l" defTabSz="914400" rtl="0" eaLnBrk="1" fontAlgn="auto" latinLnBrk="0" hangingPunct="1">
              <a:lnSpc>
                <a:spcPct val="100000"/>
              </a:lnSpc>
              <a:spcBef>
                <a:spcPts val="0"/>
              </a:spcBef>
              <a:spcAft>
                <a:spcPts val="0"/>
              </a:spcAft>
              <a:buClrTx/>
              <a:buSzTx/>
              <a:buBlip>
                <a:blip r:embed="rId9"/>
              </a:buBlip>
              <a:tabLst/>
              <a:defRPr/>
            </a:pPr>
            <a:r>
              <a:rPr kumimoji="0" lang="sv-SE" sz="1200" b="0" i="0" u="none" strike="noStrike" kern="1200" cap="none" spc="0" normalizeH="0" baseline="0" noProof="0">
                <a:ln>
                  <a:noFill/>
                </a:ln>
                <a:solidFill>
                  <a:srgbClr val="FFFFFF"/>
                </a:solidFill>
                <a:effectLst/>
                <a:uLnTx/>
                <a:uFillTx/>
                <a:latin typeface="Open Sans"/>
                <a:ea typeface="+mn-ea"/>
                <a:cs typeface="+mn-cs"/>
              </a:rPr>
              <a:t>Alla parter i affärsledskedjan ska kunna ta del då mätning utförts.</a:t>
            </a:r>
          </a:p>
        </p:txBody>
      </p:sp>
      <p:sp>
        <p:nvSpPr>
          <p:cNvPr id="2" name="textruta 1">
            <a:extLst>
              <a:ext uri="{FF2B5EF4-FFF2-40B4-BE49-F238E27FC236}">
                <a16:creationId xmlns:a16="http://schemas.microsoft.com/office/drawing/2014/main" id="{E1459134-FA11-D217-16A5-1FE912CA33B3}"/>
              </a:ext>
            </a:extLst>
          </p:cNvPr>
          <p:cNvSpPr txBox="1"/>
          <p:nvPr/>
        </p:nvSpPr>
        <p:spPr>
          <a:xfrm rot="20336733">
            <a:off x="142565" y="3483571"/>
            <a:ext cx="2522712" cy="1200329"/>
          </a:xfrm>
          <a:prstGeom prst="rect">
            <a:avLst/>
          </a:prstGeom>
          <a:noFill/>
          <a:ln w="28575">
            <a:solidFill>
              <a:srgbClr val="FF0000"/>
            </a:solidFill>
          </a:ln>
        </p:spPr>
        <p:txBody>
          <a:bodyPr wrap="square" rtlCol="0">
            <a:spAutoFit/>
          </a:bodyPr>
          <a:lstStyle/>
          <a:p>
            <a:r>
              <a:rPr lang="sv-SE">
                <a:solidFill>
                  <a:schemeClr val="bg1"/>
                </a:solidFill>
              </a:rPr>
              <a:t>OBS! Uppgifterna är obligatoriska från 30 december 2024 i VIOL 2</a:t>
            </a:r>
          </a:p>
        </p:txBody>
      </p:sp>
    </p:spTree>
    <p:extLst>
      <p:ext uri="{BB962C8B-B14F-4D97-AF65-F5344CB8AC3E}">
        <p14:creationId xmlns:p14="http://schemas.microsoft.com/office/powerpoint/2010/main" val="13610135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2B7C39B3-B4E4-193C-E41D-CE086B7F741A}"/>
              </a:ext>
            </a:extLst>
          </p:cNvPr>
          <p:cNvSpPr>
            <a:spLocks noGrp="1"/>
          </p:cNvSpPr>
          <p:nvPr>
            <p:ph type="title"/>
          </p:nvPr>
        </p:nvSpPr>
        <p:spPr>
          <a:xfrm>
            <a:off x="992109" y="297462"/>
            <a:ext cx="10515600" cy="895285"/>
          </a:xfrm>
        </p:spPr>
        <p:txBody>
          <a:bodyPr/>
          <a:lstStyle/>
          <a:p>
            <a:r>
              <a:rPr lang="sv-SE" spc="0"/>
              <a:t>HUR FÖRHÅLLER SIG INFORMATIONEN I VIRKESORDERN TILL INFORMATIONEN I MÄTNINGARNA?</a:t>
            </a:r>
          </a:p>
        </p:txBody>
      </p:sp>
      <p:cxnSp>
        <p:nvCxnSpPr>
          <p:cNvPr id="10" name="Rak pilkoppling 9">
            <a:extLst>
              <a:ext uri="{FF2B5EF4-FFF2-40B4-BE49-F238E27FC236}">
                <a16:creationId xmlns:a16="http://schemas.microsoft.com/office/drawing/2014/main" id="{08281347-DA16-0A11-EC9F-DEAFD0DD0A18}"/>
              </a:ext>
            </a:extLst>
          </p:cNvPr>
          <p:cNvCxnSpPr>
            <a:cxnSpLocks/>
          </p:cNvCxnSpPr>
          <p:nvPr/>
        </p:nvCxnSpPr>
        <p:spPr>
          <a:xfrm>
            <a:off x="2324472" y="3069125"/>
            <a:ext cx="629215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ruta 12">
            <a:extLst>
              <a:ext uri="{FF2B5EF4-FFF2-40B4-BE49-F238E27FC236}">
                <a16:creationId xmlns:a16="http://schemas.microsoft.com/office/drawing/2014/main" id="{98BAC04F-653E-98A4-39A6-BC6A8DB989A1}"/>
              </a:ext>
            </a:extLst>
          </p:cNvPr>
          <p:cNvSpPr txBox="1"/>
          <p:nvPr/>
        </p:nvSpPr>
        <p:spPr>
          <a:xfrm>
            <a:off x="8793926" y="2904161"/>
            <a:ext cx="1566249" cy="369332"/>
          </a:xfrm>
          <a:prstGeom prst="rect">
            <a:avLst/>
          </a:prstGeom>
          <a:noFill/>
        </p:spPr>
        <p:txBody>
          <a:bodyPr wrap="square" rtlCol="0">
            <a:spAutoFit/>
          </a:bodyPr>
          <a:lstStyle/>
          <a:p>
            <a:r>
              <a:rPr lang="sv-SE"/>
              <a:t>Tidslinje</a:t>
            </a:r>
          </a:p>
        </p:txBody>
      </p:sp>
      <p:sp>
        <p:nvSpPr>
          <p:cNvPr id="14" name="Rektangel 13">
            <a:extLst>
              <a:ext uri="{FF2B5EF4-FFF2-40B4-BE49-F238E27FC236}">
                <a16:creationId xmlns:a16="http://schemas.microsoft.com/office/drawing/2014/main" id="{01CD8536-81FF-2B45-B45B-E13A58F7847B}"/>
              </a:ext>
            </a:extLst>
          </p:cNvPr>
          <p:cNvSpPr/>
          <p:nvPr/>
        </p:nvSpPr>
        <p:spPr>
          <a:xfrm>
            <a:off x="3601010" y="3605691"/>
            <a:ext cx="1068310" cy="77698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200"/>
              <a:t>Mätresultat saknar EUDR referenser</a:t>
            </a:r>
          </a:p>
        </p:txBody>
      </p:sp>
      <p:cxnSp>
        <p:nvCxnSpPr>
          <p:cNvPr id="16" name="Rak koppling 15">
            <a:extLst>
              <a:ext uri="{FF2B5EF4-FFF2-40B4-BE49-F238E27FC236}">
                <a16:creationId xmlns:a16="http://schemas.microsoft.com/office/drawing/2014/main" id="{49C95820-7D01-8AA3-5C4D-2FC5DD9CD60E}"/>
              </a:ext>
            </a:extLst>
          </p:cNvPr>
          <p:cNvCxnSpPr/>
          <p:nvPr/>
        </p:nvCxnSpPr>
        <p:spPr>
          <a:xfrm>
            <a:off x="2487434" y="2929726"/>
            <a:ext cx="0" cy="369332"/>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ruta 16">
            <a:extLst>
              <a:ext uri="{FF2B5EF4-FFF2-40B4-BE49-F238E27FC236}">
                <a16:creationId xmlns:a16="http://schemas.microsoft.com/office/drawing/2014/main" id="{EF5B824E-D425-F60E-E7A5-3E9C680E6D9E}"/>
              </a:ext>
            </a:extLst>
          </p:cNvPr>
          <p:cNvSpPr txBox="1"/>
          <p:nvPr/>
        </p:nvSpPr>
        <p:spPr>
          <a:xfrm>
            <a:off x="1962342" y="1883891"/>
            <a:ext cx="1404777" cy="738664"/>
          </a:xfrm>
          <a:prstGeom prst="rect">
            <a:avLst/>
          </a:prstGeom>
          <a:noFill/>
          <a:ln>
            <a:solidFill>
              <a:schemeClr val="tx2"/>
            </a:solidFill>
          </a:ln>
        </p:spPr>
        <p:txBody>
          <a:bodyPr wrap="square" rtlCol="0">
            <a:spAutoFit/>
          </a:bodyPr>
          <a:lstStyle/>
          <a:p>
            <a:r>
              <a:rPr lang="sv-SE" sz="1400"/>
              <a:t>VO upprättas utan EUDR referenser</a:t>
            </a:r>
          </a:p>
        </p:txBody>
      </p:sp>
      <p:cxnSp>
        <p:nvCxnSpPr>
          <p:cNvPr id="19" name="Rak koppling 18">
            <a:extLst>
              <a:ext uri="{FF2B5EF4-FFF2-40B4-BE49-F238E27FC236}">
                <a16:creationId xmlns:a16="http://schemas.microsoft.com/office/drawing/2014/main" id="{587FC284-AE36-3D96-DF9D-E7B2CACE41B5}"/>
              </a:ext>
            </a:extLst>
          </p:cNvPr>
          <p:cNvCxnSpPr/>
          <p:nvPr/>
        </p:nvCxnSpPr>
        <p:spPr>
          <a:xfrm>
            <a:off x="4524464" y="2978590"/>
            <a:ext cx="0" cy="369332"/>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ruta 19">
            <a:extLst>
              <a:ext uri="{FF2B5EF4-FFF2-40B4-BE49-F238E27FC236}">
                <a16:creationId xmlns:a16="http://schemas.microsoft.com/office/drawing/2014/main" id="{4B7CC1D2-588A-8A55-2DF7-688582E7F097}"/>
              </a:ext>
            </a:extLst>
          </p:cNvPr>
          <p:cNvSpPr txBox="1"/>
          <p:nvPr/>
        </p:nvSpPr>
        <p:spPr>
          <a:xfrm>
            <a:off x="4039355" y="1889958"/>
            <a:ext cx="1404775" cy="523220"/>
          </a:xfrm>
          <a:prstGeom prst="rect">
            <a:avLst/>
          </a:prstGeom>
          <a:noFill/>
          <a:ln>
            <a:solidFill>
              <a:schemeClr val="tx2"/>
            </a:solidFill>
          </a:ln>
        </p:spPr>
        <p:txBody>
          <a:bodyPr wrap="square" rtlCol="0">
            <a:spAutoFit/>
          </a:bodyPr>
          <a:lstStyle/>
          <a:p>
            <a:r>
              <a:rPr lang="sv-SE" sz="1400"/>
              <a:t>Inmätning påbörjas</a:t>
            </a:r>
          </a:p>
        </p:txBody>
      </p:sp>
      <p:cxnSp>
        <p:nvCxnSpPr>
          <p:cNvPr id="23" name="Rak koppling 22">
            <a:extLst>
              <a:ext uri="{FF2B5EF4-FFF2-40B4-BE49-F238E27FC236}">
                <a16:creationId xmlns:a16="http://schemas.microsoft.com/office/drawing/2014/main" id="{1D256BEF-62FD-27A2-89A5-9FF4E55A0F03}"/>
              </a:ext>
            </a:extLst>
          </p:cNvPr>
          <p:cNvCxnSpPr/>
          <p:nvPr/>
        </p:nvCxnSpPr>
        <p:spPr>
          <a:xfrm>
            <a:off x="6695787" y="2929726"/>
            <a:ext cx="0" cy="369332"/>
          </a:xfrm>
          <a:prstGeom prst="line">
            <a:avLst/>
          </a:prstGeom>
        </p:spPr>
        <p:style>
          <a:lnRef idx="1">
            <a:schemeClr val="accent1"/>
          </a:lnRef>
          <a:fillRef idx="0">
            <a:schemeClr val="accent1"/>
          </a:fillRef>
          <a:effectRef idx="0">
            <a:schemeClr val="accent1"/>
          </a:effectRef>
          <a:fontRef idx="minor">
            <a:schemeClr val="tx1"/>
          </a:fontRef>
        </p:style>
      </p:cxnSp>
      <p:sp>
        <p:nvSpPr>
          <p:cNvPr id="24" name="textruta 23">
            <a:extLst>
              <a:ext uri="{FF2B5EF4-FFF2-40B4-BE49-F238E27FC236}">
                <a16:creationId xmlns:a16="http://schemas.microsoft.com/office/drawing/2014/main" id="{D77EF4E5-3BA7-9E9D-B46E-D9FBF683DB79}"/>
              </a:ext>
            </a:extLst>
          </p:cNvPr>
          <p:cNvSpPr txBox="1"/>
          <p:nvPr/>
        </p:nvSpPr>
        <p:spPr>
          <a:xfrm>
            <a:off x="6116366" y="1885086"/>
            <a:ext cx="1404794" cy="954107"/>
          </a:xfrm>
          <a:prstGeom prst="rect">
            <a:avLst/>
          </a:prstGeom>
          <a:noFill/>
          <a:ln>
            <a:solidFill>
              <a:schemeClr val="tx2"/>
            </a:solidFill>
          </a:ln>
        </p:spPr>
        <p:txBody>
          <a:bodyPr wrap="square" rtlCol="0">
            <a:spAutoFit/>
          </a:bodyPr>
          <a:lstStyle/>
          <a:p>
            <a:r>
              <a:rPr lang="sv-SE" sz="1400"/>
              <a:t>VO kompletteras med EUDR referenser</a:t>
            </a:r>
          </a:p>
        </p:txBody>
      </p:sp>
      <p:sp>
        <p:nvSpPr>
          <p:cNvPr id="25" name="Rektangel 24">
            <a:extLst>
              <a:ext uri="{FF2B5EF4-FFF2-40B4-BE49-F238E27FC236}">
                <a16:creationId xmlns:a16="http://schemas.microsoft.com/office/drawing/2014/main" id="{7E1587B3-858A-C62B-94DA-D515058A30C1}"/>
              </a:ext>
            </a:extLst>
          </p:cNvPr>
          <p:cNvSpPr/>
          <p:nvPr/>
        </p:nvSpPr>
        <p:spPr>
          <a:xfrm>
            <a:off x="3753410" y="3758091"/>
            <a:ext cx="1068310" cy="77698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200"/>
              <a:t>Mätresultat saknar EUDR referenser</a:t>
            </a:r>
          </a:p>
        </p:txBody>
      </p:sp>
      <p:sp>
        <p:nvSpPr>
          <p:cNvPr id="26" name="Rektangel 25">
            <a:extLst>
              <a:ext uri="{FF2B5EF4-FFF2-40B4-BE49-F238E27FC236}">
                <a16:creationId xmlns:a16="http://schemas.microsoft.com/office/drawing/2014/main" id="{37B9CEFC-AD33-EB62-4265-C9205D61BBBF}"/>
              </a:ext>
            </a:extLst>
          </p:cNvPr>
          <p:cNvSpPr/>
          <p:nvPr/>
        </p:nvSpPr>
        <p:spPr>
          <a:xfrm>
            <a:off x="3905810" y="3910491"/>
            <a:ext cx="1068310" cy="77698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200"/>
              <a:t>Mätresultat saknar EUDR referenser</a:t>
            </a:r>
          </a:p>
        </p:txBody>
      </p:sp>
      <p:sp>
        <p:nvSpPr>
          <p:cNvPr id="27" name="Rektangel 26">
            <a:extLst>
              <a:ext uri="{FF2B5EF4-FFF2-40B4-BE49-F238E27FC236}">
                <a16:creationId xmlns:a16="http://schemas.microsoft.com/office/drawing/2014/main" id="{670B41A8-2D13-B3B2-FE00-21E21EC25566}"/>
              </a:ext>
            </a:extLst>
          </p:cNvPr>
          <p:cNvSpPr/>
          <p:nvPr/>
        </p:nvSpPr>
        <p:spPr>
          <a:xfrm>
            <a:off x="6116366" y="3549033"/>
            <a:ext cx="1068310" cy="776987"/>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200"/>
              <a:t>Nya mätresultat har EUDR referenser</a:t>
            </a:r>
          </a:p>
        </p:txBody>
      </p:sp>
      <p:sp>
        <p:nvSpPr>
          <p:cNvPr id="28" name="Rektangel 27">
            <a:extLst>
              <a:ext uri="{FF2B5EF4-FFF2-40B4-BE49-F238E27FC236}">
                <a16:creationId xmlns:a16="http://schemas.microsoft.com/office/drawing/2014/main" id="{6BA7A691-7470-0405-A9B0-18F17AE80317}"/>
              </a:ext>
            </a:extLst>
          </p:cNvPr>
          <p:cNvSpPr/>
          <p:nvPr/>
        </p:nvSpPr>
        <p:spPr>
          <a:xfrm>
            <a:off x="6268766" y="3701433"/>
            <a:ext cx="1068310" cy="776987"/>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200"/>
              <a:t>Nya mätresultat har EUDR referenser</a:t>
            </a:r>
          </a:p>
        </p:txBody>
      </p:sp>
      <p:sp>
        <p:nvSpPr>
          <p:cNvPr id="29" name="Rektangel 28">
            <a:extLst>
              <a:ext uri="{FF2B5EF4-FFF2-40B4-BE49-F238E27FC236}">
                <a16:creationId xmlns:a16="http://schemas.microsoft.com/office/drawing/2014/main" id="{BC3839E0-FC4E-43AD-43C1-42ED21B4FC8C}"/>
              </a:ext>
            </a:extLst>
          </p:cNvPr>
          <p:cNvSpPr/>
          <p:nvPr/>
        </p:nvSpPr>
        <p:spPr>
          <a:xfrm>
            <a:off x="6421166" y="3853833"/>
            <a:ext cx="1068310" cy="776987"/>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200"/>
              <a:t>Nya mätresultat har EUDR referenser</a:t>
            </a:r>
          </a:p>
        </p:txBody>
      </p:sp>
      <p:sp>
        <p:nvSpPr>
          <p:cNvPr id="30" name="textruta 29">
            <a:extLst>
              <a:ext uri="{FF2B5EF4-FFF2-40B4-BE49-F238E27FC236}">
                <a16:creationId xmlns:a16="http://schemas.microsoft.com/office/drawing/2014/main" id="{04D76505-8897-6C39-4E49-BA07D7A1E9E6}"/>
              </a:ext>
            </a:extLst>
          </p:cNvPr>
          <p:cNvSpPr txBox="1"/>
          <p:nvPr/>
        </p:nvSpPr>
        <p:spPr>
          <a:xfrm>
            <a:off x="4741742" y="5712658"/>
            <a:ext cx="2175847" cy="738664"/>
          </a:xfrm>
          <a:prstGeom prst="rect">
            <a:avLst/>
          </a:prstGeom>
          <a:noFill/>
          <a:ln>
            <a:solidFill>
              <a:schemeClr val="tx2"/>
            </a:solidFill>
          </a:ln>
        </p:spPr>
        <p:txBody>
          <a:bodyPr wrap="square" rtlCol="0">
            <a:spAutoFit/>
          </a:bodyPr>
          <a:lstStyle/>
          <a:p>
            <a:r>
              <a:rPr lang="sv-SE" sz="1400"/>
              <a:t>Äldre mätresultat kan kompletteras manuellt genom </a:t>
            </a:r>
            <a:r>
              <a:rPr lang="sv-SE" sz="1400" err="1"/>
              <a:t>omredovisning</a:t>
            </a:r>
            <a:endParaRPr lang="sv-SE" sz="1400"/>
          </a:p>
        </p:txBody>
      </p:sp>
      <p:cxnSp>
        <p:nvCxnSpPr>
          <p:cNvPr id="33" name="Rak pilkoppling 32">
            <a:extLst>
              <a:ext uri="{FF2B5EF4-FFF2-40B4-BE49-F238E27FC236}">
                <a16:creationId xmlns:a16="http://schemas.microsoft.com/office/drawing/2014/main" id="{C3C6F581-371E-0FFF-9D55-6ADF7AD8BDC3}"/>
              </a:ext>
            </a:extLst>
          </p:cNvPr>
          <p:cNvCxnSpPr>
            <a:cxnSpLocks/>
          </p:cNvCxnSpPr>
          <p:nvPr/>
        </p:nvCxnSpPr>
        <p:spPr>
          <a:xfrm flipH="1" flipV="1">
            <a:off x="5126520" y="4945504"/>
            <a:ext cx="531896" cy="54994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5177933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tema">
  <a:themeElements>
    <a:clrScheme name="Biometria">
      <a:dk1>
        <a:srgbClr val="000000"/>
      </a:dk1>
      <a:lt1>
        <a:srgbClr val="FFFFFF"/>
      </a:lt1>
      <a:dk2>
        <a:srgbClr val="000000"/>
      </a:dk2>
      <a:lt2>
        <a:srgbClr val="FFFFFF"/>
      </a:lt2>
      <a:accent1>
        <a:srgbClr val="3B9637"/>
      </a:accent1>
      <a:accent2>
        <a:srgbClr val="007950"/>
      </a:accent2>
      <a:accent3>
        <a:srgbClr val="F59D24"/>
      </a:accent3>
      <a:accent4>
        <a:srgbClr val="A2C617"/>
      </a:accent4>
      <a:accent5>
        <a:srgbClr val="A0306E"/>
      </a:accent5>
      <a:accent6>
        <a:srgbClr val="DFDCD8"/>
      </a:accent6>
      <a:hlink>
        <a:srgbClr val="1F6575"/>
      </a:hlink>
      <a:folHlink>
        <a:srgbClr val="954F72"/>
      </a:folHlink>
    </a:clrScheme>
    <a:fontScheme name="Anpassat 2">
      <a:majorFont>
        <a:latin typeface="Open Sans"/>
        <a:ea typeface=""/>
        <a:cs typeface=""/>
      </a:majorFont>
      <a:minorFont>
        <a:latin typeface="Noto Seri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small Biometria mars nytt förslag 2024.potx" id="{AC200C72-73AB-42CB-B348-AF656B199DE3}" vid="{F5F9E9A0-24E6-4991-98C9-FCF1C2BB003A}"/>
    </a:ext>
  </a:extLst>
</a:theme>
</file>

<file path=ppt/theme/theme2.xml><?xml version="1.0" encoding="utf-8"?>
<a:theme xmlns:a="http://schemas.openxmlformats.org/drawingml/2006/main" name="2_Office-tema">
  <a:themeElements>
    <a:clrScheme name="Biometria">
      <a:dk1>
        <a:srgbClr val="000000"/>
      </a:dk1>
      <a:lt1>
        <a:srgbClr val="FFFFFF"/>
      </a:lt1>
      <a:dk2>
        <a:srgbClr val="000000"/>
      </a:dk2>
      <a:lt2>
        <a:srgbClr val="FFFFFF"/>
      </a:lt2>
      <a:accent1>
        <a:srgbClr val="3B9637"/>
      </a:accent1>
      <a:accent2>
        <a:srgbClr val="007950"/>
      </a:accent2>
      <a:accent3>
        <a:srgbClr val="F59D24"/>
      </a:accent3>
      <a:accent4>
        <a:srgbClr val="A2C617"/>
      </a:accent4>
      <a:accent5>
        <a:srgbClr val="A0306E"/>
      </a:accent5>
      <a:accent6>
        <a:srgbClr val="DFDCD8"/>
      </a:accent6>
      <a:hlink>
        <a:srgbClr val="1F6575"/>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small Biometria oktober 2022" id="{25D3BB66-EB4A-43AD-94DE-B3A6CE25BE07}" vid="{6EA05DEA-5033-4964-A6CA-F55F0AAB5E7C}"/>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Biometria">
    <a:dk1>
      <a:srgbClr val="000000"/>
    </a:dk1>
    <a:lt1>
      <a:srgbClr val="FFFFFF"/>
    </a:lt1>
    <a:dk2>
      <a:srgbClr val="000000"/>
    </a:dk2>
    <a:lt2>
      <a:srgbClr val="FFFFFF"/>
    </a:lt2>
    <a:accent1>
      <a:srgbClr val="3B9637"/>
    </a:accent1>
    <a:accent2>
      <a:srgbClr val="007950"/>
    </a:accent2>
    <a:accent3>
      <a:srgbClr val="F59D24"/>
    </a:accent3>
    <a:accent4>
      <a:srgbClr val="A2C617"/>
    </a:accent4>
    <a:accent5>
      <a:srgbClr val="A0306E"/>
    </a:accent5>
    <a:accent6>
      <a:srgbClr val="DFDCD8"/>
    </a:accent6>
    <a:hlink>
      <a:srgbClr val="1F6575"/>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986EFD50A2B7A440AA68B37EC6BC9E26" ma:contentTypeVersion="10" ma:contentTypeDescription="Skapa ett nytt dokument." ma:contentTypeScope="" ma:versionID="3fdf272cded8836629cb78eb92c0f804">
  <xsd:schema xmlns:xsd="http://www.w3.org/2001/XMLSchema" xmlns:xs="http://www.w3.org/2001/XMLSchema" xmlns:p="http://schemas.microsoft.com/office/2006/metadata/properties" xmlns:ns2="53067ed9-ce15-4ef2-822b-fc92f64565cc" xmlns:ns3="62c4940c-a88e-464a-9263-40836ef68206" targetNamespace="http://schemas.microsoft.com/office/2006/metadata/properties" ma:root="true" ma:fieldsID="f39e278e4be9c611c1eddc0977e0c2ce" ns2:_="" ns3:_="">
    <xsd:import namespace="53067ed9-ce15-4ef2-822b-fc92f64565cc"/>
    <xsd:import namespace="62c4940c-a88e-464a-9263-40836ef68206"/>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067ed9-ce15-4ef2-822b-fc92f64565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2c4940c-a88e-464a-9263-40836ef68206" elementFormDefault="qualified">
    <xsd:import namespace="http://schemas.microsoft.com/office/2006/documentManagement/types"/>
    <xsd:import namespace="http://schemas.microsoft.com/office/infopath/2007/PartnerControls"/>
    <xsd:element name="SharedWithUsers" ma:index="12"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4F2ED6E-937D-4068-9A83-6A3CB3E3109E}">
  <ds:schemaRefs>
    <ds:schemaRef ds:uri="http://schemas.microsoft.com/sharepoint/v3/contenttype/forms"/>
  </ds:schemaRefs>
</ds:datastoreItem>
</file>

<file path=customXml/itemProps2.xml><?xml version="1.0" encoding="utf-8"?>
<ds:datastoreItem xmlns:ds="http://schemas.openxmlformats.org/officeDocument/2006/customXml" ds:itemID="{72FF8DFE-D6EC-49F6-9996-96218239FE5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067ed9-ce15-4ef2-822b-fc92f64565cc"/>
    <ds:schemaRef ds:uri="62c4940c-a88e-464a-9263-40836ef682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2D9A119-DBCB-462F-8544-0197D30DF5B7}">
  <ds:schemaRefs>
    <ds:schemaRef ds:uri="53067ed9-ce15-4ef2-822b-fc92f64565cc"/>
    <ds:schemaRef ds:uri="62c4940c-a88e-464a-9263-40836ef6820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5</TotalTime>
  <Words>4285</Words>
  <Application>Microsoft Office PowerPoint</Application>
  <PresentationFormat>Bredbild</PresentationFormat>
  <Paragraphs>394</Paragraphs>
  <Slides>35</Slides>
  <Notes>8</Notes>
  <HiddenSlides>0</HiddenSlides>
  <MMClips>0</MMClips>
  <ScaleCrop>false</ScaleCrop>
  <HeadingPairs>
    <vt:vector size="8" baseType="variant">
      <vt:variant>
        <vt:lpstr>Använt teckensnitt</vt:lpstr>
      </vt:variant>
      <vt:variant>
        <vt:i4>10</vt:i4>
      </vt:variant>
      <vt:variant>
        <vt:lpstr>Tema</vt:lpstr>
      </vt:variant>
      <vt:variant>
        <vt:i4>2</vt:i4>
      </vt:variant>
      <vt:variant>
        <vt:lpstr>Serverprogram för OLE-inbäddning</vt:lpstr>
      </vt:variant>
      <vt:variant>
        <vt:i4>1</vt:i4>
      </vt:variant>
      <vt:variant>
        <vt:lpstr>Bildrubriker</vt:lpstr>
      </vt:variant>
      <vt:variant>
        <vt:i4>35</vt:i4>
      </vt:variant>
    </vt:vector>
  </HeadingPairs>
  <TitlesOfParts>
    <vt:vector size="48" baseType="lpstr">
      <vt:lpstr>Aptos</vt:lpstr>
      <vt:lpstr>Arial</vt:lpstr>
      <vt:lpstr>Calibri</vt:lpstr>
      <vt:lpstr>Calibri Light</vt:lpstr>
      <vt:lpstr>Noto Serif</vt:lpstr>
      <vt:lpstr>Open Sans</vt:lpstr>
      <vt:lpstr>Open Sans SemiBold</vt:lpstr>
      <vt:lpstr>Systemtypsnitt normalt</vt:lpstr>
      <vt:lpstr>Times New Roman</vt:lpstr>
      <vt:lpstr>TimesNewRomanPS-BoldItalicMT</vt:lpstr>
      <vt:lpstr>1_Office-tema</vt:lpstr>
      <vt:lpstr>2_Office-tema</vt:lpstr>
      <vt:lpstr>think-cell Slide</vt:lpstr>
      <vt:lpstr>VÄLKOMMEN TILL BIOMETRIAS WEBBINARIUM OM AVSKOGNINGSFÖRORDNINGEN</vt:lpstr>
      <vt:lpstr>AGENDA OCH VAD SOM GÄLLER</vt:lpstr>
      <vt:lpstr>BIOMETRIA HAR SEDAN I NOVEMBER 2023 HAFT EN ARBETSGRUPP MED MÅLET ATT HITTA EN MÖJLIG TILLÄMPNING FÖR SVENSK SKOGSINDUSTRI:</vt:lpstr>
      <vt:lpstr>AVSKOGNINGSFÖRORDNINGEN HAR 8 FUNDAMENT</vt:lpstr>
      <vt:lpstr>SKOGSSTYRELSEN ÄR UTPEKAD ANSVARIG MYNDIGHET SOM MÅSTE  SVARA PÅ VAD SOM GÄLLER – BIOMETRIA HAR INTE DET ANSVARET</vt:lpstr>
      <vt:lpstr>SKOGSSTYRELSEN SOM ANSVARIG MYNDIGHET</vt:lpstr>
      <vt:lpstr>BIOMETRIA HAR BESLUTAT ATT STÖDJA INFORMATIONSSPRIDNINGS- PROCESSEN FRÅN STARTEN I DECEMBER I ÅR</vt:lpstr>
      <vt:lpstr>SÅ HÄR STÖDS INFORMATIONSSPRIDNINGSPROCESSEN</vt:lpstr>
      <vt:lpstr>HUR FÖRHÅLLER SIG INFORMATIONEN I VIRKESORDERN TILL INFORMATIONEN I MÄTNINGARNA?</vt:lpstr>
      <vt:lpstr>ARBETSGRUPPEN HAR BEDÖMT ATT DETTA ÄR ETT VETTIGT SÄTT ATT ARBETA MED RELATIONEN MELLAN ANMÄLAN TILL EU OCH VIOLS VIRKESORDER/AVTALSOBJEKT </vt:lpstr>
      <vt:lpstr>Det är den här informationen som ska hanteras</vt:lpstr>
      <vt:lpstr>Anmälan sker alltså per Harmoniserad varukod</vt:lpstr>
      <vt:lpstr>SKOGSSTYRELSEN SKA ORDNA UTBILDNINGAR I WEBBGRÄNSSNITTET I HÖST</vt:lpstr>
      <vt:lpstr>UPPGIFTER I VIRKESORDERN BLIR OBLIGATORISKT 2024-12-30</vt:lpstr>
      <vt:lpstr>FÖR VARJE MOTTAGNINGSPLATS/TERMINAL DÄR EN AKTÖR TAGIT EMOT SKOGSRÅVARA KOMMER DET ATT I VIOL GÅ ATT TA UT EN LISTA PÅ ALLA LEVERANSER OCH SAMMA INFORMATION FINNS MED I INTEGRATIONERNA UT TILL FÖRETAGENS VERKSAMHETSSYSTEM</vt:lpstr>
      <vt:lpstr>RESULTATBILD FRÅN VIOL</vt:lpstr>
      <vt:lpstr>NI SOM FÖRETAG MÅSTE GÖRA ETT VAL ATT JOBBA MANUELLT  ELLER AUTOMATISERAT VID ANMÄLNING TILL EU</vt:lpstr>
      <vt:lpstr>KRAV PÅ LAGRING AV INFORMATION</vt:lpstr>
      <vt:lpstr>FÖRÄNDRING AV BIOMETRIAS INTEGRATIONER</vt:lpstr>
      <vt:lpstr>HUR SKA MAN GÖRA MED ANMÄLAN FÖR FÄRDIGA PRODUKTER FRÅN INDUSTRIN ELLER DÅ RÅVARA BLANDATS IHOP PÅ EN TERMINAL?</vt:lpstr>
      <vt:lpstr>FÖRTYDLIGANDE  </vt:lpstr>
      <vt:lpstr>VAD KAN EN KUND NEDSTRÖMS EGENTLIGEN BEGÄRA AV ER?</vt:lpstr>
      <vt:lpstr>GUIDE – VERKSAMHETSPLANERING </vt:lpstr>
      <vt:lpstr>KONKRETA ÅTGÄRDER HOS FÖRETAGEN </vt:lpstr>
      <vt:lpstr>OBESVARADE FRÅGOR OCH OSÄKERHETER</vt:lpstr>
      <vt:lpstr>AKTUELLT LÄGE I AUGUSTI 2024</vt:lpstr>
      <vt:lpstr>VI PÅMINNER OM BIOMETRIAS ROLL I HELHETEN</vt:lpstr>
      <vt:lpstr>HÄR FÖLJER ETT ANTAL BILAGOR SOM FÖRKLARAR, DETALJERAR ELLER FÖRDJUPAR TIDIGARE BILDER FÖR DEN SOM ÄR MER VETGIRIG</vt:lpstr>
      <vt:lpstr>WIKI – FÖRKLARING AV VISSA ORD</vt:lpstr>
      <vt:lpstr>VAD ÄR EUDR?</vt:lpstr>
      <vt:lpstr>VILKEN INFORMATION HANTERAS VID ANMÄLAN TILL EU?</vt:lpstr>
      <vt:lpstr>VILKEN INFORMATION HANTERAS VID ANMÄLAN TILL EU? (forts)</vt:lpstr>
      <vt:lpstr>VERKSAMHETSUTÖVAREN SKA UTÖVER DEN INFORMATION SOM ANGES I ANMÄLAN SPARA FÖLJANDE INFORMATION I EGET SYSTEM:</vt:lpstr>
      <vt:lpstr>NÅGRA BRA LÄNKAR TILL MER INFORMATION</vt:lpstr>
      <vt:lpstr>Paus 15 min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Utkast punkter till webbinarium</dc:title>
  <dc:creator>Oskar Cederlöf</dc:creator>
  <cp:lastModifiedBy>Lena Kjellberg</cp:lastModifiedBy>
  <cp:revision>3</cp:revision>
  <dcterms:created xsi:type="dcterms:W3CDTF">2024-07-08T08:38:47Z</dcterms:created>
  <dcterms:modified xsi:type="dcterms:W3CDTF">2025-09-10T05:27:52Z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0x010100986EFD50A2B7A440AA68B37EC6BC9E26</vt:lpwstr>
  </property>
</Properties>
</file>