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521" r:id="rId3"/>
    <p:sldId id="512" r:id="rId4"/>
    <p:sldId id="515" r:id="rId5"/>
    <p:sldId id="516" r:id="rId6"/>
    <p:sldId id="511" r:id="rId7"/>
    <p:sldId id="264" r:id="rId8"/>
    <p:sldId id="519" r:id="rId9"/>
    <p:sldId id="261" r:id="rId10"/>
    <p:sldId id="263" r:id="rId11"/>
    <p:sldId id="278" r:id="rId12"/>
    <p:sldId id="283" r:id="rId13"/>
    <p:sldId id="520" r:id="rId14"/>
    <p:sldId id="279" r:id="rId15"/>
    <p:sldId id="280" r:id="rId16"/>
    <p:sldId id="281" r:id="rId17"/>
    <p:sldId id="282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637"/>
    <a:srgbClr val="1F6575"/>
    <a:srgbClr val="DFDCD8"/>
    <a:srgbClr val="007B4F"/>
    <a:srgbClr val="0F0F0F"/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02" autoAdjust="0"/>
  </p:normalViewPr>
  <p:slideViewPr>
    <p:cSldViewPr snapToGrid="0" snapToObjects="1">
      <p:cViewPr varScale="1">
        <p:scale>
          <a:sx n="89" d="100"/>
          <a:sy n="89" d="100"/>
        </p:scale>
        <p:origin x="102" y="4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örstasida enda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räd, utomhus, skog, trä&#10;&#10;Automatiskt genererad beskrivning">
            <a:extLst>
              <a:ext uri="{FF2B5EF4-FFF2-40B4-BE49-F238E27FC236}">
                <a16:creationId xmlns:a16="http://schemas.microsoft.com/office/drawing/2014/main" id="{844745CF-7C36-3243-B9C6-AD5D1C2F5B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43E5D5CC-697F-6844-939F-0A5A8BC965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326" y="2280912"/>
            <a:ext cx="8509348" cy="199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7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llansida Rubri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räd, utomhus, växt, skog&#10;&#10;Automatiskt genererad beskrivning">
            <a:extLst>
              <a:ext uri="{FF2B5EF4-FFF2-40B4-BE49-F238E27FC236}">
                <a16:creationId xmlns:a16="http://schemas.microsoft.com/office/drawing/2014/main" id="{DD08B0C4-8633-7041-A346-C1115B476B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8C46A87-C63F-6C48-AF9A-DD61C95D5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95369"/>
            <a:ext cx="6439422" cy="1325563"/>
          </a:xfrm>
        </p:spPr>
        <p:txBody>
          <a:bodyPr anchor="t"/>
          <a:lstStyle>
            <a:lvl1pPr>
              <a:defRPr b="1" i="0" spc="-80" baseline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Klicka här för att skriva en kort rubrik</a:t>
            </a:r>
          </a:p>
        </p:txBody>
      </p:sp>
      <p:sp>
        <p:nvSpPr>
          <p:cNvPr id="5" name="Platshållare för text 17">
            <a:extLst>
              <a:ext uri="{FF2B5EF4-FFF2-40B4-BE49-F238E27FC236}">
                <a16:creationId xmlns:a16="http://schemas.microsoft.com/office/drawing/2014/main" id="{D12BCEC6-A04C-4D95-A639-D3F2294A2E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117068"/>
            <a:ext cx="8452757" cy="1559990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sv-SE" dirty="0"/>
              <a:t>Klicka här för att skriva en underrubrik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EDE8901-523E-4F43-ADD6-271C8CD952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7288" y="306859"/>
            <a:ext cx="539631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6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Mellansida Rubri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bit, choklad, nära&#10;&#10;Automatiskt genererad beskrivning">
            <a:extLst>
              <a:ext uri="{FF2B5EF4-FFF2-40B4-BE49-F238E27FC236}">
                <a16:creationId xmlns:a16="http://schemas.microsoft.com/office/drawing/2014/main" id="{5219BA8A-737E-7A40-BC15-66400703B6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8C46A87-C63F-6C48-AF9A-DD61C95D5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95369"/>
            <a:ext cx="6439422" cy="1325563"/>
          </a:xfrm>
        </p:spPr>
        <p:txBody>
          <a:bodyPr anchor="t"/>
          <a:lstStyle>
            <a:lvl1pPr>
              <a:defRPr b="1" i="0" spc="-80" baseline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Klicka här för att skriva en kort 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4993883-AA97-4204-AB0F-A8D76161B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7288" y="306859"/>
            <a:ext cx="539631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88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Mellansida Rubri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årta, leksak, födelsedag&#10;&#10;Automatiskt genererad beskrivning">
            <a:extLst>
              <a:ext uri="{FF2B5EF4-FFF2-40B4-BE49-F238E27FC236}">
                <a16:creationId xmlns:a16="http://schemas.microsoft.com/office/drawing/2014/main" id="{2F1CB311-7921-1D45-B6AC-44CA93726D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8C46A87-C63F-6C48-AF9A-DD61C95D5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95369"/>
            <a:ext cx="6439422" cy="1325563"/>
          </a:xfrm>
        </p:spPr>
        <p:txBody>
          <a:bodyPr anchor="t"/>
          <a:lstStyle>
            <a:lvl1pPr>
              <a:defRPr b="1" i="0" spc="-80" baseline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Klicka här för att skriva en kort 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A9CBF45-7EF5-440C-B342-E9DA422529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7288" y="306859"/>
            <a:ext cx="539631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02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9ED7C3-081C-6548-AE82-56E28C9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403"/>
            <a:ext cx="10515600" cy="895285"/>
          </a:xfrm>
        </p:spPr>
        <p:txBody>
          <a:bodyPr anchor="t"/>
          <a:lstStyle>
            <a:lvl1pPr>
              <a:lnSpc>
                <a:spcPct val="100000"/>
              </a:lnSpc>
              <a:defRPr sz="2400" b="1" i="0" spc="-4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E05BB6-85B6-484C-8141-09C90B0B5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975" indent="-176213">
              <a:lnSpc>
                <a:spcPct val="130000"/>
              </a:lnSpc>
              <a:spcAft>
                <a:spcPts val="1200"/>
              </a:spcAft>
              <a:buFontTx/>
              <a:buBlip>
                <a:blip r:embed="rId2"/>
              </a:buBlip>
              <a:tabLst/>
              <a:defRPr sz="16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355600" indent="-174625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6575" indent="-180975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 marL="712788" indent="-176213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 marL="893763" indent="-180975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06BFC1-7309-4A14-9C77-0E0EF082B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7288" y="296863"/>
            <a:ext cx="539631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98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9ED7C3-081C-6548-AE82-56E28C9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403"/>
            <a:ext cx="10515600" cy="895285"/>
          </a:xfrm>
        </p:spPr>
        <p:txBody>
          <a:bodyPr anchor="t"/>
          <a:lstStyle>
            <a:lvl1pPr>
              <a:lnSpc>
                <a:spcPct val="100000"/>
              </a:lnSpc>
              <a:defRPr sz="2400" b="1" i="0" spc="-4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E05BB6-85B6-484C-8141-09C90B0B5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2260" cy="4351338"/>
          </a:xfrm>
        </p:spPr>
        <p:txBody>
          <a:bodyPr/>
          <a:lstStyle>
            <a:lvl1pPr marL="4763" indent="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None/>
              <a:tabLst/>
              <a:defRPr sz="16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355600" indent="-174625">
              <a:lnSpc>
                <a:spcPct val="110000"/>
              </a:lnSpc>
              <a:spcAft>
                <a:spcPts val="1200"/>
              </a:spcAft>
              <a:buFont typeface="Systemtypsnitt normalt"/>
              <a:buNone/>
              <a:tabLst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6575" indent="-180975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 marL="712788" indent="-176213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 marL="893763" indent="-180975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E81181C-596E-47B7-AB47-7A9AD1F152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288" y="296863"/>
            <a:ext cx="539631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36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9ED7C3-081C-6548-AE82-56E28C9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922" y="795403"/>
            <a:ext cx="6915539" cy="895285"/>
          </a:xfrm>
        </p:spPr>
        <p:txBody>
          <a:bodyPr anchor="t"/>
          <a:lstStyle>
            <a:lvl1pPr>
              <a:lnSpc>
                <a:spcPct val="100000"/>
              </a:lnSpc>
              <a:defRPr sz="2400" b="1" i="0" spc="-4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A5CC740E-8130-44BA-A25B-3765D84AF87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75922" y="1844285"/>
            <a:ext cx="5505061" cy="4351338"/>
          </a:xfrm>
        </p:spPr>
        <p:txBody>
          <a:bodyPr/>
          <a:lstStyle>
            <a:lvl1pPr marL="180975" indent="-176213">
              <a:lnSpc>
                <a:spcPct val="130000"/>
              </a:lnSpc>
              <a:spcAft>
                <a:spcPts val="1200"/>
              </a:spcAft>
              <a:buFontTx/>
              <a:buBlip>
                <a:blip r:embed="rId2"/>
              </a:buBlip>
              <a:tabLst/>
              <a:defRPr sz="16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355600" indent="-174625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6575" indent="-180975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 marL="712788" indent="-176213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 marL="893763" indent="-180975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pic>
        <p:nvPicPr>
          <p:cNvPr id="6" name="Bildobjekt 5" descr="En bild som visar träd, utomhus, gräs, växt&#10;&#10;Automatiskt genererad beskrivning">
            <a:extLst>
              <a:ext uri="{FF2B5EF4-FFF2-40B4-BE49-F238E27FC236}">
                <a16:creationId xmlns:a16="http://schemas.microsoft.com/office/drawing/2014/main" id="{2204A98B-ADB1-4524-B225-1877204D4B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359020" cy="6858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64DEC10-E1F4-4649-8BC5-27ABA59FAB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7288" y="296863"/>
            <a:ext cx="539631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4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punktlista">
    <p:bg>
      <p:bgPr>
        <a:solidFill>
          <a:srgbClr val="0F0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9ED7C3-081C-6548-AE82-56E28C9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403"/>
            <a:ext cx="10515600" cy="895285"/>
          </a:xfrm>
        </p:spPr>
        <p:txBody>
          <a:bodyPr anchor="t"/>
          <a:lstStyle>
            <a:lvl1pPr>
              <a:lnSpc>
                <a:spcPct val="100000"/>
              </a:lnSpc>
              <a:defRPr sz="2400" b="1" i="0" spc="-4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E05BB6-85B6-484C-8141-09C90B0B5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975" indent="-176213">
              <a:lnSpc>
                <a:spcPct val="130000"/>
              </a:lnSpc>
              <a:spcAft>
                <a:spcPts val="1200"/>
              </a:spcAft>
              <a:buFontTx/>
              <a:buBlip>
                <a:blip r:embed="rId2"/>
              </a:buBlip>
              <a:tabLst/>
              <a:defRPr sz="1600" b="0" i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355600" indent="-174625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6575" indent="-180975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 marL="712788" indent="-176213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 marL="893763" indent="-180975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ED2B49F-D3AF-48FE-B85E-7FFF8FC100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296863"/>
            <a:ext cx="546224" cy="54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50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 userDrawn="1">
          <p15:clr>
            <a:srgbClr val="FBAE40"/>
          </p15:clr>
        </p15:guide>
        <p15:guide id="2" pos="715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punktlista">
    <p:bg>
      <p:bgPr>
        <a:solidFill>
          <a:srgbClr val="1F6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9ED7C3-081C-6548-AE82-56E28C9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403"/>
            <a:ext cx="10515600" cy="895285"/>
          </a:xfrm>
        </p:spPr>
        <p:txBody>
          <a:bodyPr anchor="t"/>
          <a:lstStyle>
            <a:lvl1pPr>
              <a:lnSpc>
                <a:spcPct val="100000"/>
              </a:lnSpc>
              <a:defRPr sz="2400" b="1" i="0" spc="-4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E05BB6-85B6-484C-8141-09C90B0B5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975" indent="-176213">
              <a:lnSpc>
                <a:spcPct val="130000"/>
              </a:lnSpc>
              <a:spcAft>
                <a:spcPts val="1200"/>
              </a:spcAft>
              <a:buFontTx/>
              <a:buBlip>
                <a:blip r:embed="rId2"/>
              </a:buBlip>
              <a:tabLst/>
              <a:defRPr sz="1600" b="0" i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355600" indent="-174625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6575" indent="-180975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 marL="712788" indent="-176213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 marL="893763" indent="-180975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D521E9-41BB-4C45-8FB4-7F302EDF25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7288" y="306859"/>
            <a:ext cx="539631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52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715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Rubrik och punktlista">
    <p:bg>
      <p:bgPr>
        <a:solidFill>
          <a:srgbClr val="007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9ED7C3-081C-6548-AE82-56E28C9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403"/>
            <a:ext cx="10515600" cy="895285"/>
          </a:xfrm>
        </p:spPr>
        <p:txBody>
          <a:bodyPr anchor="t"/>
          <a:lstStyle>
            <a:lvl1pPr>
              <a:lnSpc>
                <a:spcPct val="100000"/>
              </a:lnSpc>
              <a:defRPr sz="2400" b="1" i="0" spc="-4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E05BB6-85B6-484C-8141-09C90B0B5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975" indent="-176213">
              <a:lnSpc>
                <a:spcPct val="130000"/>
              </a:lnSpc>
              <a:spcAft>
                <a:spcPts val="1200"/>
              </a:spcAft>
              <a:buFontTx/>
              <a:buBlip>
                <a:blip r:embed="rId2"/>
              </a:buBlip>
              <a:tabLst/>
              <a:defRPr sz="1600" b="0" i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355600" indent="-174625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6575" indent="-180975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 marL="712788" indent="-176213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 marL="893763" indent="-180975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B50E3FE-E99C-4304-95DC-9D1AE2AE85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7288" y="306859"/>
            <a:ext cx="539631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24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715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Rubrik och punktlista">
    <p:bg>
      <p:bgPr>
        <a:solidFill>
          <a:srgbClr val="DFD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9ED7C3-081C-6548-AE82-56E28C9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403"/>
            <a:ext cx="10515600" cy="895285"/>
          </a:xfrm>
        </p:spPr>
        <p:txBody>
          <a:bodyPr anchor="t"/>
          <a:lstStyle>
            <a:lvl1pPr>
              <a:lnSpc>
                <a:spcPct val="100000"/>
              </a:lnSpc>
              <a:defRPr sz="2400" b="1" i="0" spc="-4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E05BB6-85B6-484C-8141-09C90B0B5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0975" indent="-176213">
              <a:lnSpc>
                <a:spcPct val="130000"/>
              </a:lnSpc>
              <a:spcAft>
                <a:spcPts val="1200"/>
              </a:spcAft>
              <a:buFontTx/>
              <a:buBlip>
                <a:blip r:embed="rId2"/>
              </a:buBlip>
              <a:tabLst/>
              <a:defRPr sz="1600" b="0" i="0">
                <a:solidFill>
                  <a:schemeClr val="tx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355600" indent="-174625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6575" indent="-180975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 marL="712788" indent="-176213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 marL="893763" indent="-180975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E373ED7-365C-4324-8A54-F8822D97EE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7288" y="296863"/>
            <a:ext cx="539631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85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715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tasi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inomhus, bit, choklad, nära&#10;&#10;Automatiskt genererad beskrivning">
            <a:extLst>
              <a:ext uri="{FF2B5EF4-FFF2-40B4-BE49-F238E27FC236}">
                <a16:creationId xmlns:a16="http://schemas.microsoft.com/office/drawing/2014/main" id="{D698C875-4914-3947-BDA0-1A8EDB48C6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309DB69-9C4F-3247-AF7F-705F73A4D2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1267" y="1382707"/>
            <a:ext cx="6242137" cy="443314"/>
          </a:xfrm>
        </p:spPr>
        <p:txBody>
          <a:bodyPr anchor="t"/>
          <a:lstStyle>
            <a:lvl1pPr algn="l">
              <a:defRPr sz="1600" b="1" i="0" spc="-3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Klicka här för att döpa presentationen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46FF08F-4952-E34F-8725-A2380E0A87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31267" y="1667233"/>
            <a:ext cx="4230941" cy="317575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skriva datum</a:t>
            </a:r>
          </a:p>
        </p:txBody>
      </p:sp>
      <p:pic>
        <p:nvPicPr>
          <p:cNvPr id="6" name="Bildobjekt 5" descr="En bild som visar ritning&#10;&#10;Automatiskt genererad beskrivning">
            <a:extLst>
              <a:ext uri="{FF2B5EF4-FFF2-40B4-BE49-F238E27FC236}">
                <a16:creationId xmlns:a16="http://schemas.microsoft.com/office/drawing/2014/main" id="{13A9E33A-5696-6347-B3A9-1F8412DFEB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58" y="503694"/>
            <a:ext cx="4106783" cy="96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74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brödtext">
    <p:bg>
      <p:bgPr>
        <a:solidFill>
          <a:srgbClr val="0F0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9ED7C3-081C-6548-AE82-56E28C91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403"/>
            <a:ext cx="10515600" cy="895285"/>
          </a:xfrm>
        </p:spPr>
        <p:txBody>
          <a:bodyPr anchor="t"/>
          <a:lstStyle>
            <a:lvl1pPr>
              <a:lnSpc>
                <a:spcPct val="100000"/>
              </a:lnSpc>
              <a:defRPr sz="2400" b="1" i="0" spc="-4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E05BB6-85B6-484C-8141-09C90B0B5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2260" cy="4351338"/>
          </a:xfrm>
        </p:spPr>
        <p:txBody>
          <a:bodyPr/>
          <a:lstStyle>
            <a:lvl1pPr marL="4763" indent="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355600" indent="-174625">
              <a:lnSpc>
                <a:spcPct val="110000"/>
              </a:lnSpc>
              <a:spcAft>
                <a:spcPts val="1200"/>
              </a:spcAft>
              <a:buFont typeface="Systemtypsnitt normalt"/>
              <a:buNone/>
              <a:tabLst/>
              <a:defRPr sz="1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6575" indent="-180975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3pPr>
            <a:lvl4pPr marL="712788" indent="-176213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4pPr>
            <a:lvl5pPr marL="893763" indent="-180975">
              <a:lnSpc>
                <a:spcPct val="110000"/>
              </a:lnSpc>
              <a:spcAft>
                <a:spcPts val="1200"/>
              </a:spcAft>
              <a:buFont typeface="Systemtypsnitt normalt"/>
              <a:buChar char="-"/>
              <a:tabLst/>
              <a:defRPr sz="1400" b="0" i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8EBDDAF-1098-43A1-8390-1D8B76470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296863"/>
            <a:ext cx="546224" cy="54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93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Mellansida Rubri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himmel, föremål utomhus, rad&#10;&#10;Automatiskt genererad beskrivning">
            <a:extLst>
              <a:ext uri="{FF2B5EF4-FFF2-40B4-BE49-F238E27FC236}">
                <a16:creationId xmlns:a16="http://schemas.microsoft.com/office/drawing/2014/main" id="{CB8BBDA1-C9D2-E048-A654-0B56C6A04F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8C46A87-C63F-6C48-AF9A-DD61C95D5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95369"/>
            <a:ext cx="10515600" cy="1325563"/>
          </a:xfrm>
        </p:spPr>
        <p:txBody>
          <a:bodyPr anchor="t"/>
          <a:lstStyle>
            <a:lvl1pPr>
              <a:defRPr b="1" i="0" spc="-80" baseline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Klicka här för att skriva en rubrik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F97BA3C-A79A-429B-9D8A-C88AA0D93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7288" y="306859"/>
            <a:ext cx="539631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08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 userDrawn="1">
          <p15:clr>
            <a:srgbClr val="FBAE40"/>
          </p15:clr>
        </p15:guide>
        <p15:guide id="2" pos="715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Mellansida Rubri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räd, utomhus, skog, växt&#10;&#10;Automatiskt genererad beskrivning">
            <a:extLst>
              <a:ext uri="{FF2B5EF4-FFF2-40B4-BE49-F238E27FC236}">
                <a16:creationId xmlns:a16="http://schemas.microsoft.com/office/drawing/2014/main" id="{2C9D44E2-6AB2-3847-8709-32933A20EB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8C46A87-C63F-6C48-AF9A-DD61C95D5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95369"/>
            <a:ext cx="5577468" cy="1325563"/>
          </a:xfrm>
        </p:spPr>
        <p:txBody>
          <a:bodyPr anchor="t"/>
          <a:lstStyle>
            <a:lvl1pPr>
              <a:defRPr b="1" i="0" spc="-80" baseline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C5ADEA3-4908-4011-8D31-A584A1D41D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7288" y="306859"/>
            <a:ext cx="539631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72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llansida Rubri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räd, utomhus, transport, skog&#10;&#10;Automatiskt genererad beskrivning">
            <a:extLst>
              <a:ext uri="{FF2B5EF4-FFF2-40B4-BE49-F238E27FC236}">
                <a16:creationId xmlns:a16="http://schemas.microsoft.com/office/drawing/2014/main" id="{583E969E-2309-714E-8EC1-B47605F58C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8C46A87-C63F-6C48-AF9A-DD61C95D5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95369"/>
            <a:ext cx="6439422" cy="1325563"/>
          </a:xfrm>
        </p:spPr>
        <p:txBody>
          <a:bodyPr anchor="t"/>
          <a:lstStyle>
            <a:lvl1pPr>
              <a:defRPr b="1" i="0" spc="-80" baseline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Klicka här för att skriva en kort rubrik</a:t>
            </a:r>
          </a:p>
        </p:txBody>
      </p:sp>
      <p:sp>
        <p:nvSpPr>
          <p:cNvPr id="5" name="Platshållare för text 17">
            <a:extLst>
              <a:ext uri="{FF2B5EF4-FFF2-40B4-BE49-F238E27FC236}">
                <a16:creationId xmlns:a16="http://schemas.microsoft.com/office/drawing/2014/main" id="{4DA24741-E8C7-4BDB-8B6A-9368F1DDB4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117068"/>
            <a:ext cx="8452757" cy="1559990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sv-SE" dirty="0"/>
              <a:t>Klicka här för att skriva en underrubrik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679CF55-10D3-44D9-9C13-8E5D9BE319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7288" y="306859"/>
            <a:ext cx="539631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2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ellansida Rubri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räd, utomhus, skog, trä&#10;&#10;Automatiskt genererad beskrivning">
            <a:extLst>
              <a:ext uri="{FF2B5EF4-FFF2-40B4-BE49-F238E27FC236}">
                <a16:creationId xmlns:a16="http://schemas.microsoft.com/office/drawing/2014/main" id="{FE204568-3E71-624C-B70D-14E2EC4526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8C46A87-C63F-6C48-AF9A-DD61C95D5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95369"/>
            <a:ext cx="6439422" cy="1325563"/>
          </a:xfrm>
        </p:spPr>
        <p:txBody>
          <a:bodyPr anchor="t"/>
          <a:lstStyle>
            <a:lvl1pPr>
              <a:defRPr b="1" i="0" spc="-80" baseline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Klicka här för att skriva en kort rubrik</a:t>
            </a:r>
          </a:p>
        </p:txBody>
      </p:sp>
      <p:sp>
        <p:nvSpPr>
          <p:cNvPr id="6" name="Platshållare för text 17">
            <a:extLst>
              <a:ext uri="{FF2B5EF4-FFF2-40B4-BE49-F238E27FC236}">
                <a16:creationId xmlns:a16="http://schemas.microsoft.com/office/drawing/2014/main" id="{22533307-8358-4624-BE15-52CA5F15BE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117068"/>
            <a:ext cx="8452757" cy="1559990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sv-SE" dirty="0"/>
              <a:t>Klicka här för att skriva en underrubrik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4080A65-96A8-4103-8138-D35F7D9055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7288" y="306859"/>
            <a:ext cx="539631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18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ellansida Rubri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utomhus, gräs, träd, växt&#10;&#10;Automatiskt genererad beskrivning">
            <a:extLst>
              <a:ext uri="{FF2B5EF4-FFF2-40B4-BE49-F238E27FC236}">
                <a16:creationId xmlns:a16="http://schemas.microsoft.com/office/drawing/2014/main" id="{DE5F308A-4224-664E-AC74-19DE6F9619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8C46A87-C63F-6C48-AF9A-DD61C95D5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95369"/>
            <a:ext cx="6439422" cy="1325563"/>
          </a:xfrm>
        </p:spPr>
        <p:txBody>
          <a:bodyPr anchor="t"/>
          <a:lstStyle>
            <a:lvl1pPr>
              <a:defRPr b="1" i="0" spc="-80" baseline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Klicka här för att skriva en rubrik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EDE4750-4326-442C-AFFA-E9F60DC9D9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296863"/>
            <a:ext cx="546224" cy="54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95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ellansida Rubri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2ED97B4-F414-432F-91BD-08E1372080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8C46A87-C63F-6C48-AF9A-DD61C95D5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95369"/>
            <a:ext cx="6439422" cy="1325563"/>
          </a:xfrm>
        </p:spPr>
        <p:txBody>
          <a:bodyPr anchor="t"/>
          <a:lstStyle>
            <a:lvl1pPr>
              <a:defRPr b="1" i="0" spc="-80" baseline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Klicka här för att skriva en kort rubrik</a:t>
            </a:r>
          </a:p>
        </p:txBody>
      </p:sp>
      <p:sp>
        <p:nvSpPr>
          <p:cNvPr id="6" name="Platshållare för text 17">
            <a:extLst>
              <a:ext uri="{FF2B5EF4-FFF2-40B4-BE49-F238E27FC236}">
                <a16:creationId xmlns:a16="http://schemas.microsoft.com/office/drawing/2014/main" id="{22533307-8358-4624-BE15-52CA5F15BE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117068"/>
            <a:ext cx="8452757" cy="1559990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sv-SE" dirty="0"/>
              <a:t>Klicka här för att skriva en 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232983B-EBD6-47CC-B475-09BC377646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7288" y="306859"/>
            <a:ext cx="539631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32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ellansida Rubri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räd, snö, utomhus, natur&#10;&#10;Automatiskt genererad beskrivning">
            <a:extLst>
              <a:ext uri="{FF2B5EF4-FFF2-40B4-BE49-F238E27FC236}">
                <a16:creationId xmlns:a16="http://schemas.microsoft.com/office/drawing/2014/main" id="{9982DB08-50CB-4FE5-A5FA-31E0EA6B2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8C46A87-C63F-6C48-AF9A-DD61C95D5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95369"/>
            <a:ext cx="6439422" cy="1325563"/>
          </a:xfrm>
        </p:spPr>
        <p:txBody>
          <a:bodyPr anchor="t"/>
          <a:lstStyle>
            <a:lvl1pPr>
              <a:defRPr b="1" i="0" spc="-80" baseline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Klicka här för att skriva en kort rubrik</a:t>
            </a:r>
          </a:p>
        </p:txBody>
      </p:sp>
      <p:sp>
        <p:nvSpPr>
          <p:cNvPr id="6" name="Platshållare för text 17">
            <a:extLst>
              <a:ext uri="{FF2B5EF4-FFF2-40B4-BE49-F238E27FC236}">
                <a16:creationId xmlns:a16="http://schemas.microsoft.com/office/drawing/2014/main" id="{22533307-8358-4624-BE15-52CA5F15BE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117068"/>
            <a:ext cx="8452757" cy="1559990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sv-SE" dirty="0"/>
              <a:t>Klicka här för att skriva en underrubrik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89074B6-0B90-4B6A-88F8-B7560D932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7288" y="306859"/>
            <a:ext cx="539631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74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9307AE-B9C0-432C-8A3F-EB63E472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31489" cy="1325563"/>
          </a:xfrm>
        </p:spPr>
        <p:txBody>
          <a:bodyPr/>
          <a:lstStyle>
            <a:lvl1pPr>
              <a:defRPr b="1">
                <a:solidFill>
                  <a:srgbClr val="35962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65285A8-5268-44F5-92EB-8547E57B4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09353"/>
            <a:ext cx="9231489" cy="397632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9498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09DB69-9C4F-3247-AF7F-705F73A4D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3795"/>
            <a:ext cx="8127304" cy="1116168"/>
          </a:xfrm>
        </p:spPr>
        <p:txBody>
          <a:bodyPr anchor="t"/>
          <a:lstStyle>
            <a:lvl1pPr algn="l">
              <a:defRPr sz="3600" b="1" i="0" spc="-8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46FF08F-4952-E34F-8725-A2380E0A8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C7710DD-FCD8-47E3-BBA3-3536C09DA2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288" y="296863"/>
            <a:ext cx="539631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1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 userDrawn="1">
          <p15:clr>
            <a:srgbClr val="FBAE40"/>
          </p15:clr>
        </p15:guide>
        <p15:guide id="2" pos="712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sida Rubri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himmel, utomhus, föremål utomhus, rad&#10;&#10;Automatiskt genererad beskrivning">
            <a:extLst>
              <a:ext uri="{FF2B5EF4-FFF2-40B4-BE49-F238E27FC236}">
                <a16:creationId xmlns:a16="http://schemas.microsoft.com/office/drawing/2014/main" id="{90666055-DDF7-5044-974C-60C12F5A5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8C46A87-C63F-6C48-AF9A-DD61C95D5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95369"/>
            <a:ext cx="10515600" cy="1325563"/>
          </a:xfrm>
        </p:spPr>
        <p:txBody>
          <a:bodyPr anchor="t"/>
          <a:lstStyle>
            <a:lvl1pPr>
              <a:defRPr b="1" i="0" spc="-80" baseline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Klicka här för att skriva en rubrik</a:t>
            </a:r>
          </a:p>
        </p:txBody>
      </p:sp>
      <p:sp>
        <p:nvSpPr>
          <p:cNvPr id="5" name="Platshållare för text 17">
            <a:extLst>
              <a:ext uri="{FF2B5EF4-FFF2-40B4-BE49-F238E27FC236}">
                <a16:creationId xmlns:a16="http://schemas.microsoft.com/office/drawing/2014/main" id="{06514233-3939-4575-9506-BF1F1EF871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117068"/>
            <a:ext cx="8452757" cy="1559990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sv-SE" dirty="0"/>
              <a:t>Klicka här för att skriva en underrubrik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CD592AC-AABE-4A2C-8D05-A7848A49B4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7288" y="306859"/>
            <a:ext cx="539631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 userDrawn="1">
          <p15:clr>
            <a:srgbClr val="FBAE40"/>
          </p15:clr>
        </p15:guide>
        <p15:guide id="2" pos="712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sida Rubr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grön, sitter, skog, träd&#10;&#10;Automatiskt genererad beskrivning">
            <a:extLst>
              <a:ext uri="{FF2B5EF4-FFF2-40B4-BE49-F238E27FC236}">
                <a16:creationId xmlns:a16="http://schemas.microsoft.com/office/drawing/2014/main" id="{922A2FA4-7B6B-4B4A-8C6A-280873A75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8C46A87-C63F-6C48-AF9A-DD61C95D5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95369"/>
            <a:ext cx="10515600" cy="1325563"/>
          </a:xfrm>
        </p:spPr>
        <p:txBody>
          <a:bodyPr anchor="t"/>
          <a:lstStyle>
            <a:lvl1pPr>
              <a:defRPr b="1" i="0" spc="-80" baseline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Klicka här för att skriva en rubrik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887B0604-5438-4DCD-88B7-2DF8A28748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117068"/>
            <a:ext cx="8452757" cy="1559990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sv-SE" dirty="0"/>
              <a:t>Klicka här för att skriva en underrubrik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5854DE9-2CFB-45C4-8325-43FF1AE76E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7288" y="306859"/>
            <a:ext cx="539631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sida Rubri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gräs&#10;&#10;Automatiskt genererad beskrivning">
            <a:extLst>
              <a:ext uri="{FF2B5EF4-FFF2-40B4-BE49-F238E27FC236}">
                <a16:creationId xmlns:a16="http://schemas.microsoft.com/office/drawing/2014/main" id="{658C782C-89B4-254C-A0A9-6C93B1645F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8C46A87-C63F-6C48-AF9A-DD61C95D5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95369"/>
            <a:ext cx="10515600" cy="1325563"/>
          </a:xfrm>
        </p:spPr>
        <p:txBody>
          <a:bodyPr anchor="t"/>
          <a:lstStyle>
            <a:lvl1pPr>
              <a:defRPr b="1" i="0" spc="-80" baseline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Klicka här för att skriva en rubrik</a:t>
            </a:r>
          </a:p>
        </p:txBody>
      </p:sp>
      <p:sp>
        <p:nvSpPr>
          <p:cNvPr id="6" name="Platshållare för text 17">
            <a:extLst>
              <a:ext uri="{FF2B5EF4-FFF2-40B4-BE49-F238E27FC236}">
                <a16:creationId xmlns:a16="http://schemas.microsoft.com/office/drawing/2014/main" id="{036F9ECE-CDA4-4228-8153-345D6BFAB4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117068"/>
            <a:ext cx="8452757" cy="1559990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sv-SE" dirty="0"/>
              <a:t>Klicka här för att skriva en underrubrik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497C606-BA54-4CEF-96E6-748A373CD0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7288" y="306859"/>
            <a:ext cx="539631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6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sida Rubri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räd, utomhus, gräs, skog&#10;&#10;Automatiskt genererad beskrivning">
            <a:extLst>
              <a:ext uri="{FF2B5EF4-FFF2-40B4-BE49-F238E27FC236}">
                <a16:creationId xmlns:a16="http://schemas.microsoft.com/office/drawing/2014/main" id="{2065AC02-8907-0B41-A36A-ADB110B29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8C46A87-C63F-6C48-AF9A-DD61C95D5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95369"/>
            <a:ext cx="10515600" cy="1325563"/>
          </a:xfrm>
        </p:spPr>
        <p:txBody>
          <a:bodyPr anchor="t"/>
          <a:lstStyle>
            <a:lvl1pPr>
              <a:defRPr b="1" i="0" spc="-80" baseline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Klicka här för att skriva en rubrik</a:t>
            </a:r>
          </a:p>
        </p:txBody>
      </p:sp>
      <p:sp>
        <p:nvSpPr>
          <p:cNvPr id="5" name="Platshållare för text 17">
            <a:extLst>
              <a:ext uri="{FF2B5EF4-FFF2-40B4-BE49-F238E27FC236}">
                <a16:creationId xmlns:a16="http://schemas.microsoft.com/office/drawing/2014/main" id="{3C730335-467C-4EB7-AB4D-6B49E4F2A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117068"/>
            <a:ext cx="8452757" cy="1559990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sv-SE" dirty="0"/>
              <a:t>Klicka här för att skriva en underrubrik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7924808-46CD-45A7-A803-6FBE9A49D1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7288" y="306859"/>
            <a:ext cx="539631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2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sida Rubri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utomhus, snö, stående, person&#10;&#10;Automatiskt genererad beskrivning">
            <a:extLst>
              <a:ext uri="{FF2B5EF4-FFF2-40B4-BE49-F238E27FC236}">
                <a16:creationId xmlns:a16="http://schemas.microsoft.com/office/drawing/2014/main" id="{EDA43F72-F58B-4A42-A6FA-37B1057F67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8C46A87-C63F-6C48-AF9A-DD61C95D5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95369"/>
            <a:ext cx="10515600" cy="1325563"/>
          </a:xfrm>
        </p:spPr>
        <p:txBody>
          <a:bodyPr anchor="t"/>
          <a:lstStyle>
            <a:lvl1pPr>
              <a:defRPr b="1" i="0" spc="-80" baseline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Klicka här för att skriva en rubrik</a:t>
            </a:r>
          </a:p>
        </p:txBody>
      </p:sp>
      <p:sp>
        <p:nvSpPr>
          <p:cNvPr id="6" name="Platshållare för text 17">
            <a:extLst>
              <a:ext uri="{FF2B5EF4-FFF2-40B4-BE49-F238E27FC236}">
                <a16:creationId xmlns:a16="http://schemas.microsoft.com/office/drawing/2014/main" id="{31097999-00A2-417E-93EF-D451199DAA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117068"/>
            <a:ext cx="8452757" cy="1559990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sv-SE" dirty="0"/>
              <a:t>Klicka här för att skriva en underrubrik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E5E5F9D-4668-44FB-8FE0-2789167D34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7288" y="306859"/>
            <a:ext cx="539631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4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ansida Rubri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räd, utomhus, transport, av trä&#10;&#10;Automatiskt genererad beskrivning">
            <a:extLst>
              <a:ext uri="{FF2B5EF4-FFF2-40B4-BE49-F238E27FC236}">
                <a16:creationId xmlns:a16="http://schemas.microsoft.com/office/drawing/2014/main" id="{9068025E-6855-214E-880C-F7376AE82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8C46A87-C63F-6C48-AF9A-DD61C95D5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95369"/>
            <a:ext cx="6439422" cy="1325563"/>
          </a:xfrm>
        </p:spPr>
        <p:txBody>
          <a:bodyPr anchor="t"/>
          <a:lstStyle>
            <a:lvl1pPr>
              <a:defRPr b="1" i="0" spc="-80" baseline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Klicka här för att skriva en kort rubrik</a:t>
            </a:r>
          </a:p>
        </p:txBody>
      </p:sp>
      <p:sp>
        <p:nvSpPr>
          <p:cNvPr id="6" name="Platshållare för text 17">
            <a:extLst>
              <a:ext uri="{FF2B5EF4-FFF2-40B4-BE49-F238E27FC236}">
                <a16:creationId xmlns:a16="http://schemas.microsoft.com/office/drawing/2014/main" id="{5667BC89-D009-44BF-9DFC-D1778020D3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117068"/>
            <a:ext cx="8452757" cy="1559990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sv-SE" dirty="0"/>
              <a:t>Klicka här för att skriva en underrubrik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19D983C-8597-4C3A-A0A3-C3404B5060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7288" y="306859"/>
            <a:ext cx="539631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6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C2A48DD-DCF3-F147-8A83-D4DBAA8C3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1120664-BCC5-EA40-8A3E-D97D345E8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835E7F-1923-2B4E-8792-250CFBB34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7D77F-9B0E-A448-B81E-B6100637E94F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F51D83-120C-794C-9089-DF6BF2557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B92AA7-8AD5-6A44-8B93-B38C992A6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8DE52-BC3F-934E-9E28-15BE3F642B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870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49" r:id="rId3"/>
    <p:sldLayoutId id="2147483654" r:id="rId4"/>
    <p:sldLayoutId id="2147483660" r:id="rId5"/>
    <p:sldLayoutId id="2147483661" r:id="rId6"/>
    <p:sldLayoutId id="2147483662" r:id="rId7"/>
    <p:sldLayoutId id="2147483664" r:id="rId8"/>
    <p:sldLayoutId id="2147483663" r:id="rId9"/>
    <p:sldLayoutId id="2147483668" r:id="rId10"/>
    <p:sldLayoutId id="2147483669" r:id="rId11"/>
    <p:sldLayoutId id="2147483670" r:id="rId12"/>
    <p:sldLayoutId id="2147483650" r:id="rId13"/>
    <p:sldLayoutId id="2147483667" r:id="rId14"/>
    <p:sldLayoutId id="2147483678" r:id="rId15"/>
    <p:sldLayoutId id="2147483671" r:id="rId16"/>
    <p:sldLayoutId id="2147483679" r:id="rId17"/>
    <p:sldLayoutId id="2147483681" r:id="rId18"/>
    <p:sldLayoutId id="2147483682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83" r:id="rId26"/>
    <p:sldLayoutId id="2147483684" r:id="rId27"/>
    <p:sldLayoutId id="2147483685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FB324C8-368D-461A-9212-87B5C0037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37" y="1734824"/>
            <a:ext cx="9381156" cy="2944752"/>
          </a:xfrm>
        </p:spPr>
        <p:txBody>
          <a:bodyPr>
            <a:noAutofit/>
          </a:bodyPr>
          <a:lstStyle/>
          <a:p>
            <a:r>
              <a:rPr lang="sv-SE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Den 13 september 2021 införs kvalitetsklassning Prima/Utskott </a:t>
            </a:r>
            <a:br>
              <a:rPr lang="sv-SE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sv-SE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av travar med bränsleved.</a:t>
            </a:r>
            <a:br>
              <a:rPr lang="sv-SE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</a:br>
            <a:br>
              <a:rPr lang="sv-SE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</a:br>
            <a:endParaRPr lang="sv-SE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673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FDAC22-95D1-404A-89B9-DBF44895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7760"/>
            <a:ext cx="10515600" cy="895285"/>
          </a:xfrm>
        </p:spPr>
        <p:txBody>
          <a:bodyPr>
            <a:normAutofit/>
          </a:bodyPr>
          <a:lstStyle/>
          <a:p>
            <a:r>
              <a:rPr lang="sv-SE" sz="3200" dirty="0"/>
              <a:t>Affärsvisa mätningsregler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95740A1-8618-4A7D-B330-762ECB92D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08" y="1895913"/>
            <a:ext cx="6142893" cy="4281050"/>
          </a:xfrm>
        </p:spPr>
        <p:txBody>
          <a:bodyPr>
            <a:noAutofit/>
          </a:bodyPr>
          <a:lstStyle/>
          <a:p>
            <a:r>
              <a:rPr lang="sv-SE" sz="1800" dirty="0"/>
              <a:t>Det finns ett stort antal affärsvisa (lokala) avvikelser från de nationella mätningsreglerna för bränsleved.</a:t>
            </a:r>
          </a:p>
          <a:p>
            <a:r>
              <a:rPr lang="sv-SE" sz="1800" dirty="0"/>
              <a:t>Motiven för dessa blir svagare när en enhetlig klassning i Prima/Utskott införs</a:t>
            </a:r>
          </a:p>
          <a:p>
            <a:r>
              <a:rPr lang="sv-SE" sz="1800" dirty="0"/>
              <a:t>Affärsvisa mätningsregler gör det svårt för mätare vid Fjärrmätning att utföra en god mätning</a:t>
            </a:r>
          </a:p>
          <a:p>
            <a:r>
              <a:rPr lang="sv-SE" sz="1800" dirty="0"/>
              <a:t>Nuvarande affärsvisa mätningsregler bör ses över och helst tas bort, i samband med att klassning i Prima/Utskott införs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8008DCC-A0BD-4D09-8B30-932EBE85E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158" y="4600253"/>
            <a:ext cx="4865021" cy="151137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31F87F6-6746-40D5-B7DF-34B249D5C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189" y="1992923"/>
            <a:ext cx="4926807" cy="247545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8DEAF61-0A77-437F-A1E4-8C1B47E1DE8F}"/>
              </a:ext>
            </a:extLst>
          </p:cNvPr>
          <p:cNvSpPr txBox="1"/>
          <p:nvPr/>
        </p:nvSpPr>
        <p:spPr>
          <a:xfrm>
            <a:off x="7330185" y="1285317"/>
            <a:ext cx="260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Noto Serif" panose="02020600060500020200"/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2137882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FC0279-D50E-B24A-AEAF-F3D70938C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dirty="0"/>
              <a:t>Viktigt för dig som användare av VIOL</a:t>
            </a:r>
            <a:br>
              <a:rPr lang="sv-SE" sz="2800" dirty="0"/>
            </a:br>
            <a:r>
              <a:rPr lang="sv-SE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Målgrupp: Virkeschefer, Virkesredovisare</a:t>
            </a:r>
            <a:br>
              <a:rPr lang="sv-SE" sz="2800" dirty="0">
                <a:latin typeface="Open Sans Light"/>
              </a:rPr>
            </a:br>
            <a:endParaRPr lang="sv-SE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7D78FD-3B00-B844-90E8-C596EA8CE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indent="-175895" fontAlgn="base"/>
            <a:r>
              <a:rPr lang="sv-SE" dirty="0"/>
              <a:t>Förändringen av mätning av bränsleved till Prima/Utskott genomförs den 13/9-2021 och gäller sortimenten (SS) 5000, 5020, 5030, 5080 och 5090 och för Mätmetod = Travmätning</a:t>
            </a:r>
          </a:p>
          <a:p>
            <a:pPr indent="-175895" fontAlgn="base"/>
            <a:r>
              <a:rPr lang="sv-SE" dirty="0"/>
              <a:t>Efterfrågad </a:t>
            </a:r>
            <a:r>
              <a:rPr lang="sv-SE" dirty="0" err="1"/>
              <a:t>mätinformation</a:t>
            </a:r>
            <a:r>
              <a:rPr lang="sv-SE" dirty="0"/>
              <a:t> kan styras av IT-stödet genom att ange Mätningsomfattning i Virkesorder på </a:t>
            </a:r>
            <a:r>
              <a:rPr lang="sv-SE" dirty="0" err="1"/>
              <a:t>radnivå</a:t>
            </a:r>
            <a:r>
              <a:rPr lang="sv-SE" dirty="0"/>
              <a:t>. </a:t>
            </a:r>
          </a:p>
          <a:p>
            <a:pPr indent="-175895" fontAlgn="base"/>
            <a:r>
              <a:rPr lang="sv-SE" dirty="0"/>
              <a:t>För att undvika mätningsvägran kan SST 500, 502, 503, 508 omföras till annat sortiment vilket ställer krav på att även SST 509 finns med på Virkesordern</a:t>
            </a:r>
          </a:p>
          <a:p>
            <a:pPr indent="-175895" fontAlgn="base"/>
            <a:r>
              <a:rPr lang="sv-SE" dirty="0"/>
              <a:t>Virkesordern kräver normalt ingen förändring när ”den normala” mätningsbestämmelsen används eftersom Mätningsomfattning 0 (Noll) (eller blank) innebär Prima/Utskott utan trädslagsfördelning.</a:t>
            </a:r>
          </a:p>
          <a:p>
            <a:pPr indent="-175895" fontAlgn="base"/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0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061"/>
    </mc:Choice>
    <mc:Fallback xmlns="">
      <p:transition spd="slow" advTm="12606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FC0279-D50E-B24A-AEAF-F3D70938C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dirty="0"/>
              <a:t>Viktigt för dig som användare av VIOL</a:t>
            </a:r>
            <a:br>
              <a:rPr lang="sv-SE" sz="2800" dirty="0"/>
            </a:br>
            <a:r>
              <a:rPr lang="sv-SE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Målgrupp: Virkeschefer, Virkesredovisare</a:t>
            </a:r>
            <a:br>
              <a:rPr lang="sv-SE" sz="2800" dirty="0">
                <a:latin typeface="Open Sans Light"/>
              </a:rPr>
            </a:br>
            <a:endParaRPr lang="sv-SE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7D78FD-3B00-B844-90E8-C596EA8CE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Bemannad eller obemannad mottagningskontroll/mätning sätter ramarna för huruvida Utskott eller mätningsvägran kan tillämpas  </a:t>
            </a:r>
          </a:p>
          <a:p>
            <a:r>
              <a:rPr lang="sv-SE" dirty="0"/>
              <a:t>Mottagningskontroll utförd vid Fjärrmätning kan endast inkludera mätningsvägran för uppenbara fel</a:t>
            </a:r>
          </a:p>
          <a:p>
            <a:r>
              <a:rPr lang="sv-SE" dirty="0"/>
              <a:t>Avtalen bör inkludera möjlighet att klassa till utskott eftersom lasset då oftast har lossats innan mätning och i och med det inte längre kan </a:t>
            </a:r>
            <a:r>
              <a:rPr lang="sv-SE" dirty="0" err="1"/>
              <a:t>mätningsvägras</a:t>
            </a:r>
            <a:endParaRPr lang="sv-SE" dirty="0"/>
          </a:p>
          <a:p>
            <a:pPr indent="-175895" fontAlgn="base"/>
            <a:r>
              <a:rPr lang="sv-SE" dirty="0"/>
              <a:t>Viktigt att ha koll på behovet av nya prislistor. Via Mätningsomfattning styrs förekomsten av trädslagsfördelning och kvalitetsklassning som i sin tur ställer krav på prislistans upplösning</a:t>
            </a:r>
          </a:p>
          <a:p>
            <a:pPr indent="-175895" fontAlgn="base"/>
            <a:r>
              <a:rPr lang="sv-SE" sz="1600" dirty="0"/>
              <a:t>För de som frekvent köper bränsleved i </a:t>
            </a:r>
            <a:r>
              <a:rPr lang="sv-SE" sz="1600" b="1" dirty="0"/>
              <a:t>standardlängd</a:t>
            </a:r>
            <a:r>
              <a:rPr lang="sv-SE" sz="1600" dirty="0"/>
              <a:t> som behöver särredovisas i lagerhantering och redovisning rekommenderas att lägga upp en virkesorderrad med egenskapskod 4 (SSTE = XXX4)</a:t>
            </a:r>
            <a:endParaRPr lang="sv-SE" dirty="0"/>
          </a:p>
          <a:p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2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061"/>
    </mc:Choice>
    <mc:Fallback xmlns="">
      <p:transition spd="slow" advTm="12606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FC0279-D50E-B24A-AEAF-F3D70938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700"/>
            <a:ext cx="10515600" cy="895285"/>
          </a:xfrm>
        </p:spPr>
        <p:txBody>
          <a:bodyPr>
            <a:normAutofit/>
          </a:bodyPr>
          <a:lstStyle/>
          <a:p>
            <a:r>
              <a:rPr kumimoji="0" lang="sv-SE" sz="2800" b="1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</a:rPr>
              <a:t>Viktigt för dig som användare av VIOL</a:t>
            </a:r>
            <a:br>
              <a:rPr kumimoji="0" lang="sv-SE" sz="2800" b="1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</a:rPr>
            </a:br>
            <a:r>
              <a:rPr kumimoji="0" lang="sv-SE" sz="1400" b="1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</a:rPr>
              <a:t>Målgrupp: Virkeschefer, Virkesredovisare</a:t>
            </a:r>
            <a:endParaRPr lang="sv-SE" sz="3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7D78FD-3B00-B844-90E8-C596EA8CE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4820" cy="4449340"/>
          </a:xfrm>
        </p:spPr>
        <p:txBody>
          <a:bodyPr>
            <a:normAutofit/>
          </a:bodyPr>
          <a:lstStyle/>
          <a:p>
            <a:pPr marL="4762" indent="0">
              <a:buNone/>
            </a:pPr>
            <a:r>
              <a:rPr lang="sv-SE" sz="1600" b="1" dirty="0">
                <a:effectLst/>
              </a:rPr>
              <a:t>Aktiv styrning i Virkesorder</a:t>
            </a:r>
          </a:p>
          <a:p>
            <a:r>
              <a:rPr lang="sv-SE" sz="1600" dirty="0">
                <a:effectLst/>
              </a:rPr>
              <a:t>Mätningsomfattning (MO) anges på fliken </a:t>
            </a:r>
            <a:r>
              <a:rPr lang="sv-SE" sz="1600" dirty="0" err="1">
                <a:effectLst/>
              </a:rPr>
              <a:t>Mätinformation</a:t>
            </a:r>
            <a:r>
              <a:rPr lang="sv-SE" sz="1600" dirty="0"/>
              <a:t> i fältet *</a:t>
            </a:r>
            <a:r>
              <a:rPr lang="sv-SE" sz="1600" dirty="0" err="1"/>
              <a:t>Omf</a:t>
            </a:r>
            <a:r>
              <a:rPr lang="sv-SE" sz="1600" dirty="0"/>
              <a:t> för </a:t>
            </a:r>
            <a:r>
              <a:rPr lang="sv-SE" sz="1600" dirty="0">
                <a:effectLst/>
              </a:rPr>
              <a:t>aktuell Virkesorderrad</a:t>
            </a:r>
          </a:p>
          <a:p>
            <a:r>
              <a:rPr lang="sv-SE" sz="1600" dirty="0"/>
              <a:t>Kan anges i VIOL eller integreras in</a:t>
            </a:r>
          </a:p>
          <a:p>
            <a:r>
              <a:rPr lang="sv-SE" sz="1600" dirty="0">
                <a:effectLst/>
              </a:rPr>
              <a:t>Blankt i *</a:t>
            </a:r>
            <a:r>
              <a:rPr lang="sv-SE" sz="1600" dirty="0" err="1"/>
              <a:t>Omf</a:t>
            </a:r>
            <a:r>
              <a:rPr lang="sv-SE" sz="1600" dirty="0"/>
              <a:t> </a:t>
            </a:r>
            <a:r>
              <a:rPr lang="sv-SE" sz="1600" dirty="0">
                <a:effectLst/>
              </a:rPr>
              <a:t>betraktas</a:t>
            </a:r>
            <a:r>
              <a:rPr lang="sv-SE" sz="1600" dirty="0"/>
              <a:t> </a:t>
            </a:r>
            <a:r>
              <a:rPr lang="sv-SE" sz="1600" dirty="0">
                <a:effectLst/>
              </a:rPr>
              <a:t>som MO=0</a:t>
            </a:r>
            <a:r>
              <a:rPr lang="sv-SE" dirty="0"/>
              <a:t> </a:t>
            </a:r>
          </a:p>
          <a:p>
            <a:r>
              <a:rPr lang="sv-SE" dirty="0"/>
              <a:t>Uppdatera speciellt </a:t>
            </a:r>
            <a:r>
              <a:rPr lang="sv-SE" dirty="0" err="1"/>
              <a:t>Virkesordrar</a:t>
            </a:r>
            <a:r>
              <a:rPr lang="sv-SE" dirty="0"/>
              <a:t> för interna affärer eller lagerförflyttningar där enklare mätning ofta efterfrågas</a:t>
            </a:r>
            <a:endParaRPr lang="sv-SE" dirty="0">
              <a:effectLst/>
            </a:endParaRP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4D823D2-0DE7-4DB5-BC56-F90CD68F1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053" y="1825625"/>
            <a:ext cx="5181600" cy="3636390"/>
          </a:xfrm>
          <a:prstGeom prst="rect">
            <a:avLst/>
          </a:prstGeom>
          <a:noFill/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CD6DA56F-3A04-4102-AD23-BB9517DEC6CD}"/>
              </a:ext>
            </a:extLst>
          </p:cNvPr>
          <p:cNvSpPr/>
          <p:nvPr/>
        </p:nvSpPr>
        <p:spPr>
          <a:xfrm>
            <a:off x="10323683" y="2532448"/>
            <a:ext cx="721453" cy="2457974"/>
          </a:xfrm>
          <a:prstGeom prst="ellipse">
            <a:avLst/>
          </a:prstGeom>
          <a:solidFill>
            <a:schemeClr val="bg1">
              <a:alpha val="2800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22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82"/>
    </mc:Choice>
    <mc:Fallback xmlns="">
      <p:transition spd="slow" advTm="3088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99C5B-484C-4BC9-ABDA-E27C8C05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dirty="0"/>
              <a:t>Information till mätande företag </a:t>
            </a:r>
            <a:br>
              <a:rPr lang="sv-SE" sz="2800" dirty="0"/>
            </a:br>
            <a:r>
              <a:rPr lang="sv-SE" sz="1400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Målgrupp: Samtliga mätande företag, Distriktschefer, Virkesmätare, Mätningsansvariga, Chaufförer</a:t>
            </a:r>
            <a:br>
              <a:rPr lang="sv-SE" sz="2800" dirty="0">
                <a:latin typeface="Open Sans Light"/>
              </a:rPr>
            </a:br>
            <a:endParaRPr lang="sv-SE" sz="2800" b="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9EADF8-794E-40AB-AB39-5E2B98109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sv-SE" sz="1600" dirty="0"/>
              <a:t>Nuvarande förekomster och tillämpning av Mätningsomfattning kommer att ändras</a:t>
            </a:r>
          </a:p>
          <a:p>
            <a:pPr fontAlgn="base"/>
            <a:r>
              <a:rPr lang="sv-SE" dirty="0"/>
              <a:t>A</a:t>
            </a:r>
            <a:r>
              <a:rPr lang="sv-SE" sz="1600" dirty="0"/>
              <a:t>ffären ges möjlighet att styra mätningen via IT-stödet genom att Mätningsomfattning anges i Virkesorder för den aktuella Virkesorderraden</a:t>
            </a:r>
            <a:endParaRPr lang="sv-SE" dirty="0"/>
          </a:p>
          <a:p>
            <a:pPr fontAlgn="base"/>
            <a:r>
              <a:rPr lang="sv-SE" sz="1600" dirty="0"/>
              <a:t>Funktionaliteten införs den 13/9-2021 och kommer då att styra inmatningsfält i Doris/Iris genom att informationsfält som inte ska anges släcks/gråas ner</a:t>
            </a:r>
          </a:p>
          <a:p>
            <a:pPr fontAlgn="base"/>
            <a:r>
              <a:rPr lang="sv-SE" sz="1600" dirty="0"/>
              <a:t>De mallar som finns registrerade i Doris behöver gås igenom och uppdateras</a:t>
            </a:r>
          </a:p>
        </p:txBody>
      </p:sp>
    </p:spTree>
    <p:extLst>
      <p:ext uri="{BB962C8B-B14F-4D97-AF65-F5344CB8AC3E}">
        <p14:creationId xmlns:p14="http://schemas.microsoft.com/office/powerpoint/2010/main" val="338771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78"/>
    </mc:Choice>
    <mc:Fallback xmlns="">
      <p:transition spd="slow" advTm="8417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FC0279-D50E-B24A-AEAF-F3D70938C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Dorismallar - Städning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7D78FD-3B00-B844-90E8-C596EA8CE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814270" cy="4486275"/>
          </a:xfrm>
        </p:spPr>
        <p:txBody>
          <a:bodyPr>
            <a:normAutofit/>
          </a:bodyPr>
          <a:lstStyle/>
          <a:p>
            <a:r>
              <a:rPr lang="sv-SE" dirty="0"/>
              <a:t>Mallarna i Doris har byggts på sedan starten 2006</a:t>
            </a:r>
          </a:p>
          <a:p>
            <a:r>
              <a:rPr lang="sv-SE" dirty="0"/>
              <a:t>Ett</a:t>
            </a:r>
            <a:r>
              <a:rPr lang="sv-SE" sz="1600" dirty="0"/>
              <a:t> stort antal, och ofta </a:t>
            </a:r>
            <a:r>
              <a:rPr lang="sv-SE" dirty="0"/>
              <a:t>inaktuella, mallar </a:t>
            </a:r>
            <a:r>
              <a:rPr lang="sv-SE" sz="1600" dirty="0"/>
              <a:t>försvårar överblick och skapar förvirring</a:t>
            </a:r>
          </a:p>
          <a:p>
            <a:r>
              <a:rPr lang="sv-SE" dirty="0"/>
              <a:t>Städning rekommenderas då flera mätplatser har 150-200 mallar upplagda</a:t>
            </a:r>
          </a:p>
          <a:p>
            <a:r>
              <a:rPr lang="sv-SE" sz="1600" dirty="0"/>
              <a:t>Städning av inaktuella mallar kan påbörjas omgående</a:t>
            </a:r>
            <a:endParaRPr lang="sv-SE" dirty="0"/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210E45F-265F-496A-BAD1-BFAD4F404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459" y="1825625"/>
            <a:ext cx="4896533" cy="3715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700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72"/>
    </mc:Choice>
    <mc:Fallback xmlns="">
      <p:transition spd="slow" advTm="54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FC0279-D50E-B24A-AEAF-F3D70938C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Dorismallar - Mätningsomfattning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7D78FD-3B00-B844-90E8-C596EA8CE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5272" cy="37362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080" indent="0">
              <a:buNone/>
            </a:pPr>
            <a:r>
              <a:rPr lang="sv-SE" dirty="0">
                <a:latin typeface="Noto Serif"/>
              </a:rPr>
              <a:t>Efter städning av mallar</a:t>
            </a:r>
          </a:p>
          <a:p>
            <a:pPr indent="-175895"/>
            <a:r>
              <a:rPr lang="sv-SE" dirty="0">
                <a:latin typeface="Noto Serif"/>
              </a:rPr>
              <a:t>Kontrollera om det enligt tidigare lösning finns enskilda mallar där Mätningsomfattning finns angivet som ”Fast värde”</a:t>
            </a:r>
            <a:endParaRPr lang="en-US" dirty="0">
              <a:latin typeface="Noto Serif"/>
            </a:endParaRPr>
          </a:p>
          <a:p>
            <a:pPr indent="-175895"/>
            <a:r>
              <a:rPr lang="sv-SE" dirty="0">
                <a:latin typeface="Noto Serif"/>
              </a:rPr>
              <a:t>Om sådana finns registrerade bör de ändras till att information om Mätningsomfattning ska hämtas från virkesordern.</a:t>
            </a:r>
          </a:p>
          <a:p>
            <a:pPr indent="-175895"/>
            <a:r>
              <a:rPr lang="sv-SE" dirty="0">
                <a:latin typeface="Noto Serif"/>
              </a:rPr>
              <a:t>Passa samtidigt på att ta bort onödiga ”</a:t>
            </a:r>
            <a:r>
              <a:rPr lang="sv-SE" dirty="0" err="1">
                <a:latin typeface="Noto Serif"/>
              </a:rPr>
              <a:t>Tabbstopp</a:t>
            </a:r>
            <a:r>
              <a:rPr lang="sv-SE" dirty="0">
                <a:latin typeface="Noto Serif"/>
              </a:rPr>
              <a:t>” och ”Synliga fält” vilka annars försenar inmatningen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3A6D68D-BF5A-42EF-9717-28842D4EC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355" y="1825625"/>
            <a:ext cx="4500816" cy="2575421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71D92066-E31D-45C8-92C3-ABB9803CDED8}"/>
              </a:ext>
            </a:extLst>
          </p:cNvPr>
          <p:cNvSpPr/>
          <p:nvPr/>
        </p:nvSpPr>
        <p:spPr>
          <a:xfrm flipH="1">
            <a:off x="10258024" y="2702111"/>
            <a:ext cx="302004" cy="30200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024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25"/>
    </mc:Choice>
    <mc:Fallback xmlns="">
      <p:transition spd="slow" advTm="89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FC0279-D50E-B24A-AEAF-F3D70938C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IRIS – Exempel på stöd vid mätning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7D78FD-3B00-B844-90E8-C596EA8CE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err="1"/>
              <a:t>Exempel</a:t>
            </a:r>
            <a:r>
              <a:rPr lang="en-US"/>
              <a:t> </a:t>
            </a:r>
            <a:r>
              <a:rPr lang="en-US" err="1"/>
              <a:t>för</a:t>
            </a:r>
            <a:r>
              <a:rPr lang="en-US"/>
              <a:t> </a:t>
            </a:r>
            <a:r>
              <a:rPr lang="en-US" err="1"/>
              <a:t>Mätningsomfattning</a:t>
            </a:r>
            <a:r>
              <a:rPr lang="en-US"/>
              <a:t> = 4</a:t>
            </a:r>
          </a:p>
          <a:p>
            <a:r>
              <a:rPr lang="en-US"/>
              <a:t>Ingen </a:t>
            </a:r>
            <a:r>
              <a:rPr lang="en-US" err="1"/>
              <a:t>kvalitetsklassning</a:t>
            </a:r>
            <a:endParaRPr lang="en-US"/>
          </a:p>
          <a:p>
            <a:r>
              <a:rPr lang="en-US"/>
              <a:t>Ingen </a:t>
            </a:r>
            <a:r>
              <a:rPr lang="en-US" err="1"/>
              <a:t>trädslagsfördelning</a:t>
            </a:r>
            <a:endParaRPr lang="en-US"/>
          </a:p>
          <a:p>
            <a:pPr marL="0" indent="0">
              <a:buNone/>
            </a:pPr>
            <a:r>
              <a:rPr lang="en-US" err="1"/>
              <a:t>Inget</a:t>
            </a:r>
            <a:r>
              <a:rPr lang="en-US"/>
              <a:t> </a:t>
            </a:r>
            <a:r>
              <a:rPr lang="en-US" err="1"/>
              <a:t>behov</a:t>
            </a:r>
            <a:r>
              <a:rPr lang="en-US"/>
              <a:t> av </a:t>
            </a:r>
            <a:r>
              <a:rPr lang="en-US" err="1"/>
              <a:t>klass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trädslagsfördelning</a:t>
            </a:r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1B88DD1-224E-408A-AE9D-A91D90DF5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49" y="1825625"/>
            <a:ext cx="4383214" cy="368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73"/>
    </mc:Choice>
    <mc:Fallback xmlns="">
      <p:transition spd="slow" advTm="3427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BBD663-7AA1-4F21-BA28-3D13F47C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200" dirty="0">
                <a:ea typeface="+mn-ea"/>
                <a:cs typeface="+mn-cs"/>
              </a:rPr>
              <a:t>Kvalitetsbestämning av trädbränslen</a:t>
            </a:r>
            <a:br>
              <a:rPr lang="sv-SE" sz="3200" dirty="0">
                <a:ea typeface="+mn-ea"/>
                <a:cs typeface="+mn-cs"/>
              </a:rPr>
            </a:br>
            <a:r>
              <a:rPr lang="sv-SE" sz="2000" dirty="0">
                <a:ea typeface="+mn-ea"/>
                <a:cs typeface="+mn-cs"/>
              </a:rPr>
              <a:t>Införande av primaklassning av travar med bränsleved</a:t>
            </a:r>
            <a:br>
              <a:rPr lang="sv-SE" sz="1200" b="1" dirty="0">
                <a:solidFill>
                  <a:srgbClr val="3596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br>
              <a:rPr lang="sv-SE" sz="2400" b="1" dirty="0">
                <a:solidFill>
                  <a:srgbClr val="3596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9451BE-E2DE-4C77-A773-6C6D59734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175895" fontAlgn="base"/>
            <a:r>
              <a:rPr lang="sv-SE" sz="2000" dirty="0">
                <a:latin typeface="Open Sans Light"/>
              </a:rPr>
              <a:t>Under hösten sker en övergång till att klassa travmätt Bränsleved i Prima/Utskott. Det gäller sortimenten (SS) 5000, 5020, 5030, 5080 och 5090 och för Mätmetod = Travmätning</a:t>
            </a:r>
          </a:p>
          <a:p>
            <a:pPr indent="-175895" fontAlgn="base"/>
            <a:r>
              <a:rPr lang="sv-SE" sz="2000" dirty="0">
                <a:latin typeface="Open Sans Light"/>
              </a:rPr>
              <a:t>Samtidigt införs möjlighet att styra vilka bedömningar som ska ingå i mätningen genom att ange ”Mätningsomfattning” i Virkesorder </a:t>
            </a:r>
          </a:p>
          <a:p>
            <a:pPr indent="-175895" fontAlgn="base"/>
            <a:r>
              <a:rPr lang="sv-SE" sz="2000" dirty="0">
                <a:latin typeface="Open Sans Light"/>
              </a:rPr>
              <a:t>Förändringen genomförs den 13/9-2021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77027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1E8D9C-0D14-4932-A741-F62B1D33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760"/>
            <a:ext cx="10515600" cy="895285"/>
          </a:xfrm>
        </p:spPr>
        <p:txBody>
          <a:bodyPr>
            <a:normAutofit/>
          </a:bodyPr>
          <a:lstStyle/>
          <a:p>
            <a:r>
              <a:rPr lang="sv-SE" sz="3200" dirty="0"/>
              <a:t>Prima bränsleved istället för vrakavdrag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B75BBAD6-8E57-4535-8C36-3A26670D6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0518"/>
            <a:ext cx="10515600" cy="895285"/>
          </a:xfrm>
        </p:spPr>
        <p:txBody>
          <a:bodyPr>
            <a:normAutofit/>
          </a:bodyPr>
          <a:lstStyle/>
          <a:p>
            <a:r>
              <a:rPr lang="sv-SE" dirty="0"/>
              <a:t>Samma principiella förändring som infördes för massaved 1 aug 2019. Dock ingen sekundaklass för bränsleved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0078655-1B65-418A-90BB-3EAE1E403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47" y="2424418"/>
            <a:ext cx="7687124" cy="4152551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566DCF8-D85A-42D3-AA27-C7AFE9764D7C}"/>
              </a:ext>
            </a:extLst>
          </p:cNvPr>
          <p:cNvSpPr txBox="1"/>
          <p:nvPr/>
        </p:nvSpPr>
        <p:spPr>
          <a:xfrm>
            <a:off x="8854981" y="4408417"/>
            <a:ext cx="185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rgbClr val="3B9637"/>
                </a:solidFill>
              </a:rPr>
              <a:t>Prima/sekunda massaved sedan </a:t>
            </a:r>
            <a:r>
              <a:rPr lang="sv-SE" sz="1400" b="1" dirty="0">
                <a:solidFill>
                  <a:srgbClr val="3B9637"/>
                </a:solidFill>
              </a:rPr>
              <a:t>augusti</a:t>
            </a:r>
            <a:r>
              <a:rPr lang="sv-SE" sz="1600" b="1" dirty="0">
                <a:solidFill>
                  <a:srgbClr val="3B9637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6266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39464E-39A4-48DA-BB89-09A4E889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760"/>
            <a:ext cx="10515600" cy="895285"/>
          </a:xfrm>
        </p:spPr>
        <p:txBody>
          <a:bodyPr>
            <a:normAutofit/>
          </a:bodyPr>
          <a:lstStyle/>
          <a:p>
            <a:r>
              <a:rPr lang="sv-SE" sz="3200" dirty="0"/>
              <a:t>Krav på trave med prima bränsleved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9F090B5A-FC8E-47F9-98D0-82EF0B0FFC36}"/>
              </a:ext>
            </a:extLst>
          </p:cNvPr>
          <p:cNvGraphicFramePr>
            <a:graphicFrameLocks noGrp="1"/>
          </p:cNvGraphicFramePr>
          <p:nvPr/>
        </p:nvGraphicFramePr>
        <p:xfrm>
          <a:off x="955221" y="1477478"/>
          <a:ext cx="7600950" cy="4377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214">
                  <a:extLst>
                    <a:ext uri="{9D8B030D-6E8A-4147-A177-3AD203B41FA5}">
                      <a16:colId xmlns:a16="http://schemas.microsoft.com/office/drawing/2014/main" val="4016017875"/>
                    </a:ext>
                  </a:extLst>
                </a:gridCol>
                <a:gridCol w="2979964">
                  <a:extLst>
                    <a:ext uri="{9D8B030D-6E8A-4147-A177-3AD203B41FA5}">
                      <a16:colId xmlns:a16="http://schemas.microsoft.com/office/drawing/2014/main" val="610144758"/>
                    </a:ext>
                  </a:extLst>
                </a:gridCol>
                <a:gridCol w="1926772">
                  <a:extLst>
                    <a:ext uri="{9D8B030D-6E8A-4147-A177-3AD203B41FA5}">
                      <a16:colId xmlns:a16="http://schemas.microsoft.com/office/drawing/2014/main" val="867653968"/>
                    </a:ext>
                  </a:extLst>
                </a:gridCol>
              </a:tblGrid>
              <a:tr h="3022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sv-SE" sz="2400" dirty="0">
                          <a:effectLst/>
                        </a:rPr>
                        <a:t>Orsak</a:t>
                      </a:r>
                      <a:endParaRPr lang="sv-SE" sz="24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sv-SE" sz="2400" dirty="0">
                          <a:effectLst/>
                        </a:rPr>
                        <a:t> Krav på prima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sv-SE" sz="2400" dirty="0">
                          <a:effectLst/>
                        </a:rPr>
                        <a:t> bränsleved</a:t>
                      </a:r>
                      <a:endParaRPr lang="sv-SE" sz="24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v-SE" sz="2400" dirty="0">
                          <a:effectLst/>
                        </a:rPr>
                        <a:t> Orsakskod för utskott</a:t>
                      </a:r>
                      <a:endParaRPr lang="sv-SE" sz="24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886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sv-SE" sz="1800" dirty="0">
                          <a:effectLst/>
                        </a:rPr>
                        <a:t>Fel trädslag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endParaRPr lang="sv-SE" sz="18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143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sv-SE" sz="1800" kern="1200">
                          <a:effectLst/>
                        </a:rPr>
                        <a:t>Max 5 % fel trädslag</a:t>
                      </a:r>
                      <a:endParaRPr lang="sv-SE" sz="180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v-SE" sz="1800" kern="1200">
                          <a:effectLst/>
                        </a:rPr>
                        <a:t>1</a:t>
                      </a:r>
                      <a:endParaRPr lang="sv-SE" sz="180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20120585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sv-SE" sz="1800" dirty="0">
                          <a:effectLst/>
                        </a:rPr>
                        <a:t>Skogs- och lagringsröta 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endParaRPr lang="sv-SE" sz="18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143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sv-SE" sz="1800" kern="1200">
                          <a:effectLst/>
                        </a:rPr>
                        <a:t>Obegränsat</a:t>
                      </a:r>
                      <a:endParaRPr lang="sv-SE" sz="180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v-SE" sz="1800" kern="1200">
                          <a:effectLst/>
                        </a:rPr>
                        <a:t> </a:t>
                      </a:r>
                      <a:endParaRPr lang="sv-SE" sz="180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98003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sv-SE" sz="1800" dirty="0">
                          <a:effectLst/>
                        </a:rPr>
                        <a:t>Kvistning, dimension (exkl. övergrovt)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endParaRPr lang="sv-SE" sz="18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68580" marT="34290" marB="3429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sv-SE" sz="1800" dirty="0">
                          <a:effectLst/>
                        </a:rPr>
                        <a:t>Max 20 %</a:t>
                      </a:r>
                      <a:endParaRPr lang="sv-SE" sz="18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v-SE" sz="1800">
                          <a:effectLst/>
                        </a:rPr>
                        <a:t>7</a:t>
                      </a:r>
                      <a:endParaRPr lang="sv-SE" sz="180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82306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sv-SE" sz="1800" dirty="0">
                          <a:effectLst/>
                        </a:rPr>
                        <a:t>Övergrovt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endParaRPr lang="sv-SE" sz="18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68580" marT="34290" marB="3429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sv-SE" sz="1800" dirty="0">
                          <a:effectLst/>
                        </a:rPr>
                        <a:t>Ej tillåtet</a:t>
                      </a:r>
                      <a:endParaRPr lang="sv-SE" sz="18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v-SE" sz="1800">
                          <a:effectLst/>
                        </a:rPr>
                        <a:t>4</a:t>
                      </a:r>
                      <a:endParaRPr lang="sv-SE" sz="180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80701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sv-SE" sz="1800" dirty="0">
                          <a:effectLst/>
                        </a:rPr>
                        <a:t>Nedsmutsade stockar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endParaRPr lang="sv-SE" sz="18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143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sv-SE" sz="1800" dirty="0">
                          <a:effectLst/>
                        </a:rPr>
                        <a:t>Max 5 %</a:t>
                      </a:r>
                      <a:endParaRPr lang="sv-SE" sz="18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v-SE" sz="1800" dirty="0">
                          <a:effectLst/>
                        </a:rPr>
                        <a:t>8</a:t>
                      </a:r>
                      <a:endParaRPr lang="sv-SE" sz="18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816607"/>
                  </a:ext>
                </a:extLst>
              </a:tr>
              <a:tr h="2425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sv-SE" sz="1800">
                          <a:effectLst/>
                        </a:rPr>
                        <a:t>Främmande material</a:t>
                      </a:r>
                      <a:endParaRPr lang="sv-SE" sz="180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143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sv-SE" sz="1800">
                          <a:effectLst/>
                        </a:rPr>
                        <a:t>Sten, grus eller metall ej tillåtet</a:t>
                      </a:r>
                      <a:endParaRPr lang="sv-SE" sz="180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v-SE" sz="1800" dirty="0">
                          <a:effectLst/>
                        </a:rPr>
                        <a:t>8</a:t>
                      </a:r>
                      <a:endParaRPr lang="sv-SE" sz="18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855831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F3CE6B34-65EC-4E81-96BA-E6DC90839C0E}"/>
              </a:ext>
            </a:extLst>
          </p:cNvPr>
          <p:cNvSpPr txBox="1"/>
          <p:nvPr/>
        </p:nvSpPr>
        <p:spPr>
          <a:xfrm>
            <a:off x="8727622" y="4298505"/>
            <a:ext cx="2318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Max 700 mm om ej annat avtalats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23AEC15-097A-4E47-A2FD-8605E550F627}"/>
              </a:ext>
            </a:extLst>
          </p:cNvPr>
          <p:cNvSpPr txBox="1"/>
          <p:nvPr/>
        </p:nvSpPr>
        <p:spPr>
          <a:xfrm>
            <a:off x="8727622" y="5075464"/>
            <a:ext cx="231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Tillåts om så avtalats</a:t>
            </a:r>
          </a:p>
        </p:txBody>
      </p:sp>
    </p:spTree>
    <p:extLst>
      <p:ext uri="{BB962C8B-B14F-4D97-AF65-F5344CB8AC3E}">
        <p14:creationId xmlns:p14="http://schemas.microsoft.com/office/powerpoint/2010/main" val="166683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72939A-9107-48C6-8276-E1CF9C87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760"/>
            <a:ext cx="10515600" cy="895285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Hjälptabeller vid bedömning av trave</a:t>
            </a:r>
            <a:br>
              <a:rPr lang="sv-SE" sz="3200" dirty="0"/>
            </a:br>
            <a:r>
              <a:rPr lang="sv-SE" sz="2200" b="0" dirty="0"/>
              <a:t>Bedömningen baseras på vad som kan ses på travens utsida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D71435-9D24-423C-B8D4-99701BCE9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47" y="2489346"/>
            <a:ext cx="5588508" cy="327812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DC28F75-8A47-43CC-8AE8-81F56EE8C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725" y="2489346"/>
            <a:ext cx="5588508" cy="327812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87A22B6-60F0-4566-B7EF-3870A35E6A5C}"/>
              </a:ext>
            </a:extLst>
          </p:cNvPr>
          <p:cNvSpPr txBox="1"/>
          <p:nvPr/>
        </p:nvSpPr>
        <p:spPr>
          <a:xfrm>
            <a:off x="1355272" y="1824160"/>
            <a:ext cx="231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Fel trädslag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9D993ED-9C89-412C-BD9F-682C16CA2531}"/>
              </a:ext>
            </a:extLst>
          </p:cNvPr>
          <p:cNvSpPr txBox="1"/>
          <p:nvPr/>
        </p:nvSpPr>
        <p:spPr>
          <a:xfrm>
            <a:off x="6515101" y="1816529"/>
            <a:ext cx="5510240" cy="53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7000"/>
              </a:lnSpc>
            </a:pPr>
            <a:r>
              <a:rPr lang="sv-SE" sz="2800" dirty="0">
                <a:effectLst/>
              </a:rPr>
              <a:t>Kvistning, dimension </a:t>
            </a:r>
            <a:r>
              <a:rPr lang="sv-SE" sz="2000" dirty="0">
                <a:effectLst/>
              </a:rPr>
              <a:t>(exkl. övergrovt)</a:t>
            </a:r>
            <a:endParaRPr lang="sv-SE" sz="2800" dirty="0">
              <a:effectLst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9B0644F-30D0-4201-881F-915B3B6C1A51}"/>
              </a:ext>
            </a:extLst>
          </p:cNvPr>
          <p:cNvSpPr txBox="1"/>
          <p:nvPr/>
        </p:nvSpPr>
        <p:spPr>
          <a:xfrm>
            <a:off x="1085145" y="5691269"/>
            <a:ext cx="3380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Fel som kan ses i såväl travsida som traves ändyta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B685808-396A-4D1C-8403-1BCEEA5AEBEE}"/>
              </a:ext>
            </a:extLst>
          </p:cNvPr>
          <p:cNvSpPr txBox="1"/>
          <p:nvPr/>
        </p:nvSpPr>
        <p:spPr>
          <a:xfrm>
            <a:off x="6787898" y="5691268"/>
            <a:ext cx="3009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Fel som främst kan ses i travsida</a:t>
            </a:r>
          </a:p>
        </p:txBody>
      </p:sp>
    </p:spTree>
    <p:extLst>
      <p:ext uri="{BB962C8B-B14F-4D97-AF65-F5344CB8AC3E}">
        <p14:creationId xmlns:p14="http://schemas.microsoft.com/office/powerpoint/2010/main" val="411660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4E22B4-5CA7-46B6-8B75-65ACFF19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386"/>
            <a:ext cx="10515600" cy="895285"/>
          </a:xfrm>
        </p:spPr>
        <p:txBody>
          <a:bodyPr>
            <a:normAutofit/>
          </a:bodyPr>
          <a:lstStyle/>
          <a:p>
            <a:r>
              <a:rPr lang="sv-SE" sz="4000" dirty="0"/>
              <a:t>Sortimentsbeteckningar för bränsleved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27628EF1-F73A-4916-8749-4D508F779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934" y="4457740"/>
            <a:ext cx="9851571" cy="167473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800" b="1" dirty="0"/>
              <a:t>Nedsmutsat</a:t>
            </a:r>
            <a:r>
              <a:rPr lang="sv-SE" sz="1800" dirty="0"/>
              <a:t> virke ska om avtalat särredovisas med egenskapskod 8 (SSTE = XXX8)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800" dirty="0"/>
              <a:t>Bränsleved i </a:t>
            </a:r>
            <a:r>
              <a:rPr lang="sv-SE" sz="1800" b="1" dirty="0"/>
              <a:t>standardlängd</a:t>
            </a:r>
            <a:r>
              <a:rPr lang="sv-SE" sz="1800" dirty="0"/>
              <a:t> ska särredovisas med egenskapskod 4 (SSTE = XXX4)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800" b="1" dirty="0" err="1"/>
              <a:t>Sotvirke</a:t>
            </a:r>
            <a:r>
              <a:rPr lang="sv-SE" sz="1800" b="1" dirty="0"/>
              <a:t> </a:t>
            </a:r>
            <a:r>
              <a:rPr lang="sv-SE" sz="1800" dirty="0"/>
              <a:t>kan i förekommande fall särredovisas med SST = 439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BCCF7CC1-1CBE-4AFE-931C-BDAD827CE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959482"/>
              </p:ext>
            </p:extLst>
          </p:nvPr>
        </p:nvGraphicFramePr>
        <p:xfrm>
          <a:off x="921934" y="1562894"/>
          <a:ext cx="7120097" cy="2438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72223">
                  <a:extLst>
                    <a:ext uri="{9D8B030D-6E8A-4147-A177-3AD203B41FA5}">
                      <a16:colId xmlns:a16="http://schemas.microsoft.com/office/drawing/2014/main" val="2925946562"/>
                    </a:ext>
                  </a:extLst>
                </a:gridCol>
                <a:gridCol w="1639259">
                  <a:extLst>
                    <a:ext uri="{9D8B030D-6E8A-4147-A177-3AD203B41FA5}">
                      <a16:colId xmlns:a16="http://schemas.microsoft.com/office/drawing/2014/main" val="748114956"/>
                    </a:ext>
                  </a:extLst>
                </a:gridCol>
                <a:gridCol w="3608615">
                  <a:extLst>
                    <a:ext uri="{9D8B030D-6E8A-4147-A177-3AD203B41FA5}">
                      <a16:colId xmlns:a16="http://schemas.microsoft.com/office/drawing/2014/main" val="2532664312"/>
                    </a:ext>
                  </a:extLst>
                </a:gridCol>
              </a:tblGrid>
              <a:tr h="560586">
                <a:tc>
                  <a:txBody>
                    <a:bodyPr/>
                    <a:lstStyle/>
                    <a:p>
                      <a:pPr algn="just"/>
                      <a:r>
                        <a:rPr lang="sv-SE" sz="2000" b="1" dirty="0">
                          <a:effectLst/>
                          <a:latin typeface="Noto Serif" panose="02020600060500020200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Trädslags-beteckning</a:t>
                      </a:r>
                      <a:endParaRPr lang="sv-SE" sz="20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b="1" dirty="0">
                          <a:effectLst/>
                          <a:latin typeface="Noto Serif" panose="02020600060500020200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Sortiments-kod (SST)</a:t>
                      </a:r>
                      <a:endParaRPr lang="sv-SE" sz="20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v-SE" sz="2000" b="1" dirty="0">
                          <a:effectLst/>
                          <a:latin typeface="Noto Serif" panose="02020600060500020200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Ingående trädslag</a:t>
                      </a:r>
                      <a:endParaRPr lang="sv-SE" sz="20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680422"/>
                  </a:ext>
                </a:extLst>
              </a:tr>
              <a:tr h="280293">
                <a:tc>
                  <a:txBody>
                    <a:bodyPr/>
                    <a:lstStyle/>
                    <a:p>
                      <a:pPr algn="just"/>
                      <a:r>
                        <a:rPr lang="sv-SE" sz="2000" dirty="0">
                          <a:effectLst/>
                          <a:latin typeface="Noto Serif" panose="02020600060500020200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Barrved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>
                          <a:effectLst/>
                          <a:latin typeface="Noto Serif" panose="02020600060500020200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v-SE" sz="2000">
                          <a:effectLst/>
                          <a:latin typeface="Noto Serif" panose="02020600060500020200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Samtliga barrträdslag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54703"/>
                  </a:ext>
                </a:extLst>
              </a:tr>
              <a:tr h="280293">
                <a:tc>
                  <a:txBody>
                    <a:bodyPr/>
                    <a:lstStyle/>
                    <a:p>
                      <a:pPr algn="just"/>
                      <a:r>
                        <a:rPr lang="sv-SE" sz="2000" dirty="0">
                          <a:effectLst/>
                          <a:latin typeface="Noto Serif" panose="02020600060500020200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>
                          <a:effectLst/>
                          <a:latin typeface="Noto Serif" panose="02020600060500020200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v-SE" sz="2000">
                          <a:effectLst/>
                          <a:latin typeface="Noto Serif" panose="02020600060500020200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546077"/>
                  </a:ext>
                </a:extLst>
              </a:tr>
              <a:tr h="280293">
                <a:tc>
                  <a:txBody>
                    <a:bodyPr/>
                    <a:lstStyle/>
                    <a:p>
                      <a:pPr algn="just"/>
                      <a:r>
                        <a:rPr lang="sv-SE" sz="2000">
                          <a:effectLst/>
                          <a:latin typeface="Noto Serif" panose="02020600060500020200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Lövved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>
                          <a:effectLst/>
                          <a:latin typeface="Noto Serif" panose="02020600060500020200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v-SE" sz="2000">
                          <a:effectLst/>
                          <a:latin typeface="Noto Serif" panose="02020600060500020200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Alla lövträdslag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244018"/>
                  </a:ext>
                </a:extLst>
              </a:tr>
              <a:tr h="560586">
                <a:tc>
                  <a:txBody>
                    <a:bodyPr/>
                    <a:lstStyle/>
                    <a:p>
                      <a:pPr algn="just"/>
                      <a:r>
                        <a:rPr lang="sv-SE" sz="2000">
                          <a:effectLst/>
                          <a:latin typeface="Noto Serif" panose="02020600060500020200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Tunga lövträdslag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>
                          <a:effectLst/>
                          <a:latin typeface="Noto Serif" panose="02020600060500020200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v-SE" sz="2000" dirty="0">
                          <a:effectLst/>
                          <a:latin typeface="Noto Serif" panose="02020600060500020200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Ek, bok, ask, alm, lind, lönn, rönn, oxel, avenbok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010035"/>
                  </a:ext>
                </a:extLst>
              </a:tr>
              <a:tr h="280293">
                <a:tc>
                  <a:txBody>
                    <a:bodyPr/>
                    <a:lstStyle/>
                    <a:p>
                      <a:pPr algn="just"/>
                      <a:r>
                        <a:rPr lang="sv-SE" sz="2000">
                          <a:effectLst/>
                          <a:latin typeface="Noto Serif" panose="02020600060500020200" pitchFamily="18" charset="0"/>
                          <a:ea typeface="Times New Roman" panose="02020603050405020304" pitchFamily="18" charset="0"/>
                          <a:cs typeface="Noto Serif" panose="02020600060500020200" pitchFamily="18" charset="0"/>
                        </a:rPr>
                        <a:t>Barr och löv</a:t>
                      </a:r>
                      <a:endParaRPr lang="sv-SE" sz="200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>
                          <a:effectLst/>
                          <a:latin typeface="Noto Serif" panose="02020600060500020200" pitchFamily="18" charset="0"/>
                          <a:ea typeface="Times New Roman" panose="02020603050405020304" pitchFamily="18" charset="0"/>
                          <a:cs typeface="Noto Serif" panose="02020600060500020200" pitchFamily="18" charset="0"/>
                        </a:rPr>
                        <a:t>509</a:t>
                      </a:r>
                      <a:endParaRPr lang="sv-SE" sz="20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v-SE" sz="2000" dirty="0">
                          <a:effectLst/>
                          <a:latin typeface="Noto Serif" panose="02020600060500020200" pitchFamily="18" charset="0"/>
                          <a:ea typeface="Times New Roman" panose="02020603050405020304" pitchFamily="18" charset="0"/>
                          <a:cs typeface="Noto Serif" panose="02020600060500020200" pitchFamily="18" charset="0"/>
                        </a:rPr>
                        <a:t>Alla trädslag </a:t>
                      </a:r>
                      <a:endParaRPr lang="sv-SE" sz="20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918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90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365A8D-8D3D-4289-BE80-5648D860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Avtala om mätningsvägran eller utskott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470B30C-11B5-4DBA-A078-4F1C23EAC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Enligt mätningsbestämmelsen blir virke som inte klarar kraven för Prima i första hand Utskott. Om så avtalat kan det </a:t>
            </a:r>
            <a:r>
              <a:rPr lang="sv-SE" dirty="0" err="1"/>
              <a:t>mätningsvägras</a:t>
            </a:r>
            <a:r>
              <a:rPr lang="sv-SE" dirty="0"/>
              <a:t> eller omföras till annat sortiment. </a:t>
            </a:r>
            <a:r>
              <a:rPr lang="sv-SE" sz="1600" dirty="0">
                <a:effectLst/>
                <a:latin typeface="Noto Serif" panose="02020600060500020200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Mätningsvägran kan avgränsas till vissa orsaker</a:t>
            </a:r>
            <a:endParaRPr lang="sv-SE" dirty="0"/>
          </a:p>
          <a:p>
            <a:r>
              <a:rPr lang="sv-SE" sz="1600" dirty="0">
                <a:effectLst/>
                <a:latin typeface="Noto Serif" panose="02020600060500020200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 så avtalats får trave som innehåller för stor andel fel trädslag mätas in som sortiment ”barr och löv”. Med avtalat avses att sortimentet (SST 509) finns på virkesordern.</a:t>
            </a:r>
          </a:p>
          <a:p>
            <a:r>
              <a:rPr lang="sv-SE" dirty="0"/>
              <a:t>Bemannad eller obemannad mottagningskontroll/mätning sätter ramarna för vilket alternativ som kan tillämpas. Mottagningskontroll utförd vid Fjärrmätning kan endast inkludera mätningsvägran för uppenbara fel</a:t>
            </a:r>
          </a:p>
        </p:txBody>
      </p:sp>
    </p:spTree>
    <p:extLst>
      <p:ext uri="{BB962C8B-B14F-4D97-AF65-F5344CB8AC3E}">
        <p14:creationId xmlns:p14="http://schemas.microsoft.com/office/powerpoint/2010/main" val="111746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1FB108-4D71-4BFF-AD8A-4A63DD865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dirty="0"/>
              <a:t>Virkesorderns ”Mätningsomfattning” styr vad som ska bedömas i mätningen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9A0F4CF3-1E91-46FD-A9DF-52E406E45673}"/>
              </a:ext>
            </a:extLst>
          </p:cNvPr>
          <p:cNvGraphicFramePr>
            <a:graphicFrameLocks noGrp="1"/>
          </p:cNvGraphicFramePr>
          <p:nvPr/>
        </p:nvGraphicFramePr>
        <p:xfrm>
          <a:off x="976698" y="2213179"/>
          <a:ext cx="7661116" cy="3169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5474">
                  <a:extLst>
                    <a:ext uri="{9D8B030D-6E8A-4147-A177-3AD203B41FA5}">
                      <a16:colId xmlns:a16="http://schemas.microsoft.com/office/drawing/2014/main" val="3164434252"/>
                    </a:ext>
                  </a:extLst>
                </a:gridCol>
                <a:gridCol w="6525642">
                  <a:extLst>
                    <a:ext uri="{9D8B030D-6E8A-4147-A177-3AD203B41FA5}">
                      <a16:colId xmlns:a16="http://schemas.microsoft.com/office/drawing/2014/main" val="27601774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>
                          <a:effectLst/>
                        </a:rPr>
                        <a:t>Kod</a:t>
                      </a:r>
                      <a:endParaRPr lang="sv-SE" sz="24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</a:rPr>
                        <a:t>Travmätning bränsleved</a:t>
                      </a:r>
                      <a:endParaRPr lang="sv-SE" sz="24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9924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>
                          <a:effectLst/>
                        </a:rPr>
                        <a:t> </a:t>
                      </a:r>
                      <a:endParaRPr lang="sv-SE" sz="24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effectLst/>
                        </a:rPr>
                        <a:t> </a:t>
                      </a:r>
                      <a:endParaRPr lang="sv-SE" sz="20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1281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>
                          <a:effectLst/>
                        </a:rPr>
                        <a:t>0</a:t>
                      </a:r>
                      <a:endParaRPr lang="sv-SE" sz="24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effectLst/>
                        </a:rPr>
                        <a:t>Kvalitetsklassning ja, trädslagsfördelning nej</a:t>
                      </a:r>
                      <a:endParaRPr lang="sv-SE" sz="20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2720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>
                          <a:effectLst/>
                        </a:rPr>
                        <a:t>1</a:t>
                      </a:r>
                      <a:endParaRPr lang="sv-SE" sz="24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effectLst/>
                        </a:rPr>
                        <a:t> </a:t>
                      </a:r>
                      <a:endParaRPr lang="sv-SE" sz="20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724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>
                          <a:effectLst/>
                        </a:rPr>
                        <a:t>2</a:t>
                      </a:r>
                      <a:endParaRPr lang="sv-SE" sz="24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effectLst/>
                        </a:rPr>
                        <a:t>Kvalitetsklassning nej, trädslagsfördelning ja</a:t>
                      </a:r>
                      <a:endParaRPr lang="sv-SE" sz="20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3892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>
                          <a:effectLst/>
                        </a:rPr>
                        <a:t>3</a:t>
                      </a:r>
                      <a:endParaRPr lang="sv-SE" sz="24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effectLst/>
                        </a:rPr>
                        <a:t>Kvalitetsklassning ja, trädslagsfördelning ja</a:t>
                      </a:r>
                      <a:endParaRPr lang="sv-SE" sz="20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9084078"/>
                  </a:ext>
                </a:extLst>
              </a:tr>
              <a:tr h="235994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>
                          <a:effectLst/>
                        </a:rPr>
                        <a:t>4</a:t>
                      </a:r>
                      <a:endParaRPr lang="sv-SE" sz="24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effectLst/>
                        </a:rPr>
                        <a:t>Kvalitetsklassning nej, trädslagsfördelning nej (enbart bruttovolym)</a:t>
                      </a:r>
                      <a:endParaRPr lang="sv-SE" sz="20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2043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v-SE" sz="2400" dirty="0">
                          <a:effectLst/>
                        </a:rPr>
                        <a:t>5</a:t>
                      </a:r>
                      <a:endParaRPr lang="sv-SE" sz="24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sz="2000" dirty="0">
                          <a:effectLst/>
                        </a:rPr>
                        <a:t>Bestämning av </a:t>
                      </a:r>
                      <a:r>
                        <a:rPr lang="sv-SE" sz="2000" dirty="0" err="1">
                          <a:effectLst/>
                        </a:rPr>
                        <a:t>vrakandel</a:t>
                      </a:r>
                      <a:r>
                        <a:rPr lang="sv-SE" sz="2000" dirty="0">
                          <a:effectLst/>
                        </a:rPr>
                        <a:t>. Ingen trädslagsfördelning</a:t>
                      </a:r>
                      <a:endParaRPr lang="sv-SE" sz="2000" dirty="0">
                        <a:effectLst/>
                        <a:latin typeface="Noto Serif" panose="02020600060500020200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4006106"/>
                  </a:ext>
                </a:extLst>
              </a:tr>
            </a:tbl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0AEFA4B7-797E-4992-BAF1-A0F5F954A2AE}"/>
              </a:ext>
            </a:extLst>
          </p:cNvPr>
          <p:cNvSpPr txBox="1"/>
          <p:nvPr/>
        </p:nvSpPr>
        <p:spPr>
          <a:xfrm>
            <a:off x="9209315" y="2681976"/>
            <a:ext cx="2318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Default om kod för mätningsomfattning inte angivits</a:t>
            </a: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82723FAC-931F-4356-B209-248764748531}"/>
              </a:ext>
            </a:extLst>
          </p:cNvPr>
          <p:cNvCxnSpPr/>
          <p:nvPr/>
        </p:nvCxnSpPr>
        <p:spPr>
          <a:xfrm flipH="1">
            <a:off x="8637814" y="3110593"/>
            <a:ext cx="4490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5F8E5E27-BD06-4F0C-A8D8-EA460978CE12}"/>
              </a:ext>
            </a:extLst>
          </p:cNvPr>
          <p:cNvSpPr txBox="1"/>
          <p:nvPr/>
        </p:nvSpPr>
        <p:spPr>
          <a:xfrm>
            <a:off x="9288236" y="4951642"/>
            <a:ext cx="231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Ej prima/utskott</a:t>
            </a:r>
          </a:p>
        </p:txBody>
      </p: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17A41221-9ED2-44FD-8A68-95374DEF5C4B}"/>
              </a:ext>
            </a:extLst>
          </p:cNvPr>
          <p:cNvCxnSpPr/>
          <p:nvPr/>
        </p:nvCxnSpPr>
        <p:spPr>
          <a:xfrm flipH="1">
            <a:off x="8716735" y="5165271"/>
            <a:ext cx="4490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58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128DB6-EA00-43B7-95B0-01F68E9F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Inga kollektiv med Prima/Utskott för bränsleved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D2C944-8E7C-404E-A073-C2E5C3232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Idag ingår både brutto- och nettoomräkning när kollektivmätning (F-kollektiv) tillämpas</a:t>
            </a:r>
          </a:p>
          <a:p>
            <a:r>
              <a:rPr lang="sv-SE" sz="2000" dirty="0"/>
              <a:t>Med Prima/Utskott försvinner bedömningen av vrak och därmed minskar behovet av kollektivjustering </a:t>
            </a:r>
          </a:p>
          <a:p>
            <a:r>
              <a:rPr lang="sv-SE" sz="2000" dirty="0"/>
              <a:t>Det kommer inte att finnas någon redovisningslösning i VIOL för bränslevedskollektiv med Prima/Utskott</a:t>
            </a:r>
          </a:p>
        </p:txBody>
      </p:sp>
    </p:spTree>
    <p:extLst>
      <p:ext uri="{BB962C8B-B14F-4D97-AF65-F5344CB8AC3E}">
        <p14:creationId xmlns:p14="http://schemas.microsoft.com/office/powerpoint/2010/main" val="37343029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7"/>
</p:tagLst>
</file>

<file path=ppt/theme/theme1.xml><?xml version="1.0" encoding="utf-8"?>
<a:theme xmlns:a="http://schemas.openxmlformats.org/drawingml/2006/main" name="Office-tema">
  <a:themeElements>
    <a:clrScheme name="Biometria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B9637"/>
      </a:accent1>
      <a:accent2>
        <a:srgbClr val="007950"/>
      </a:accent2>
      <a:accent3>
        <a:srgbClr val="F59D24"/>
      </a:accent3>
      <a:accent4>
        <a:srgbClr val="A2C617"/>
      </a:accent4>
      <a:accent5>
        <a:srgbClr val="A0306E"/>
      </a:accent5>
      <a:accent6>
        <a:srgbClr val="DFDCD8"/>
      </a:accent6>
      <a:hlink>
        <a:srgbClr val="1F6575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7098069-99D5-4524-A025-B816943A5DD9}" vid="{8411566E-C2E3-4A22-B2CD-38AA163AB67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Presentationsmall Biometria</Template>
  <TotalTime>342</TotalTime>
  <Words>1106</Words>
  <Application>Microsoft Office PowerPoint</Application>
  <PresentationFormat>Bredbild</PresentationFormat>
  <Paragraphs>130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Noto Serif</vt:lpstr>
      <vt:lpstr>Open Sans</vt:lpstr>
      <vt:lpstr>Open Sans Light</vt:lpstr>
      <vt:lpstr>Open Sans SemiBold</vt:lpstr>
      <vt:lpstr>Systemtypsnitt normalt</vt:lpstr>
      <vt:lpstr>Office-tema</vt:lpstr>
      <vt:lpstr>Den 13 september 2021 införs kvalitetsklassning Prima/Utskott  av travar med bränsleved.  </vt:lpstr>
      <vt:lpstr>Kvalitetsbestämning av trädbränslen Införande av primaklassning av travar med bränsleved  </vt:lpstr>
      <vt:lpstr>Prima bränsleved istället för vrakavdrag</vt:lpstr>
      <vt:lpstr>Krav på trave med prima bränsleved</vt:lpstr>
      <vt:lpstr>Hjälptabeller vid bedömning av trave Bedömningen baseras på vad som kan ses på travens utsida</vt:lpstr>
      <vt:lpstr>Sortimentsbeteckningar för bränsleved</vt:lpstr>
      <vt:lpstr>Avtala om mätningsvägran eller utskott</vt:lpstr>
      <vt:lpstr>Virkesorderns ”Mätningsomfattning” styr vad som ska bedömas i mätningen</vt:lpstr>
      <vt:lpstr>Inga kollektiv med Prima/Utskott för bränsleved</vt:lpstr>
      <vt:lpstr>Affärsvisa mätningsregler</vt:lpstr>
      <vt:lpstr>Viktigt för dig som användare av VIOL Målgrupp: Virkeschefer, Virkesredovisare </vt:lpstr>
      <vt:lpstr>Viktigt för dig som användare av VIOL Målgrupp: Virkeschefer, Virkesredovisare </vt:lpstr>
      <vt:lpstr>Viktigt för dig som användare av VIOL Målgrupp: Virkeschefer, Virkesredovisare</vt:lpstr>
      <vt:lpstr>Information till mätande företag  Målgrupp: Samtliga mätande företag, Distriktschefer, Virkesmätare, Mätningsansvariga, Chaufförer </vt:lpstr>
      <vt:lpstr>Dorismallar - Städning</vt:lpstr>
      <vt:lpstr>Dorismallar - Mätningsomfattning</vt:lpstr>
      <vt:lpstr>IRIS – Exempel på stöd vid mätning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Lars Persson</dc:creator>
  <cp:lastModifiedBy>Lena Kjellberg</cp:lastModifiedBy>
  <cp:revision>14</cp:revision>
  <dcterms:created xsi:type="dcterms:W3CDTF">2021-04-21T05:08:28Z</dcterms:created>
  <dcterms:modified xsi:type="dcterms:W3CDTF">2021-04-28T09:54:44Z</dcterms:modified>
</cp:coreProperties>
</file>