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68" r:id="rId5"/>
    <p:sldId id="2147472054" r:id="rId6"/>
    <p:sldId id="2147472043" r:id="rId7"/>
    <p:sldId id="2147472048" r:id="rId8"/>
    <p:sldId id="2147472052" r:id="rId9"/>
    <p:sldId id="2147472058" r:id="rId10"/>
    <p:sldId id="2147472049" r:id="rId11"/>
    <p:sldId id="2147472064" r:id="rId12"/>
    <p:sldId id="2147472045" r:id="rId13"/>
    <p:sldId id="2147472055" r:id="rId14"/>
    <p:sldId id="2147472062" r:id="rId15"/>
    <p:sldId id="2147472061" r:id="rId16"/>
    <p:sldId id="2147472060" r:id="rId17"/>
    <p:sldId id="2147472059" r:id="rId18"/>
    <p:sldId id="2147472051" r:id="rId19"/>
    <p:sldId id="2147472063" r:id="rId20"/>
    <p:sldId id="2147472053" r:id="rId21"/>
    <p:sldId id="1930" r:id="rId2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023C9C-9EAD-6DF4-6D39-A8A6213C1697}" name="Lizette Söderlund" initials="LS" userId="S::Lizette.Soderlund@biometria.se::ffb87a56-3ba4-4d87-b182-bccbc9485587" providerId="AD"/>
  <p188:author id="{4E8DF5DE-891D-D5B1-81D3-53D9F82B949B}" name="Amanda Lundberg" initials="AL" userId="S::Amanda.Lundberg@biometria.se::ace7a99f-853f-4c42-b04f-2675a9048d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637"/>
    <a:srgbClr val="007B4F"/>
    <a:srgbClr val="0F0F0F"/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D8AD9F-6C25-4FD5-9C66-132EB0111EFA}" v="7" dt="2024-09-25T06:08:22.374"/>
    <p1510:client id="{D69B3C5C-5582-4F1D-8E34-79805C54F782}" v="8" dt="2024-09-24T10:56:13.7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6122" autoAdjust="0"/>
  </p:normalViewPr>
  <p:slideViewPr>
    <p:cSldViewPr snapToGrid="0">
      <p:cViewPr varScale="1">
        <p:scale>
          <a:sx n="21" d="100"/>
          <a:sy n="21" d="100"/>
        </p:scale>
        <p:origin x="36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F8505-9155-40D1-BEF1-7801BDB045DC}" type="datetimeFigureOut">
              <a:rPr lang="sv-SE" smtClean="0"/>
              <a:t>2024-11-01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F9135-D8E4-4BB9-9346-3FF4898EDC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150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5526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5350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0ADCB-0016-37F3-F08B-B1DDEBDC3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850A80C-610A-ADE5-338C-862E14AEC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4CA13B1-ABD4-305B-85E9-181213B65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E0686E4-5172-BC63-098A-2F61A26CF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7966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5717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2040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9941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4027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4705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98EB1-C6D7-A0C1-638D-40B8DD9EF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559CAA9-94EB-A58B-CDF5-B6D2233AC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3E1E7C7-DF21-C33C-B366-9EC63477C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28E4A0D-A1DA-43B7-E909-B25D07A5C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754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örstasida enda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844745CF-7C36-3243-B9C6-AD5D1C2F5B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43E5D5CC-697F-6844-939F-0A5A8BC96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1326" y="2280912"/>
            <a:ext cx="8509348" cy="199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snö, stående, person&#10;&#10;Automatiskt genererad beskrivning">
            <a:extLst>
              <a:ext uri="{FF2B5EF4-FFF2-40B4-BE49-F238E27FC236}">
                <a16:creationId xmlns:a16="http://schemas.microsoft.com/office/drawing/2014/main" id="{EDA43F72-F58B-4A42-A6FA-37B1057F6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4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transport, av trä&#10;&#10;Automatiskt genererad beskrivning">
            <a:extLst>
              <a:ext uri="{FF2B5EF4-FFF2-40B4-BE49-F238E27FC236}">
                <a16:creationId xmlns:a16="http://schemas.microsoft.com/office/drawing/2014/main" id="{9068025E-6855-214E-880C-F7376AE82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65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DD08B0C4-8633-7041-A346-C1115B476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6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it, choklad, nära&#10;&#10;Automatiskt genererad beskrivning">
            <a:extLst>
              <a:ext uri="{FF2B5EF4-FFF2-40B4-BE49-F238E27FC236}">
                <a16:creationId xmlns:a16="http://schemas.microsoft.com/office/drawing/2014/main" id="{5219BA8A-737E-7A40-BC15-66400703B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88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årta, leksak, födelsedag&#10;&#10;Automatiskt genererad beskrivning">
            <a:extLst>
              <a:ext uri="{FF2B5EF4-FFF2-40B4-BE49-F238E27FC236}">
                <a16:creationId xmlns:a16="http://schemas.microsoft.com/office/drawing/2014/main" id="{2F1CB311-7921-1D45-B6AC-44CA93726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2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9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6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punktlista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E373ED7-365C-4324-8A54-F8822D97E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ED67C67-F8DF-482E-96DD-3E08F44A4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E37F559B-BA39-40A8-A8E2-FD864868A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185540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punktlista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0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brödtext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si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inomhus, bit, choklad, nära&#10;&#10;Automatiskt genererad beskrivning">
            <a:extLst>
              <a:ext uri="{FF2B5EF4-FFF2-40B4-BE49-F238E27FC236}">
                <a16:creationId xmlns:a16="http://schemas.microsoft.com/office/drawing/2014/main" id="{D698C875-4914-3947-BDA0-1A8EDB48C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1267" y="1382707"/>
            <a:ext cx="6242137" cy="443314"/>
          </a:xfrm>
        </p:spPr>
        <p:txBody>
          <a:bodyPr anchor="t"/>
          <a:lstStyle>
            <a:lvl1pPr algn="l">
              <a:defRPr sz="1600" b="1" i="0" spc="-3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döpa presentationen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31267" y="1667233"/>
            <a:ext cx="4230941" cy="317575"/>
          </a:xfrm>
        </p:spPr>
        <p:txBody>
          <a:bodyPr/>
          <a:lstStyle>
            <a:lvl1pPr marL="0" indent="0" algn="l"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skriva datum</a:t>
            </a:r>
          </a:p>
        </p:txBody>
      </p:sp>
      <p:pic>
        <p:nvPicPr>
          <p:cNvPr id="6" name="Bildobjekt 5" descr="En bild som visar ritning&#10;&#10;Automatiskt genererad beskrivning">
            <a:extLst>
              <a:ext uri="{FF2B5EF4-FFF2-40B4-BE49-F238E27FC236}">
                <a16:creationId xmlns:a16="http://schemas.microsoft.com/office/drawing/2014/main" id="{13A9E33A-5696-6347-B3A9-1F8412DFE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758" y="503694"/>
            <a:ext cx="4106783" cy="9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4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241900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3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6232E9-F9E3-4F98-94D0-77E4C9D89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75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59F5E3-4393-4ED4-9630-CA956E037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4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276488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49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3" name="Bildobjekt 2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F6EB22F1-56EB-427F-9F7D-8BD801DCC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613"/>
            <a:ext cx="12192000" cy="30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6" name="Bildobjekt 5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08C5B33-718D-40E8-9021-6F58AE46C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1763"/>
            <a:ext cx="12192000" cy="30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7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himmel, föremål utomhus, rad&#10;&#10;Automatiskt genererad beskrivning">
            <a:extLst>
              <a:ext uri="{FF2B5EF4-FFF2-40B4-BE49-F238E27FC236}">
                <a16:creationId xmlns:a16="http://schemas.microsoft.com/office/drawing/2014/main" id="{CB8BBDA1-C9D2-E048-A654-0B56C6A04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08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växt&#10;&#10;Automatiskt genererad beskrivning">
            <a:extLst>
              <a:ext uri="{FF2B5EF4-FFF2-40B4-BE49-F238E27FC236}">
                <a16:creationId xmlns:a16="http://schemas.microsoft.com/office/drawing/2014/main" id="{2C9D44E2-6AB2-3847-8709-32933A20E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5577468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7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D0B8E1C-8E9D-B44C-99B1-6CE46C999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14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transport, skog&#10;&#10;Automatiskt genererad beskrivning">
            <a:extLst>
              <a:ext uri="{FF2B5EF4-FFF2-40B4-BE49-F238E27FC236}">
                <a16:creationId xmlns:a16="http://schemas.microsoft.com/office/drawing/2014/main" id="{583E969E-2309-714E-8EC1-B47605F58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2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FE204568-3E71-624C-B70D-14E2EC4526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18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gräs, träd, växt&#10;&#10;Automatiskt genererad beskrivning">
            <a:extLst>
              <a:ext uri="{FF2B5EF4-FFF2-40B4-BE49-F238E27FC236}">
                <a16:creationId xmlns:a16="http://schemas.microsoft.com/office/drawing/2014/main" id="{DE5F308A-4224-664E-AC74-19DE6F961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9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sida mål och fokus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ED4AF340-8D86-7791-AD7D-652282C9E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65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Rubrik och punktlis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74C213AF-6C3D-43A3-A57B-830BEB581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5284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brödtext liten textru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32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sida mål och fokus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1119EC1-EAE9-4FF6-8300-3884E93831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4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text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0F636A2D-8C25-4F6A-90B1-56A1F5D75C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123482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brödtext liten textruta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34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sida mål och fokus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11" name="Bildobjekt 10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271A51A6-0CC7-4C24-B019-85A592794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himmel, utomhus, föremål utomhus, rad&#10;&#10;Automatiskt genererad beskrivning">
            <a:extLst>
              <a:ext uri="{FF2B5EF4-FFF2-40B4-BE49-F238E27FC236}">
                <a16:creationId xmlns:a16="http://schemas.microsoft.com/office/drawing/2014/main" id="{90666055-DDF7-5044-974C-60C12F5A5E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8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Rubrik och punktlis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BE2BA5EE-D5BB-406C-93B0-CA8F88793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27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brik och brödtext liten textru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DD81890C-23DF-6210-0CDB-1E929B942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2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Rubrik och punktlista hands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79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Rubrik och punktlista handslag ljus t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5489A8B-6881-414C-AAA8-C5354BC0FB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81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Rubrik och punktlista blå bakgrund pusse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4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sida mål och fokus grön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3FF4CA-70AC-47A8-A306-987D5991B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75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sida mål och fokus blå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vår, oskärpa, havsbotten&#10;&#10;Automatiskt genererad beskrivning">
            <a:extLst>
              <a:ext uri="{FF2B5EF4-FFF2-40B4-BE49-F238E27FC236}">
                <a16:creationId xmlns:a16="http://schemas.microsoft.com/office/drawing/2014/main" id="{FA705A57-FC75-428A-A2D0-216A038F2F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0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punktlista pussel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C7A0564-F709-4FBD-9315-712441A16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41DACD4-61AE-4542-A805-0FDA3E1A7E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5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sida mål och fokus p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84DA6C6-552A-42CE-981A-75BBFEF3C4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DB32E4F-3972-5F7B-998D-769AFCE307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70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90DBE3-5934-F94B-117D-41850CA8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EA471F8-9AF6-BEB1-F4BD-5217A4167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7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ön, sitter, skog, träd&#10;&#10;Automatiskt genererad beskrivning">
            <a:extLst>
              <a:ext uri="{FF2B5EF4-FFF2-40B4-BE49-F238E27FC236}">
                <a16:creationId xmlns:a16="http://schemas.microsoft.com/office/drawing/2014/main" id="{922A2FA4-7B6B-4B4A-8C6A-280873A75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utomhus, träd, skog, växt&#10;&#10;Automatiskt genererad beskrivning">
            <a:extLst>
              <a:ext uri="{FF2B5EF4-FFF2-40B4-BE49-F238E27FC236}">
                <a16:creationId xmlns:a16="http://schemas.microsoft.com/office/drawing/2014/main" id="{D05B3671-A5BB-C92A-C73F-68063F4B9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8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räd, växt, utomhus, löv&#10;&#10;Automatiskt genererad beskrivning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81000"/>
                    </a14:imgEffect>
                    <a14:imgEffect>
                      <a14:brightnessContrast bright="-24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8997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äs&#10;&#10;Automatiskt genererad beskrivning">
            <a:extLst>
              <a:ext uri="{FF2B5EF4-FFF2-40B4-BE49-F238E27FC236}">
                <a16:creationId xmlns:a16="http://schemas.microsoft.com/office/drawing/2014/main" id="{658C782C-89B4-254C-A0A9-6C93B1645F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gräs, skog&#10;&#10;Automatiskt genererad beskrivning">
            <a:extLst>
              <a:ext uri="{FF2B5EF4-FFF2-40B4-BE49-F238E27FC236}">
                <a16:creationId xmlns:a16="http://schemas.microsoft.com/office/drawing/2014/main" id="{2065AC02-8907-0B41-A36A-ADB110B29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C2A48DD-DCF3-F147-8A83-D4DBAA8C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120664-BCC5-EA40-8A3E-D97D345E8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835E7F-1923-2B4E-8792-250CFBB34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D77F-9B0E-A448-B81E-B6100637E94F}" type="datetimeFigureOut">
              <a:rPr lang="sv-SE" smtClean="0"/>
              <a:t>2024-11-01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F51D83-120C-794C-9089-DF6BF2557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B92AA7-8AD5-6A44-8B93-B38C992A6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8DE52-BC3F-934E-9E28-15BE3F642BA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870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49" r:id="rId3"/>
    <p:sldLayoutId id="2147483654" r:id="rId4"/>
    <p:sldLayoutId id="2147483660" r:id="rId5"/>
    <p:sldLayoutId id="2147483678" r:id="rId6"/>
    <p:sldLayoutId id="2147483679" r:id="rId7"/>
    <p:sldLayoutId id="2147483661" r:id="rId8"/>
    <p:sldLayoutId id="2147483662" r:id="rId9"/>
    <p:sldLayoutId id="2147483664" r:id="rId10"/>
    <p:sldLayoutId id="2147483663" r:id="rId11"/>
    <p:sldLayoutId id="2147483668" r:id="rId12"/>
    <p:sldLayoutId id="2147483669" r:id="rId13"/>
    <p:sldLayoutId id="2147483670" r:id="rId14"/>
    <p:sldLayoutId id="2147483650" r:id="rId15"/>
    <p:sldLayoutId id="2147483667" r:id="rId16"/>
    <p:sldLayoutId id="2147483713" r:id="rId17"/>
    <p:sldLayoutId id="2147483671" r:id="rId18"/>
    <p:sldLayoutId id="2147483672" r:id="rId19"/>
    <p:sldLayoutId id="2147483699" r:id="rId20"/>
    <p:sldLayoutId id="2147483689" r:id="rId21"/>
    <p:sldLayoutId id="2147483701" r:id="rId22"/>
    <p:sldLayoutId id="2147483693" r:id="rId23"/>
    <p:sldLayoutId id="2147483704" r:id="rId24"/>
    <p:sldLayoutId id="2147483702" r:id="rId25"/>
    <p:sldLayoutId id="2147483705" r:id="rId26"/>
    <p:sldLayoutId id="2147483703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711" r:id="rId33"/>
    <p:sldLayoutId id="2147483681" r:id="rId34"/>
    <p:sldLayoutId id="2147483688" r:id="rId35"/>
    <p:sldLayoutId id="2147483709" r:id="rId36"/>
    <p:sldLayoutId id="2147483716" r:id="rId37"/>
    <p:sldLayoutId id="2147483687" r:id="rId38"/>
    <p:sldLayoutId id="2147483710" r:id="rId39"/>
    <p:sldLayoutId id="2147483683" r:id="rId40"/>
    <p:sldLayoutId id="2147483717" r:id="rId41"/>
    <p:sldLayoutId id="2147483685" r:id="rId42"/>
    <p:sldLayoutId id="2147483686" r:id="rId43"/>
    <p:sldLayoutId id="2147483694" r:id="rId44"/>
    <p:sldLayoutId id="2147483712" r:id="rId45"/>
    <p:sldLayoutId id="2147483706" r:id="rId46"/>
    <p:sldLayoutId id="2147483707" r:id="rId47"/>
    <p:sldLayoutId id="2147483708" r:id="rId48"/>
    <p:sldLayoutId id="2147483680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om-viol-3/kundorganisationen-forest-storm/kundgrupp-blaa/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biometria.se/viol-3/din-resa-mot-viol-3/milstolpar-foer-dig-som-kund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1.xml"/><Relationship Id="rId1" Type="http://schemas.openxmlformats.org/officeDocument/2006/relationships/video" Target="https://www.youtube.com/embed/tDEn4FqA4XA?start=3&amp;feature=oembed" TargetMode="External"/><Relationship Id="rId6" Type="http://schemas.openxmlformats.org/officeDocument/2006/relationships/image" Target="../media/image42.png"/><Relationship Id="rId5" Type="http://schemas.openxmlformats.org/officeDocument/2006/relationships/hyperlink" Target="https://www.biometria.se/viol-3/om-viol-3/kundorganisationen-forest-storm/kundgrupp-blaa/" TargetMode="External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https://www.biometria.se/media/dt0eehee/milstolpe-6-affaersfloeden-verifierade-1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www.biometria.se/viol-3/din-resa-mot-viol-3/bestaellning-av-data-till-produktionsmiljoen/" TargetMode="External"/><Relationship Id="rId4" Type="http://schemas.openxmlformats.org/officeDocument/2006/relationships/hyperlink" Target="https://www.biometria.se/viol-3/din-resa-mot-viol-3/omlaeggning-till-viol-3/omlaeggningsplan-viol-3-foer-kunder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8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media/lu0jhaku/biobraensle-energi-laerostig-uppdaterad-2024-08-21.xls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media/aktuellt/nyheter/2024/08/inspelning-fraan-webbinarium-208-om-avskogningsfoerordningen-eudr/" TargetMode="External"/><Relationship Id="rId2" Type="http://schemas.openxmlformats.org/officeDocument/2006/relationships/hyperlink" Target="https://www.biometria.se/viol-3/anvaendardokumentation/filmer-viol-3/infoer-bestaellning-till-produktionsmiljoen/" TargetMode="Externa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biometria.se/viol-3/din-resa-mot-viol-3/foer-dig-som-maetplatsaegare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media/4ghnuhxg/oeversikt-milstolpar-kundgrupp-blaa-digital.pdf" TargetMode="External"/><Relationship Id="rId2" Type="http://schemas.openxmlformats.org/officeDocument/2006/relationships/hyperlink" Target="https://www.biometria.se/viol-3/din-resa-mot-viol-3/milstolpar-foer-dig-som-kund/" TargetMode="Externa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67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4B62198-9C5C-152F-9F01-ABCE50CE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BE611B-ABB8-724F-FF82-92FDDBA5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80" y="342804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Passerad milstolpe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5DDD3BB-B6E5-DE2E-B8C4-16572AC330E0}"/>
              </a:ext>
            </a:extLst>
          </p:cNvPr>
          <p:cNvSpPr txBox="1"/>
          <p:nvPr/>
        </p:nvSpPr>
        <p:spPr>
          <a:xfrm>
            <a:off x="2328723" y="946023"/>
            <a:ext cx="49545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1: Projektplan med Biometria</a:t>
            </a:r>
          </a:p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2: Plan för IT-leverantör </a:t>
            </a:r>
          </a:p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4: Affärsflöden fastställda </a:t>
            </a:r>
            <a:b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5: Plan för masterdata</a:t>
            </a:r>
          </a:p>
        </p:txBody>
      </p: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B8016B7E-55E0-2E5B-32B3-ED6799301420}"/>
              </a:ext>
            </a:extLst>
          </p:cNvPr>
          <p:cNvCxnSpPr/>
          <p:nvPr/>
        </p:nvCxnSpPr>
        <p:spPr>
          <a:xfrm>
            <a:off x="1388963" y="2127580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72BA7F62-1911-AD50-E926-7C15461233BF}"/>
              </a:ext>
            </a:extLst>
          </p:cNvPr>
          <p:cNvSpPr txBox="1"/>
          <p:nvPr/>
        </p:nvSpPr>
        <p:spPr>
          <a:xfrm>
            <a:off x="2328723" y="3695173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3: Utbildning från </a:t>
            </a:r>
            <a:r>
              <a:rPr lang="sv-SE" sz="1600" dirty="0" err="1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Biometria</a:t>
            </a:r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 genomförd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692CF491-B013-F9CF-C935-0AE69CEABCE3}"/>
              </a:ext>
            </a:extLst>
          </p:cNvPr>
          <p:cNvSpPr txBox="1"/>
          <p:nvPr/>
        </p:nvSpPr>
        <p:spPr>
          <a:xfrm>
            <a:off x="2476488" y="4006869"/>
            <a:ext cx="53713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Deadline 31 december | </a:t>
            </a:r>
            <a:r>
              <a:rPr lang="sv-SE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Lärostig</a:t>
            </a:r>
            <a:r>
              <a:rPr lang="sv-SE" dirty="0"/>
              <a:t> </a:t>
            </a:r>
          </a:p>
        </p:txBody>
      </p:sp>
      <p:sp>
        <p:nvSpPr>
          <p:cNvPr id="20" name="Rubrik 1">
            <a:extLst>
              <a:ext uri="{FF2B5EF4-FFF2-40B4-BE49-F238E27FC236}">
                <a16:creationId xmlns:a16="http://schemas.microsoft.com/office/drawing/2014/main" id="{9AE20E45-A253-4B3C-BD30-2370AEB2D58F}"/>
              </a:ext>
            </a:extLst>
          </p:cNvPr>
          <p:cNvSpPr txBox="1">
            <a:spLocks/>
          </p:cNvSpPr>
          <p:nvPr/>
        </p:nvSpPr>
        <p:spPr>
          <a:xfrm>
            <a:off x="1005980" y="2366537"/>
            <a:ext cx="10515600" cy="6231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sv-SE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Pågående milstolpe</a:t>
            </a:r>
          </a:p>
        </p:txBody>
      </p:sp>
      <p:pic>
        <p:nvPicPr>
          <p:cNvPr id="22" name="Bildobjekt 21" descr="En bild som visar text, skylt, klocka&#10;&#10;Automatiskt genererad beskrivning">
            <a:extLst>
              <a:ext uri="{FF2B5EF4-FFF2-40B4-BE49-F238E27FC236}">
                <a16:creationId xmlns:a16="http://schemas.microsoft.com/office/drawing/2014/main" id="{3B34A329-89B0-3A37-7C5F-494FC907738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2169" y="3766971"/>
            <a:ext cx="613068" cy="462089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C6C77ED-7242-F6CB-5ABE-CB062D689D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96411" y="1045890"/>
            <a:ext cx="581209" cy="615486"/>
          </a:xfrm>
          <a:prstGeom prst="rect">
            <a:avLst/>
          </a:prstGeom>
        </p:spPr>
      </p:pic>
      <p:sp>
        <p:nvSpPr>
          <p:cNvPr id="21" name="textruta 20">
            <a:extLst>
              <a:ext uri="{FF2B5EF4-FFF2-40B4-BE49-F238E27FC236}">
                <a16:creationId xmlns:a16="http://schemas.microsoft.com/office/drawing/2014/main" id="{15E15A38-4322-344E-2009-742053996BA5}"/>
              </a:ext>
            </a:extLst>
          </p:cNvPr>
          <p:cNvSpPr txBox="1"/>
          <p:nvPr/>
        </p:nvSpPr>
        <p:spPr>
          <a:xfrm>
            <a:off x="2306133" y="2952135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6: Affärsflöden verifierade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EF34758-957A-236A-9EAA-53724E130D67}"/>
              </a:ext>
            </a:extLst>
          </p:cNvPr>
          <p:cNvSpPr txBox="1"/>
          <p:nvPr/>
        </p:nvSpPr>
        <p:spPr>
          <a:xfrm>
            <a:off x="2399323" y="5260409"/>
            <a:ext cx="6013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7: Omläggningsplan &amp; Migreringsplan skapad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DDDE399-9A75-D660-D21B-80A3B43D05EF}"/>
              </a:ext>
            </a:extLst>
          </p:cNvPr>
          <p:cNvSpPr txBox="1"/>
          <p:nvPr/>
        </p:nvSpPr>
        <p:spPr>
          <a:xfrm>
            <a:off x="2476488" y="5574344"/>
            <a:ext cx="52235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Deadline 30 september – 7A </a:t>
            </a:r>
          </a:p>
          <a:p>
            <a:r>
              <a:rPr lang="sv-SE" dirty="0"/>
              <a:t>Deadline 31 oktober – 7B 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2CACA337-220E-FD57-5691-C0F9A13D6E53}"/>
              </a:ext>
            </a:extLst>
          </p:cNvPr>
          <p:cNvCxnSpPr/>
          <p:nvPr/>
        </p:nvCxnSpPr>
        <p:spPr>
          <a:xfrm>
            <a:off x="1388963" y="4660467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ubrik 1">
            <a:extLst>
              <a:ext uri="{FF2B5EF4-FFF2-40B4-BE49-F238E27FC236}">
                <a16:creationId xmlns:a16="http://schemas.microsoft.com/office/drawing/2014/main" id="{E546A39D-D8A7-BC3A-8318-0C5787CE5A4A}"/>
              </a:ext>
            </a:extLst>
          </p:cNvPr>
          <p:cNvSpPr txBox="1">
            <a:spLocks/>
          </p:cNvSpPr>
          <p:nvPr/>
        </p:nvSpPr>
        <p:spPr>
          <a:xfrm>
            <a:off x="1005980" y="4753612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Kommande milstolpar</a:t>
            </a:r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D94B6F22-703F-9058-9DDE-08846653F5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54961" y="5224071"/>
            <a:ext cx="490275" cy="512560"/>
          </a:xfrm>
          <a:prstGeom prst="rect">
            <a:avLst/>
          </a:prstGeom>
        </p:spPr>
      </p:pic>
      <p:pic>
        <p:nvPicPr>
          <p:cNvPr id="29" name="Bildobjekt 28" descr="En bild som visar clipart, Grafik, cirkel, tecknad serie&#10;&#10;Automatiskt genererad beskrivning">
            <a:extLst>
              <a:ext uri="{FF2B5EF4-FFF2-40B4-BE49-F238E27FC236}">
                <a16:creationId xmlns:a16="http://schemas.microsoft.com/office/drawing/2014/main" id="{A57D7053-32B1-8A1C-6E64-E85CAE7827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47113" y="2841697"/>
            <a:ext cx="598123" cy="622306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667759FB-F731-4102-B59C-35D84501551F}"/>
              </a:ext>
            </a:extLst>
          </p:cNvPr>
          <p:cNvSpPr txBox="1"/>
          <p:nvPr/>
        </p:nvSpPr>
        <p:spPr>
          <a:xfrm>
            <a:off x="2399323" y="3246288"/>
            <a:ext cx="67446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Deadline 30 november 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004E6BE-B67C-8343-5A68-2FC2720A6FF2}"/>
              </a:ext>
            </a:extLst>
          </p:cNvPr>
          <p:cNvSpPr txBox="1"/>
          <p:nvPr/>
        </p:nvSpPr>
        <p:spPr>
          <a:xfrm>
            <a:off x="2399323" y="6056173"/>
            <a:ext cx="6013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8: Beställa grunduppsättning till produktionsmiljön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37A5B48-0C88-5E93-EFBE-EEE7BFB16232}"/>
              </a:ext>
            </a:extLst>
          </p:cNvPr>
          <p:cNvSpPr txBox="1"/>
          <p:nvPr/>
        </p:nvSpPr>
        <p:spPr>
          <a:xfrm>
            <a:off x="2476488" y="6370108"/>
            <a:ext cx="52235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Deadline 30 september</a:t>
            </a:r>
          </a:p>
        </p:txBody>
      </p:sp>
    </p:spTree>
    <p:extLst>
      <p:ext uri="{BB962C8B-B14F-4D97-AF65-F5344CB8AC3E}">
        <p14:creationId xmlns:p14="http://schemas.microsoft.com/office/powerpoint/2010/main" val="35210115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Genomgång av Milstolpe 5A-C och 6.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 dirty="0"/>
              <a:t>Deadline 31 mars &amp; 30 november 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5A-C: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797097" y="1678930"/>
            <a:ext cx="43829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Beskrivning: </a:t>
            </a:r>
          </a:p>
          <a:p>
            <a:r>
              <a:rPr lang="sv-SE" sz="1400" dirty="0">
                <a:solidFill>
                  <a:schemeClr val="bg1"/>
                </a:solidFill>
              </a:rPr>
              <a:t>Kund har tagit fram plan för hur de avser nyttja organisationsstrukturen, sortimentsstrukturen samt platsstrukturen i VIOL 3, enligt mall tillhandahållen av </a:t>
            </a:r>
            <a:r>
              <a:rPr lang="sv-SE" sz="1400" dirty="0" err="1">
                <a:solidFill>
                  <a:schemeClr val="bg1"/>
                </a:solidFill>
              </a:rPr>
              <a:t>Biometria</a:t>
            </a:r>
            <a:endParaRPr lang="sv-SE" sz="140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B4305B8-E107-9514-A39A-0F25394B6DED}"/>
              </a:ext>
            </a:extLst>
          </p:cNvPr>
          <p:cNvSpPr txBox="1"/>
          <p:nvPr/>
        </p:nvSpPr>
        <p:spPr>
          <a:xfrm>
            <a:off x="5759056" y="1772251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5B0776F-8C51-D088-1CB1-AA31B5129DFB}"/>
              </a:ext>
            </a:extLst>
          </p:cNvPr>
          <p:cNvSpPr txBox="1"/>
          <p:nvPr/>
        </p:nvSpPr>
        <p:spPr>
          <a:xfrm>
            <a:off x="5627965" y="981517"/>
            <a:ext cx="3486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5A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kunden ska se över om organisationsstrukturen behöver förändras i och med VIOL 3.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97A465D3-C9B9-FB40-83C6-ADB4FBAAA45F}"/>
              </a:ext>
            </a:extLst>
          </p:cNvPr>
          <p:cNvSpPr txBox="1"/>
          <p:nvPr/>
        </p:nvSpPr>
        <p:spPr>
          <a:xfrm>
            <a:off x="804501" y="4335682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6. Affärsflöden Verifierade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2AE67807-F831-D6EF-6AC3-F32A30CC718F}"/>
              </a:ext>
            </a:extLst>
          </p:cNvPr>
          <p:cNvSpPr txBox="1"/>
          <p:nvPr/>
        </p:nvSpPr>
        <p:spPr>
          <a:xfrm>
            <a:off x="797096" y="4671696"/>
            <a:ext cx="4382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Beskrivning: Kund har verifierat tidigare fastställda affärsflöden (milstolpe 4).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C9B1CA8B-792B-AD61-1B1E-937E438CA2BB}"/>
              </a:ext>
            </a:extLst>
          </p:cNvPr>
          <p:cNvSpPr txBox="1"/>
          <p:nvPr/>
        </p:nvSpPr>
        <p:spPr>
          <a:xfrm>
            <a:off x="5759056" y="4089196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1D3295AB-EE71-823E-8A4B-549CF60EC78C}"/>
              </a:ext>
            </a:extLst>
          </p:cNvPr>
          <p:cNvSpPr txBox="1"/>
          <p:nvPr/>
        </p:nvSpPr>
        <p:spPr>
          <a:xfrm>
            <a:off x="5691574" y="4397239"/>
            <a:ext cx="3486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säkerställa att kund kan genomföra sina affärer i VIOL 3 samt lägga grunden för kommande arbetssätt och skapa en trygghet inför Go Live.</a:t>
            </a:r>
          </a:p>
        </p:txBody>
      </p:sp>
      <p:sp>
        <p:nvSpPr>
          <p:cNvPr id="18" name="Höger klammerparentes 17">
            <a:extLst>
              <a:ext uri="{FF2B5EF4-FFF2-40B4-BE49-F238E27FC236}">
                <a16:creationId xmlns:a16="http://schemas.microsoft.com/office/drawing/2014/main" id="{49100951-5202-A91C-344D-47B7FEDB8F32}"/>
              </a:ext>
            </a:extLst>
          </p:cNvPr>
          <p:cNvSpPr/>
          <p:nvPr/>
        </p:nvSpPr>
        <p:spPr>
          <a:xfrm>
            <a:off x="9265301" y="1166648"/>
            <a:ext cx="354144" cy="2262352"/>
          </a:xfrm>
          <a:prstGeom prst="rightBrace">
            <a:avLst>
              <a:gd name="adj1" fmla="val 45804"/>
              <a:gd name="adj2" fmla="val 50224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A267F71C-920F-2CBB-9B94-2BBD4F1415ED}"/>
              </a:ext>
            </a:extLst>
          </p:cNvPr>
          <p:cNvSpPr txBox="1"/>
          <p:nvPr/>
        </p:nvSpPr>
        <p:spPr>
          <a:xfrm>
            <a:off x="9638714" y="2080028"/>
            <a:ext cx="1980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>
                    <a:lumMod val="8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milstolpar</a:t>
            </a:r>
            <a:endParaRPr lang="sv-S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AAAD17E7-3423-49CB-EB80-FBF79556FD5B}"/>
              </a:ext>
            </a:extLst>
          </p:cNvPr>
          <p:cNvSpPr txBox="1"/>
          <p:nvPr/>
        </p:nvSpPr>
        <p:spPr>
          <a:xfrm>
            <a:off x="5627964" y="1930148"/>
            <a:ext cx="3486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5B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kunden ska se över hur de avser nyttja sortimentsstrukturen i VIOL 3.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B71AB3EF-CAD4-74B1-0424-C177A002B247}"/>
              </a:ext>
            </a:extLst>
          </p:cNvPr>
          <p:cNvSpPr txBox="1"/>
          <p:nvPr/>
        </p:nvSpPr>
        <p:spPr>
          <a:xfrm>
            <a:off x="5627963" y="2681803"/>
            <a:ext cx="3486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5C: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kunden ska se över hur de avser nyttja platsstrukturen i VIOL 3.</a:t>
            </a:r>
          </a:p>
        </p:txBody>
      </p:sp>
      <p:cxnSp>
        <p:nvCxnSpPr>
          <p:cNvPr id="27" name="Rak koppling 26">
            <a:extLst>
              <a:ext uri="{FF2B5EF4-FFF2-40B4-BE49-F238E27FC236}">
                <a16:creationId xmlns:a16="http://schemas.microsoft.com/office/drawing/2014/main" id="{9C4FC0E0-A9F6-C868-AA59-CC36DE271D21}"/>
              </a:ext>
            </a:extLst>
          </p:cNvPr>
          <p:cNvCxnSpPr>
            <a:cxnSpLocks/>
          </p:cNvCxnSpPr>
          <p:nvPr/>
        </p:nvCxnSpPr>
        <p:spPr>
          <a:xfrm>
            <a:off x="588154" y="3867546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217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>
                <a:latin typeface="Candara"/>
                <a:ea typeface="Open Sans"/>
                <a:cs typeface="Open Sans"/>
              </a:rPr>
              <a:t>Genomgång av Milstolpe 5A-C</a:t>
            </a:r>
            <a:endParaRPr lang="sv-SE">
              <a:latin typeface="Candara" panose="020E050203030302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>
                <a:latin typeface="Noto Serif"/>
                <a:ea typeface="Noto Serif"/>
                <a:cs typeface="Noto Serif"/>
              </a:rPr>
              <a:t>Deadline passerat – 31 mars </a:t>
            </a:r>
            <a:endParaRPr lang="sv-SE"/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4BB593B4-6813-747D-0D0C-36329039A37A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 dirty="0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1600" b="1" dirty="0">
                <a:solidFill>
                  <a:schemeClr val="bg1"/>
                </a:solidFill>
                <a:latin typeface="Candara"/>
                <a:ea typeface="Noto Serif"/>
                <a:cs typeface="Noto Serif"/>
              </a:rPr>
              <a:t>5: Kartläggning Masterdata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08751"/>
            <a:ext cx="3613977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Beskrivning: </a:t>
            </a:r>
          </a:p>
          <a:p>
            <a:r>
              <a:rPr lang="sv-SE" sz="1400" dirty="0">
                <a:solidFill>
                  <a:schemeClr val="bg1"/>
                </a:solidFill>
              </a:rPr>
              <a:t>Kund har tagit fram plan för hur de avser nyttja organisationsstrukturen, sortimentsstrukturen samt platsstrukturen i VIOL 3, enligt mall tillhandahållen av </a:t>
            </a:r>
            <a:r>
              <a:rPr lang="sv-SE" sz="1400" dirty="0" err="1">
                <a:solidFill>
                  <a:schemeClr val="bg1"/>
                </a:solidFill>
              </a:rPr>
              <a:t>Biometria</a:t>
            </a:r>
            <a:endParaRPr lang="sv-SE" sz="140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A52E7CB3-F1B2-B1F2-2DB2-DD5744612F1F}"/>
              </a:ext>
            </a:extLst>
          </p:cNvPr>
          <p:cNvCxnSpPr>
            <a:cxnSpLocks/>
          </p:cNvCxnSpPr>
          <p:nvPr/>
        </p:nvCxnSpPr>
        <p:spPr>
          <a:xfrm>
            <a:off x="669071" y="3301838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 descr="En bild som visar clipart, Grafik, tecknad serie, design&#10;&#10;Automatiskt genererad beskrivning">
            <a:extLst>
              <a:ext uri="{FF2B5EF4-FFF2-40B4-BE49-F238E27FC236}">
                <a16:creationId xmlns:a16="http://schemas.microsoft.com/office/drawing/2014/main" id="{C1D84B43-34A3-0262-D1FA-027C54365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272" y="3425843"/>
            <a:ext cx="1335290" cy="1389277"/>
          </a:xfrm>
          <a:prstGeom prst="rect">
            <a:avLst/>
          </a:prstGeom>
        </p:spPr>
      </p:pic>
      <p:pic>
        <p:nvPicPr>
          <p:cNvPr id="17" name="Bildobjekt 16" descr="En bild som visar logotyp, Grafik, Teckensnitt, symbol&#10;&#10;Automatiskt genererad beskrivning">
            <a:extLst>
              <a:ext uri="{FF2B5EF4-FFF2-40B4-BE49-F238E27FC236}">
                <a16:creationId xmlns:a16="http://schemas.microsoft.com/office/drawing/2014/main" id="{A8A959C1-FD47-9EFB-4E2C-D99703D7C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4792" y="4815120"/>
            <a:ext cx="838071" cy="654743"/>
          </a:xfrm>
          <a:prstGeom prst="rect">
            <a:avLst/>
          </a:prstGeom>
        </p:spPr>
      </p:pic>
      <p:pic>
        <p:nvPicPr>
          <p:cNvPr id="19" name="Bildobjekt 18" descr="En bild som visar linje, kub, design, origami&#10;&#10;Automatiskt genererad beskrivning">
            <a:extLst>
              <a:ext uri="{FF2B5EF4-FFF2-40B4-BE49-F238E27FC236}">
                <a16:creationId xmlns:a16="http://schemas.microsoft.com/office/drawing/2014/main" id="{A523C115-29A9-2B9C-7843-31BC1305E4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7756" y="5944735"/>
            <a:ext cx="905107" cy="519324"/>
          </a:xfrm>
          <a:prstGeom prst="rect">
            <a:avLst/>
          </a:prstGeom>
        </p:spPr>
      </p:pic>
      <p:pic>
        <p:nvPicPr>
          <p:cNvPr id="22" name="Bildobjekt 21" descr="En bild som visar clipart, Grafik, design&#10;&#10;Automatiskt genererad beskrivning">
            <a:extLst>
              <a:ext uri="{FF2B5EF4-FFF2-40B4-BE49-F238E27FC236}">
                <a16:creationId xmlns:a16="http://schemas.microsoft.com/office/drawing/2014/main" id="{4EBDBE41-BF1C-5EBB-1B05-5AC379C093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272" y="4955756"/>
            <a:ext cx="1118912" cy="1248641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FC3281CA-FBB7-3EE6-1A5F-F27EBB9CD818}"/>
              </a:ext>
            </a:extLst>
          </p:cNvPr>
          <p:cNvSpPr txBox="1"/>
          <p:nvPr/>
        </p:nvSpPr>
        <p:spPr>
          <a:xfrm>
            <a:off x="5990572" y="642513"/>
            <a:ext cx="3098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5A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kunden ska se över om organisationsstrukturen behöver förändras i och med VIOL 3.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CBFA3448-8F8B-1557-DEDC-E028304B9F08}"/>
              </a:ext>
            </a:extLst>
          </p:cNvPr>
          <p:cNvSpPr txBox="1"/>
          <p:nvPr/>
        </p:nvSpPr>
        <p:spPr>
          <a:xfrm>
            <a:off x="5990572" y="1631281"/>
            <a:ext cx="30430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5B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kunden ska se över hur de avser nyttja sortimentsstrukturen i VIOL 3.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E5ED6F0-F993-4509-74AA-79E9AC288C49}"/>
              </a:ext>
            </a:extLst>
          </p:cNvPr>
          <p:cNvSpPr txBox="1"/>
          <p:nvPr/>
        </p:nvSpPr>
        <p:spPr>
          <a:xfrm>
            <a:off x="6001039" y="2419382"/>
            <a:ext cx="29248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5C: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kunden ska se över hur de avser nyttja platsstrukturen i VIOL 3.</a:t>
            </a:r>
          </a:p>
        </p:txBody>
      </p:sp>
      <p:pic>
        <p:nvPicPr>
          <p:cNvPr id="16" name="Onlinemedia 15" title="Milstolpe 4 och 5, Kundgrupp Blå">
            <a:hlinkClick r:id="" action="ppaction://media"/>
            <a:extLst>
              <a:ext uri="{FF2B5EF4-FFF2-40B4-BE49-F238E27FC236}">
                <a16:creationId xmlns:a16="http://schemas.microsoft.com/office/drawing/2014/main" id="{BC9A096A-9391-F284-CA63-C363E264442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7199976" y="4056427"/>
            <a:ext cx="3777689" cy="2134539"/>
          </a:xfrm>
          <a:prstGeom prst="rect">
            <a:avLst/>
          </a:prstGeom>
        </p:spPr>
      </p:pic>
      <p:sp>
        <p:nvSpPr>
          <p:cNvPr id="20" name="textruta 19">
            <a:extLst>
              <a:ext uri="{FF2B5EF4-FFF2-40B4-BE49-F238E27FC236}">
                <a16:creationId xmlns:a16="http://schemas.microsoft.com/office/drawing/2014/main" id="{FC2E7B49-FDD4-3BDC-A919-6908EBF301F8}"/>
              </a:ext>
            </a:extLst>
          </p:cNvPr>
          <p:cNvSpPr txBox="1"/>
          <p:nvPr/>
        </p:nvSpPr>
        <p:spPr>
          <a:xfrm>
            <a:off x="3033704" y="4781067"/>
            <a:ext cx="4039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Digitalt möte genomgång Milstolpe 4-5 </a:t>
            </a:r>
          </a:p>
          <a:p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finns på hemsidan </a:t>
            </a:r>
          </a:p>
        </p:txBody>
      </p:sp>
    </p:spTree>
    <p:extLst>
      <p:ext uri="{BB962C8B-B14F-4D97-AF65-F5344CB8AC3E}">
        <p14:creationId xmlns:p14="http://schemas.microsoft.com/office/powerpoint/2010/main" val="23586217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Genomgång av Milstolpe 6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 dirty="0"/>
              <a:t>Deadline 30:e november 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4BB593B4-6813-747D-0D0C-36329039A37A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 dirty="0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6: Affärsflöden verifierade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72251"/>
            <a:ext cx="3486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 dirty="0">
                <a:solidFill>
                  <a:schemeClr val="bg1"/>
                </a:solidFill>
              </a:rPr>
              <a:t>Kund har verifierat tidigare fastställda Affärsflöden (milstolpe 4)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B4305B8-E107-9514-A39A-0F25394B6DED}"/>
              </a:ext>
            </a:extLst>
          </p:cNvPr>
          <p:cNvSpPr txBox="1"/>
          <p:nvPr/>
        </p:nvSpPr>
        <p:spPr>
          <a:xfrm>
            <a:off x="4712770" y="1772251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5B0776F-8C51-D088-1CB1-AA31B5129DFB}"/>
              </a:ext>
            </a:extLst>
          </p:cNvPr>
          <p:cNvSpPr txBox="1"/>
          <p:nvPr/>
        </p:nvSpPr>
        <p:spPr>
          <a:xfrm>
            <a:off x="4581680" y="1772251"/>
            <a:ext cx="3486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säkerställa att kund kan genomföra sina affärer i VIOL 3 samt lägga grunden för kommande arbetssätt och skapa en trygghet inför Go Live.</a:t>
            </a:r>
          </a:p>
        </p:txBody>
      </p:sp>
      <p:sp>
        <p:nvSpPr>
          <p:cNvPr id="14" name="Platshållare för innehåll 4">
            <a:extLst>
              <a:ext uri="{FF2B5EF4-FFF2-40B4-BE49-F238E27FC236}">
                <a16:creationId xmlns:a16="http://schemas.microsoft.com/office/drawing/2014/main" id="{BE40EC19-2BC2-F551-6755-0771EFE2F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082" y="3696025"/>
            <a:ext cx="6994188" cy="2519462"/>
          </a:xfrm>
        </p:spPr>
        <p:txBody>
          <a:bodyPr anchor="ctr"/>
          <a:lstStyle/>
          <a:p>
            <a:r>
              <a:rPr lang="sv-SE" sz="1400" dirty="0"/>
              <a:t>Mer information om milstolpen – </a:t>
            </a:r>
            <a:r>
              <a:rPr lang="sv-SE" sz="1400" b="1" dirty="0"/>
              <a:t>Projektutbildning</a:t>
            </a:r>
            <a:r>
              <a:rPr lang="sv-SE" sz="1400" dirty="0"/>
              <a:t> </a:t>
            </a:r>
          </a:p>
          <a:p>
            <a:r>
              <a:rPr lang="sv-SE" sz="1400" b="1"/>
              <a:t>Dokument</a:t>
            </a:r>
            <a:r>
              <a:rPr lang="sv-SE" sz="1400" dirty="0"/>
              <a:t> för milstolpen hittas på Kundgrupp Blå hemsida</a:t>
            </a:r>
          </a:p>
          <a:p>
            <a:r>
              <a:rPr lang="sv-SE" sz="1400" b="1" dirty="0"/>
              <a:t>E-utbildning</a:t>
            </a:r>
            <a:r>
              <a:rPr lang="sv-SE" sz="1400" dirty="0"/>
              <a:t>: Test i VIOL 3 </a:t>
            </a:r>
          </a:p>
          <a:p>
            <a:r>
              <a:rPr lang="sv-SE" sz="1400" b="1" dirty="0"/>
              <a:t>Fokusområde</a:t>
            </a:r>
            <a:r>
              <a:rPr lang="sv-SE" sz="1400" dirty="0"/>
              <a:t> – Hur testar jag ett flöde i systemet samt hur följer jag upp det?</a:t>
            </a: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A52E7CB3-F1B2-B1F2-2DB2-DD5744612F1F}"/>
              </a:ext>
            </a:extLst>
          </p:cNvPr>
          <p:cNvCxnSpPr>
            <a:cxnSpLocks/>
          </p:cNvCxnSpPr>
          <p:nvPr/>
        </p:nvCxnSpPr>
        <p:spPr>
          <a:xfrm>
            <a:off x="676954" y="3167831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 descr="En bild som visar clipart, Grafik, tecknad serie, design&#10;&#10;Automatiskt genererad beskrivning">
            <a:extLst>
              <a:ext uri="{FF2B5EF4-FFF2-40B4-BE49-F238E27FC236}">
                <a16:creationId xmlns:a16="http://schemas.microsoft.com/office/drawing/2014/main" id="{C1D84B43-34A3-0262-D1FA-027C54365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72" y="3425843"/>
            <a:ext cx="1335290" cy="1389277"/>
          </a:xfrm>
          <a:prstGeom prst="rect">
            <a:avLst/>
          </a:prstGeom>
        </p:spPr>
      </p:pic>
      <p:pic>
        <p:nvPicPr>
          <p:cNvPr id="17" name="Bildobjekt 16" descr="En bild som visar logotyp, Grafik, Teckensnitt, symbol&#10;&#10;Automatiskt genererad beskrivning">
            <a:extLst>
              <a:ext uri="{FF2B5EF4-FFF2-40B4-BE49-F238E27FC236}">
                <a16:creationId xmlns:a16="http://schemas.microsoft.com/office/drawing/2014/main" id="{A8A959C1-FD47-9EFB-4E2C-D99703D7C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792" y="4815120"/>
            <a:ext cx="838071" cy="654743"/>
          </a:xfrm>
          <a:prstGeom prst="rect">
            <a:avLst/>
          </a:prstGeom>
        </p:spPr>
      </p:pic>
      <p:pic>
        <p:nvPicPr>
          <p:cNvPr id="19" name="Bildobjekt 18" descr="En bild som visar linje, kub, design, origami&#10;&#10;Automatiskt genererad beskrivning">
            <a:extLst>
              <a:ext uri="{FF2B5EF4-FFF2-40B4-BE49-F238E27FC236}">
                <a16:creationId xmlns:a16="http://schemas.microsoft.com/office/drawing/2014/main" id="{A523C115-29A9-2B9C-7843-31BC1305E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756" y="5944735"/>
            <a:ext cx="905107" cy="519324"/>
          </a:xfrm>
          <a:prstGeom prst="rect">
            <a:avLst/>
          </a:prstGeom>
        </p:spPr>
      </p:pic>
      <p:pic>
        <p:nvPicPr>
          <p:cNvPr id="22" name="Bildobjekt 21" descr="En bild som visar clipart, Grafik, design&#10;&#10;Automatiskt genererad beskrivning">
            <a:extLst>
              <a:ext uri="{FF2B5EF4-FFF2-40B4-BE49-F238E27FC236}">
                <a16:creationId xmlns:a16="http://schemas.microsoft.com/office/drawing/2014/main" id="{4EBDBE41-BF1C-5EBB-1B05-5AC379C09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272" y="4955756"/>
            <a:ext cx="1118912" cy="12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82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Genomgång av Milstolpe 7 och 8 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7a: Omläggningsplan skapad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19499"/>
            <a:ext cx="43829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 dirty="0">
                <a:solidFill>
                  <a:schemeClr val="bg1"/>
                </a:solidFill>
              </a:rPr>
              <a:t>Kund skapar en plan för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bg1"/>
                </a:solidFill>
              </a:rPr>
              <a:t>Vilka affärer som planeras att slutföras i VIOL 2 (OBS: Måste vara slutmätt 2025-10-31)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bg1"/>
                </a:solidFill>
              </a:rPr>
              <a:t>Vilka affärer som ska starta direkt i VIOL 3 (dessa ligger till grund för MS 7b)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bg1"/>
                </a:solidFill>
              </a:rPr>
              <a:t>Vilka affärer som eventuellt behöver flyttas, (dessa ligger till grund för MS 7b)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B4305B8-E107-9514-A39A-0F25394B6DED}"/>
              </a:ext>
            </a:extLst>
          </p:cNvPr>
          <p:cNvSpPr txBox="1"/>
          <p:nvPr/>
        </p:nvSpPr>
        <p:spPr>
          <a:xfrm>
            <a:off x="5759056" y="1772251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5B0776F-8C51-D088-1CB1-AA31B5129DFB}"/>
              </a:ext>
            </a:extLst>
          </p:cNvPr>
          <p:cNvSpPr txBox="1"/>
          <p:nvPr/>
        </p:nvSpPr>
        <p:spPr>
          <a:xfrm>
            <a:off x="5627966" y="1719499"/>
            <a:ext cx="3486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kartlägga pågående samt kommande affärer och hur dessa ska hanteras inför Go Live samt efterföljande omläggningsperiod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97A465D3-C9B9-FB40-83C6-ADB4FBAAA45F}"/>
              </a:ext>
            </a:extLst>
          </p:cNvPr>
          <p:cNvSpPr txBox="1"/>
          <p:nvPr/>
        </p:nvSpPr>
        <p:spPr>
          <a:xfrm>
            <a:off x="866272" y="3685643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7b: Migreringsplan skapad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2AE67807-F831-D6EF-6AC3-F32A30CC718F}"/>
              </a:ext>
            </a:extLst>
          </p:cNvPr>
          <p:cNvSpPr txBox="1"/>
          <p:nvPr/>
        </p:nvSpPr>
        <p:spPr>
          <a:xfrm>
            <a:off x="1094703" y="4036444"/>
            <a:ext cx="43829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 dirty="0">
                <a:solidFill>
                  <a:schemeClr val="bg1"/>
                </a:solidFill>
              </a:rPr>
              <a:t>Kund skapar en plan för vilken data som ska läggas upp i VIOL 3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C9B1CA8B-792B-AD61-1B1E-937E438CA2BB}"/>
              </a:ext>
            </a:extLst>
          </p:cNvPr>
          <p:cNvSpPr txBox="1"/>
          <p:nvPr/>
        </p:nvSpPr>
        <p:spPr>
          <a:xfrm>
            <a:off x="5759056" y="4089196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1D3295AB-EE71-823E-8A4B-549CF60EC78C}"/>
              </a:ext>
            </a:extLst>
          </p:cNvPr>
          <p:cNvSpPr txBox="1"/>
          <p:nvPr/>
        </p:nvSpPr>
        <p:spPr>
          <a:xfrm>
            <a:off x="5627966" y="4036444"/>
            <a:ext cx="3486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kund ska ha satt upp en plan som bland annat omfattar data som ska läggas upp i VIOL 3, dvs. data kopplat till pågående affärer samt affärer som startar direkt i VIOL 3</a:t>
            </a:r>
          </a:p>
        </p:txBody>
      </p:sp>
      <p:sp>
        <p:nvSpPr>
          <p:cNvPr id="18" name="Höger klammerparentes 17">
            <a:extLst>
              <a:ext uri="{FF2B5EF4-FFF2-40B4-BE49-F238E27FC236}">
                <a16:creationId xmlns:a16="http://schemas.microsoft.com/office/drawing/2014/main" id="{49100951-5202-A91C-344D-47B7FEDB8F32}"/>
              </a:ext>
            </a:extLst>
          </p:cNvPr>
          <p:cNvSpPr/>
          <p:nvPr/>
        </p:nvSpPr>
        <p:spPr>
          <a:xfrm>
            <a:off x="9265301" y="1644162"/>
            <a:ext cx="354144" cy="3543300"/>
          </a:xfrm>
          <a:prstGeom prst="rightBrace">
            <a:avLst>
              <a:gd name="adj1" fmla="val 45804"/>
              <a:gd name="adj2" fmla="val 50224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A267F71C-920F-2CBB-9B94-2BBD4F1415ED}"/>
              </a:ext>
            </a:extLst>
          </p:cNvPr>
          <p:cNvSpPr txBox="1"/>
          <p:nvPr/>
        </p:nvSpPr>
        <p:spPr>
          <a:xfrm>
            <a:off x="9769803" y="3244334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mall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8021988D-33E0-7858-7EF8-E90B536A48B8}"/>
              </a:ext>
            </a:extLst>
          </p:cNvPr>
          <p:cNvSpPr txBox="1"/>
          <p:nvPr/>
        </p:nvSpPr>
        <p:spPr>
          <a:xfrm>
            <a:off x="866272" y="5274881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8: Beställa grunduppsättning till produktionsmiljön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6AB1B5F6-4E0A-3EFF-AF3B-68FF9A2D208D}"/>
              </a:ext>
            </a:extLst>
          </p:cNvPr>
          <p:cNvSpPr txBox="1"/>
          <p:nvPr/>
        </p:nvSpPr>
        <p:spPr>
          <a:xfrm>
            <a:off x="1094703" y="5625682"/>
            <a:ext cx="4382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 dirty="0">
                <a:solidFill>
                  <a:schemeClr val="bg1"/>
                </a:solidFill>
              </a:rPr>
              <a:t>Kund har beställt grunduppsättning till VIOL 3:s produktionsmiljö</a:t>
            </a:r>
          </a:p>
          <a:p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CCDD417F-9A37-50C7-E906-7494B44A7DCA}"/>
              </a:ext>
            </a:extLst>
          </p:cNvPr>
          <p:cNvSpPr txBox="1"/>
          <p:nvPr/>
        </p:nvSpPr>
        <p:spPr>
          <a:xfrm>
            <a:off x="5627966" y="5625682"/>
            <a:ext cx="3486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se till att alla förutsättning för att få tillgång till VIOL 3:s produktionsmiljö är uppfyllda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080B6AFA-E7C1-53E0-75B0-6CB0E009DF41}"/>
              </a:ext>
            </a:extLst>
          </p:cNvPr>
          <p:cNvSpPr txBox="1"/>
          <p:nvPr/>
        </p:nvSpPr>
        <p:spPr>
          <a:xfrm>
            <a:off x="9114943" y="5848578"/>
            <a:ext cx="2904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beställningsstigen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342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C1086-1FA7-62A4-8731-2E78F98C4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ED75CD4-9380-2EFF-0AE2-3375BF2D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Nästa möte &amp; Hemläxa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69587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0D96A8-6AE8-F65A-ACB6-DD8A3C064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835" y="582946"/>
            <a:ext cx="10515600" cy="895285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Kommande träffar</a:t>
            </a:r>
          </a:p>
        </p:txBody>
      </p: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B9A23797-8E59-A26D-F442-CD4C9079DF0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4438" y="2373515"/>
            <a:ext cx="1092512" cy="1132001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B15EDB5F-51AC-CC0B-33AD-498874F96AA3}"/>
              </a:ext>
            </a:extLst>
          </p:cNvPr>
          <p:cNvSpPr txBox="1"/>
          <p:nvPr/>
        </p:nvSpPr>
        <p:spPr>
          <a:xfrm>
            <a:off x="2223247" y="2268862"/>
            <a:ext cx="65173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000" dirty="0"/>
          </a:p>
          <a:p>
            <a:pPr marL="285750" indent="-285750">
              <a:buBlip>
                <a:blip r:embed="rId4"/>
              </a:buBlip>
            </a:pPr>
            <a:endParaRPr lang="sv-SE" sz="2000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Blip>
                <a:blip r:embed="rId4"/>
              </a:buBlip>
            </a:pPr>
            <a:r>
              <a:rPr lang="sv-SE" sz="2000" dirty="0">
                <a:solidFill>
                  <a:schemeClr val="bg1">
                    <a:lumMod val="85000"/>
                  </a:schemeClr>
                </a:solidFill>
              </a:rPr>
              <a:t>3 oktober - Värmeverk</a:t>
            </a:r>
          </a:p>
          <a:p>
            <a:pPr marL="285750" indent="-285750">
              <a:buBlip>
                <a:blip r:embed="rId4"/>
              </a:buBlip>
            </a:pPr>
            <a:r>
              <a:rPr lang="sv-SE" sz="2000" dirty="0">
                <a:solidFill>
                  <a:schemeClr val="bg1">
                    <a:lumMod val="85000"/>
                  </a:schemeClr>
                </a:solidFill>
              </a:rPr>
              <a:t>23 oktober</a:t>
            </a:r>
          </a:p>
          <a:p>
            <a:pPr marL="285750" indent="-285750">
              <a:buBlip>
                <a:blip r:embed="rId4"/>
              </a:buBlip>
            </a:pPr>
            <a:r>
              <a:rPr lang="sv-SE" sz="2000" dirty="0">
                <a:solidFill>
                  <a:schemeClr val="bg1">
                    <a:lumMod val="85000"/>
                  </a:schemeClr>
                </a:solidFill>
              </a:rPr>
              <a:t>20 november </a:t>
            </a:r>
          </a:p>
          <a:p>
            <a:pPr marL="285750" indent="-285750">
              <a:buBlip>
                <a:blip r:embed="rId4"/>
              </a:buBlip>
            </a:pPr>
            <a:r>
              <a:rPr lang="sv-SE" sz="2000" dirty="0">
                <a:solidFill>
                  <a:schemeClr val="bg1">
                    <a:lumMod val="85000"/>
                  </a:schemeClr>
                </a:solidFill>
              </a:rPr>
              <a:t>11 december </a:t>
            </a:r>
          </a:p>
        </p:txBody>
      </p:sp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43E1F10D-13FB-F2E6-E664-8514DEB4A92A}"/>
              </a:ext>
            </a:extLst>
          </p:cNvPr>
          <p:cNvCxnSpPr>
            <a:cxnSpLocks/>
          </p:cNvCxnSpPr>
          <p:nvPr/>
        </p:nvCxnSpPr>
        <p:spPr>
          <a:xfrm>
            <a:off x="588154" y="1478231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objekt 6">
            <a:extLst>
              <a:ext uri="{FF2B5EF4-FFF2-40B4-BE49-F238E27FC236}">
                <a16:creationId xmlns:a16="http://schemas.microsoft.com/office/drawing/2014/main" id="{73DC9336-24D1-0E86-0F7A-DD100DAAD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1779" y="2776694"/>
            <a:ext cx="3894088" cy="3493337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D203F5FC-14E0-7670-AF17-2AFCB57A8236}"/>
              </a:ext>
            </a:extLst>
          </p:cNvPr>
          <p:cNvSpPr txBox="1">
            <a:spLocks/>
          </p:cNvSpPr>
          <p:nvPr/>
        </p:nvSpPr>
        <p:spPr>
          <a:xfrm>
            <a:off x="7126941" y="1925873"/>
            <a:ext cx="5507846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>
                <a:latin typeface="Candara" panose="020E0502030303020204" pitchFamily="34" charset="0"/>
              </a:rPr>
              <a:t>Tidigare träffar finns på hemsidan </a:t>
            </a:r>
          </a:p>
          <a:p>
            <a:endParaRPr lang="sv-SE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4490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D652F-3E51-EFF0-2A4A-CB9D470B7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E67BBE-A779-0746-8596-73D3C6C9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Hemläxa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8025828-9330-9084-8630-24C43D773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Skicka in milstolpe 1, 2, 4, 5, 7A &amp; 8</a:t>
            </a:r>
            <a:endParaRPr lang="sv-SE" dirty="0">
              <a:solidFill>
                <a:schemeClr val="accent3"/>
              </a:solidFill>
            </a:endParaRPr>
          </a:p>
          <a:p>
            <a:r>
              <a:rPr lang="sv-SE" dirty="0"/>
              <a:t> för er som inte gjort det – Passerad deadline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1. Projektplan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2. Plan för IT-leverantör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4. Affärsflöden fastställda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5. Plan för masterdata</a:t>
            </a:r>
          </a:p>
          <a:p>
            <a:r>
              <a:rPr lang="sv-SE" dirty="0"/>
              <a:t>Påbörja milstolpe 6, 7B</a:t>
            </a:r>
          </a:p>
          <a:p>
            <a:r>
              <a:rPr lang="sv-SE" dirty="0"/>
              <a:t>Genomför dessa e-utbildningar </a:t>
            </a:r>
          </a:p>
          <a:p>
            <a:pPr lvl="1"/>
            <a:r>
              <a:rPr lang="sv-SE" dirty="0"/>
              <a:t>Samtliga E-utbildningar enligt </a:t>
            </a:r>
            <a:r>
              <a:rPr lang="sv-SE" dirty="0" err="1"/>
              <a:t>lärostig</a:t>
            </a:r>
            <a:endParaRPr lang="sv-SE" dirty="0"/>
          </a:p>
          <a:p>
            <a:pPr lvl="1"/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Se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lärostig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6075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201F2DD-85A5-A28A-E4E7-BC8A83E3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85" y="4139619"/>
            <a:ext cx="6439422" cy="1325563"/>
          </a:xfrm>
        </p:spPr>
        <p:txBody>
          <a:bodyPr/>
          <a:lstStyle/>
          <a:p>
            <a:r>
              <a:rPr lang="sv-SE"/>
              <a:t>Tack för idag!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82D1296-1049-1419-D1B6-529B1C193C47}"/>
              </a:ext>
            </a:extLst>
          </p:cNvPr>
          <p:cNvSpPr txBox="1"/>
          <p:nvPr/>
        </p:nvSpPr>
        <p:spPr>
          <a:xfrm>
            <a:off x="1247913" y="4999576"/>
            <a:ext cx="945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Glöm inte att ni alltid är välkomna att skicka in frågor och </a:t>
            </a:r>
            <a:b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funderingar via Mina Ärenden på Biometria.se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E37AD1-E341-42E3-2A01-3185293BB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85" y="5057191"/>
            <a:ext cx="522228" cy="40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00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BC76C-F730-00CE-806D-B69EE6E77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263C4C8-AAD1-C7F5-7124-9DCC4873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 dirty="0">
                <a:solidFill>
                  <a:schemeClr val="bg1">
                    <a:lumMod val="85000"/>
                  </a:schemeClr>
                </a:solidFill>
              </a:rPr>
              <a:t>Blå Digital | Biobränsle</a:t>
            </a:r>
            <a:endParaRPr lang="sv-SE" sz="3200" dirty="0">
              <a:solidFill>
                <a:schemeClr val="bg1">
                  <a:lumMod val="85000"/>
                </a:schemeClr>
              </a:solidFill>
              <a:highlight>
                <a:srgbClr val="FFFF00"/>
              </a:highlight>
            </a:endParaRP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24A47878-0540-E341-7BC5-5E5119DED3EB}"/>
              </a:ext>
            </a:extLst>
          </p:cNvPr>
          <p:cNvGrpSpPr/>
          <p:nvPr/>
        </p:nvGrpSpPr>
        <p:grpSpPr>
          <a:xfrm>
            <a:off x="789617" y="5929225"/>
            <a:ext cx="408873" cy="408873"/>
            <a:chOff x="789617" y="5929225"/>
            <a:chExt cx="408873" cy="408873"/>
          </a:xfrm>
        </p:grpSpPr>
        <p:sp>
          <p:nvSpPr>
            <p:cNvPr id="8" name="Ellips 7">
              <a:extLst>
                <a:ext uri="{FF2B5EF4-FFF2-40B4-BE49-F238E27FC236}">
                  <a16:creationId xmlns:a16="http://schemas.microsoft.com/office/drawing/2014/main" id="{CB52283E-6CBE-F8E0-95AC-AFB9B102BB6E}"/>
                </a:ext>
              </a:extLst>
            </p:cNvPr>
            <p:cNvSpPr/>
            <p:nvPr/>
          </p:nvSpPr>
          <p:spPr>
            <a:xfrm>
              <a:off x="789617" y="5929225"/>
              <a:ext cx="408873" cy="408873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3F530202-6E66-F434-E2A8-21A6DD732BD0}"/>
                </a:ext>
              </a:extLst>
            </p:cNvPr>
            <p:cNvSpPr/>
            <p:nvPr/>
          </p:nvSpPr>
          <p:spPr>
            <a:xfrm>
              <a:off x="854891" y="5990000"/>
              <a:ext cx="283606" cy="28360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0" name="textruta 9">
            <a:extLst>
              <a:ext uri="{FF2B5EF4-FFF2-40B4-BE49-F238E27FC236}">
                <a16:creationId xmlns:a16="http://schemas.microsoft.com/office/drawing/2014/main" id="{DD310599-C4CA-8424-5909-079D5BBB4588}"/>
              </a:ext>
            </a:extLst>
          </p:cNvPr>
          <p:cNvSpPr txBox="1"/>
          <p:nvPr/>
        </p:nvSpPr>
        <p:spPr>
          <a:xfrm>
            <a:off x="1208015" y="5960815"/>
            <a:ext cx="41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>
                <a:solidFill>
                  <a:schemeClr val="bg1"/>
                </a:solidFill>
              </a:rPr>
              <a:t>Detta möte spelas in</a:t>
            </a:r>
          </a:p>
        </p:txBody>
      </p:sp>
    </p:spTree>
    <p:extLst>
      <p:ext uri="{BB962C8B-B14F-4D97-AF65-F5344CB8AC3E}">
        <p14:creationId xmlns:p14="http://schemas.microsoft.com/office/powerpoint/2010/main" val="1250817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E8C8C-A1CB-98A6-B412-A5B690C86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F5856C1-5087-B58A-DDAF-033261953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370" y="1712414"/>
            <a:ext cx="9960429" cy="4351338"/>
          </a:xfrm>
        </p:spPr>
        <p:txBody>
          <a:bodyPr/>
          <a:lstStyle/>
          <a:p>
            <a:pPr marL="0" indent="0">
              <a:buNone/>
            </a:pPr>
            <a:r>
              <a:rPr lang="sv-SE" sz="1800" b="1" dirty="0"/>
              <a:t>Introduktion </a:t>
            </a:r>
            <a:r>
              <a:rPr lang="sv-SE" dirty="0"/>
              <a:t>| </a:t>
            </a:r>
          </a:p>
          <a:p>
            <a:pPr marL="0" indent="0">
              <a:buNone/>
            </a:pPr>
            <a:r>
              <a:rPr lang="sv-SE" sz="1800" b="1" dirty="0"/>
              <a:t>Fokusområde VIOL 3  </a:t>
            </a:r>
            <a:r>
              <a:rPr lang="sv-SE" dirty="0"/>
              <a:t>|</a:t>
            </a:r>
          </a:p>
          <a:p>
            <a:pPr marL="0" indent="0">
              <a:buNone/>
            </a:pPr>
            <a:r>
              <a:rPr lang="sv-SE" sz="1800" b="1" dirty="0"/>
              <a:t>Milstolpar</a:t>
            </a:r>
            <a:r>
              <a:rPr lang="sv-SE" sz="2000" b="1" dirty="0"/>
              <a:t> </a:t>
            </a:r>
            <a:r>
              <a:rPr lang="sv-SE" sz="1800" b="1" dirty="0"/>
              <a:t>| 6 - 8</a:t>
            </a:r>
            <a:endParaRPr lang="sv-SE" b="1" dirty="0"/>
          </a:p>
          <a:p>
            <a:pPr marL="0" indent="0">
              <a:buNone/>
            </a:pPr>
            <a:r>
              <a:rPr lang="sv-SE" sz="1800" b="1" dirty="0"/>
              <a:t>Nästa möte &amp; Hemläxa </a:t>
            </a:r>
            <a:r>
              <a:rPr lang="sv-SE" dirty="0"/>
              <a:t>|</a:t>
            </a:r>
          </a:p>
          <a:p>
            <a:pPr marL="0" indent="0">
              <a:buNone/>
            </a:pPr>
            <a:r>
              <a:rPr lang="sv-SE" b="1" dirty="0"/>
              <a:t>Frågestund | </a:t>
            </a:r>
          </a:p>
        </p:txBody>
      </p:sp>
      <p:cxnSp>
        <p:nvCxnSpPr>
          <p:cNvPr id="2" name="Rak koppling 1">
            <a:extLst>
              <a:ext uri="{FF2B5EF4-FFF2-40B4-BE49-F238E27FC236}">
                <a16:creationId xmlns:a16="http://schemas.microsoft.com/office/drawing/2014/main" id="{916222AE-144B-34E8-CE3C-A3A5ACAAFDA4}"/>
              </a:ext>
            </a:extLst>
          </p:cNvPr>
          <p:cNvCxnSpPr>
            <a:cxnSpLocks/>
          </p:cNvCxnSpPr>
          <p:nvPr/>
        </p:nvCxnSpPr>
        <p:spPr>
          <a:xfrm>
            <a:off x="618866" y="1146842"/>
            <a:ext cx="3055409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A44D821A-28FF-4744-374C-932F57DD9231}"/>
              </a:ext>
            </a:extLst>
          </p:cNvPr>
          <p:cNvSpPr txBox="1"/>
          <p:nvPr/>
        </p:nvSpPr>
        <p:spPr>
          <a:xfrm>
            <a:off x="618866" y="685177"/>
            <a:ext cx="4616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Agenda 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september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889674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3089-800A-D505-46C6-B7CB0296C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7322D7A-A23E-CBB0-5A7D-3B65141A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Introduktion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363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E398E-6416-2B6A-C759-5E07D80D7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B573540-3B8D-DC26-66C7-1F2E4CA2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Introduktion | Föregående möte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FBCE338-2169-DA19-99E8-D7CC4F16A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995" y="1342240"/>
            <a:ext cx="5930153" cy="5032375"/>
          </a:xfrm>
        </p:spPr>
        <p:txBody>
          <a:bodyPr/>
          <a:lstStyle/>
          <a:p>
            <a:r>
              <a:rPr lang="sv-SE" sz="1200" dirty="0"/>
              <a:t>Beställning till produktionsmiljön - Beställningsstigen</a:t>
            </a:r>
          </a:p>
          <a:p>
            <a:r>
              <a:rPr lang="sv-SE" sz="1200" dirty="0"/>
              <a:t>Milstolpar</a:t>
            </a:r>
          </a:p>
          <a:p>
            <a:r>
              <a:rPr lang="sv-SE" sz="1200" dirty="0"/>
              <a:t>Projektutbildningen</a:t>
            </a:r>
          </a:p>
          <a:p>
            <a:r>
              <a:rPr lang="sv-SE" sz="1200" dirty="0"/>
              <a:t>Test i VIOL 3 – förutsättningar </a:t>
            </a:r>
          </a:p>
          <a:p>
            <a:pPr marL="4762" indent="0">
              <a:buNone/>
            </a:pPr>
            <a:r>
              <a:rPr lang="sv-SE" sz="1200" dirty="0"/>
              <a:t> </a:t>
            </a:r>
            <a:endParaRPr lang="sv-SE" sz="1100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2702301E-9131-04ED-ACC7-ECDAAD161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780" y="2462967"/>
            <a:ext cx="6451020" cy="359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25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6D034-7845-9483-677C-4712C164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0B02075-CD1D-EB0F-6F12-73393A5E5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Introduktion | Kort information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46F30D08-1863-2717-8151-551898FF0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855"/>
            <a:ext cx="10583008" cy="4317723"/>
          </a:xfrm>
        </p:spPr>
        <p:txBody>
          <a:bodyPr/>
          <a:lstStyle/>
          <a:p>
            <a:r>
              <a:rPr lang="sv-SE" dirty="0"/>
              <a:t>Informationsfilmer publicerade angående plats och behörigheter |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</a:t>
            </a:r>
            <a:endParaRPr lang="sv-SE" dirty="0">
              <a:solidFill>
                <a:schemeClr val="tx1"/>
              </a:solidFill>
            </a:endParaRPr>
          </a:p>
          <a:p>
            <a:r>
              <a:rPr lang="sv-SE" dirty="0"/>
              <a:t> </a:t>
            </a:r>
            <a:r>
              <a:rPr lang="sv-SE" dirty="0" err="1"/>
              <a:t>Webbinarium</a:t>
            </a:r>
            <a:r>
              <a:rPr lang="sv-SE" dirty="0"/>
              <a:t> angående EUDR går att titta på i efterhand | </a:t>
            </a:r>
            <a:r>
              <a:rPr lang="sv-SE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</a:t>
            </a:r>
            <a:endParaRPr lang="sv-SE" dirty="0">
              <a:solidFill>
                <a:schemeClr val="tx1"/>
              </a:solidFill>
            </a:endParaRPr>
          </a:p>
          <a:p>
            <a:r>
              <a:rPr lang="sv-SE" dirty="0"/>
              <a:t> Öppet möte för mätplatsägare går att titta på i efterhand| </a:t>
            </a:r>
            <a:r>
              <a:rPr lang="sv-SE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</a:t>
            </a:r>
            <a:r>
              <a:rPr lang="sv-SE" dirty="0"/>
              <a:t> </a:t>
            </a:r>
          </a:p>
          <a:p>
            <a:pPr marL="4762" indent="0">
              <a:buNone/>
            </a:pPr>
            <a:endParaRPr lang="sv-SE" dirty="0"/>
          </a:p>
          <a:p>
            <a:pPr marL="4762" indent="0">
              <a:buNone/>
            </a:pPr>
            <a:endParaRPr lang="sv-SE" dirty="0"/>
          </a:p>
          <a:p>
            <a:endParaRPr lang="sv-SE" dirty="0"/>
          </a:p>
          <a:p>
            <a:pPr marL="4762" indent="0">
              <a:buNone/>
            </a:pP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74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 dirty="0">
                <a:solidFill>
                  <a:schemeClr val="bg1">
                    <a:lumMod val="85000"/>
                  </a:schemeClr>
                </a:solidFill>
              </a:rPr>
              <a:t>Fokusområde VIOL 3  </a:t>
            </a:r>
            <a:endParaRPr lang="sv-SE" sz="32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59244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54F93A15-9DAB-BAED-CDF2-630292A4D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6A0C96D-DF68-B635-6513-E28978A361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106EDAC6-80CE-2586-7529-DE618ADC0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28" y="1180942"/>
            <a:ext cx="11630526" cy="420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95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D47AF-CEF6-2DDA-44D1-E78BC9756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37C138E-172F-B889-7BE4-D512C103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0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Milstolpar </a:t>
            </a:r>
            <a:endParaRPr lang="sv-SE" sz="3200" dirty="0">
              <a:solidFill>
                <a:schemeClr val="bg1"/>
              </a:solidFill>
              <a:highlight>
                <a:srgbClr val="FFFF00"/>
              </a:highlight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12E71C1-8FEC-C1A1-88A2-EBC3B67E3AE2}"/>
              </a:ext>
            </a:extLst>
          </p:cNvPr>
          <p:cNvSpPr txBox="1"/>
          <p:nvPr/>
        </p:nvSpPr>
        <p:spPr>
          <a:xfrm>
            <a:off x="3435079" y="3429000"/>
            <a:ext cx="532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>
                <a:solidFill>
                  <a:schemeClr val="bg1">
                    <a:lumMod val="75000"/>
                  </a:schemeClr>
                </a:solidFill>
              </a:rPr>
              <a:t>Klicka på milstolpar ovan för att komma till översikten</a:t>
            </a:r>
          </a:p>
        </p:txBody>
      </p:sp>
    </p:spTree>
    <p:extLst>
      <p:ext uri="{BB962C8B-B14F-4D97-AF65-F5344CB8AC3E}">
        <p14:creationId xmlns:p14="http://schemas.microsoft.com/office/powerpoint/2010/main" val="497650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Biometri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B9637"/>
      </a:accent1>
      <a:accent2>
        <a:srgbClr val="007950"/>
      </a:accent2>
      <a:accent3>
        <a:srgbClr val="F59D24"/>
      </a:accent3>
      <a:accent4>
        <a:srgbClr val="A2C617"/>
      </a:accent4>
      <a:accent5>
        <a:srgbClr val="A0306E"/>
      </a:accent5>
      <a:accent6>
        <a:srgbClr val="DFDCD8"/>
      </a:accent6>
      <a:hlink>
        <a:srgbClr val="1F657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 Biometria oktober 2022" id="{25D3BB66-EB4A-43AD-94DE-B3A6CE25BE07}" vid="{6EA05DEA-5033-4964-A6CA-F55F0AAB5E7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A43716AADED64A9B36A5ABA83975D6" ma:contentTypeVersion="10" ma:contentTypeDescription="Skapa ett nytt dokument." ma:contentTypeScope="" ma:versionID="537e181f698d670cd3c84a07136394fb">
  <xsd:schema xmlns:xsd="http://www.w3.org/2001/XMLSchema" xmlns:xs="http://www.w3.org/2001/XMLSchema" xmlns:p="http://schemas.microsoft.com/office/2006/metadata/properties" xmlns:ns2="851b9d64-29d1-4c32-b6bc-d94d6c9c2da6" xmlns:ns3="f314094a-a6e6-4b38-95cf-160d2c3454fe" targetNamespace="http://schemas.microsoft.com/office/2006/metadata/properties" ma:root="true" ma:fieldsID="1e277196b8dfd7a60fbf81659c12f957" ns2:_="" ns3:_="">
    <xsd:import namespace="851b9d64-29d1-4c32-b6bc-d94d6c9c2da6"/>
    <xsd:import namespace="f314094a-a6e6-4b38-95cf-160d2c345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b9d64-29d1-4c32-b6bc-d94d6c9c2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4094a-a6e6-4b38-95cf-160d2c3454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F2E71C2-473E-44CB-B5B6-23B4FA3D16C9}">
  <ds:schemaRefs>
    <ds:schemaRef ds:uri="851b9d64-29d1-4c32-b6bc-d94d6c9c2da6"/>
    <ds:schemaRef ds:uri="f314094a-a6e6-4b38-95cf-160d2c3454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4393CF5-9E86-4748-B3F1-2D1107BCD3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D123AA-AEB7-478E-B727-B6E913D5283C}">
  <ds:schemaRefs>
    <ds:schemaRef ds:uri="http://schemas.microsoft.com/office/2006/metadata/properties"/>
    <ds:schemaRef ds:uri="http://www.w3.org/XML/1998/namespace"/>
    <ds:schemaRef ds:uri="http://purl.org/dc/elements/1.1/"/>
    <ds:schemaRef ds:uri="http://purl.org/dc/terms/"/>
    <ds:schemaRef ds:uri="http://schemas.microsoft.com/office/2006/documentManagement/types"/>
    <ds:schemaRef ds:uri="f314094a-a6e6-4b38-95cf-160d2c3454fe"/>
    <ds:schemaRef ds:uri="http://schemas.microsoft.com/office/infopath/2007/PartnerControls"/>
    <ds:schemaRef ds:uri="http://schemas.openxmlformats.org/package/2006/metadata/core-properties"/>
    <ds:schemaRef ds:uri="851b9d64-29d1-4c32-b6bc-d94d6c9c2da6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 Biometria oktober 2022</Template>
  <TotalTime>20549</TotalTime>
  <Words>817</Words>
  <Application>Microsoft Office PowerPoint</Application>
  <PresentationFormat>Bredbild</PresentationFormat>
  <Paragraphs>122</Paragraphs>
  <Slides>18</Slides>
  <Notes>9</Notes>
  <HiddenSlides>3</HiddenSlides>
  <MMClips>1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Candara</vt:lpstr>
      <vt:lpstr>Noto Serif</vt:lpstr>
      <vt:lpstr>Open Sans</vt:lpstr>
      <vt:lpstr>Systemtypsnitt normalt</vt:lpstr>
      <vt:lpstr>Office-tema</vt:lpstr>
      <vt:lpstr>PowerPoint-presentation</vt:lpstr>
      <vt:lpstr>Blå Digital | Biobränsle</vt:lpstr>
      <vt:lpstr>PowerPoint-presentation</vt:lpstr>
      <vt:lpstr>Introduktion </vt:lpstr>
      <vt:lpstr>Introduktion | Föregående möte </vt:lpstr>
      <vt:lpstr>Introduktion | Kort information </vt:lpstr>
      <vt:lpstr>Fokusområde VIOL 3  </vt:lpstr>
      <vt:lpstr>PowerPoint-presentation</vt:lpstr>
      <vt:lpstr>Milstolpar </vt:lpstr>
      <vt:lpstr>Passerad milstolpe</vt:lpstr>
      <vt:lpstr>Genomgång av Milstolpe 5A-C och 6.</vt:lpstr>
      <vt:lpstr>Genomgång av Milstolpe 5A-C</vt:lpstr>
      <vt:lpstr>Genomgång av Milstolpe 6 </vt:lpstr>
      <vt:lpstr>Genomgång av Milstolpe 7 och 8 </vt:lpstr>
      <vt:lpstr>Nästa möte &amp; Hemläxa </vt:lpstr>
      <vt:lpstr>Kommande träffar</vt:lpstr>
      <vt:lpstr>Hemläxa </vt:lpstr>
      <vt:lpstr>Tack för idag!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Lizette Söderlund</dc:creator>
  <cp:lastModifiedBy>Malin Hasselmalm</cp:lastModifiedBy>
  <cp:revision>5</cp:revision>
  <dcterms:created xsi:type="dcterms:W3CDTF">2024-02-06T11:57:07Z</dcterms:created>
  <dcterms:modified xsi:type="dcterms:W3CDTF">2024-11-01T12:02:06Z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0x0101003FA43716AADED64A9B36A5ABA83975D6</vt:lpwstr>
  </property>
</Properties>
</file>