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5"/>
  </p:notesMasterIdLst>
  <p:sldIdLst>
    <p:sldId id="268" r:id="rId5"/>
    <p:sldId id="277" r:id="rId6"/>
    <p:sldId id="2147471935" r:id="rId7"/>
    <p:sldId id="2147471907" r:id="rId8"/>
    <p:sldId id="2147471938" r:id="rId9"/>
    <p:sldId id="4120" r:id="rId10"/>
    <p:sldId id="4121" r:id="rId11"/>
    <p:sldId id="4122" r:id="rId12"/>
    <p:sldId id="4123" r:id="rId13"/>
    <p:sldId id="4124" r:id="rId14"/>
    <p:sldId id="4125" r:id="rId15"/>
    <p:sldId id="4126" r:id="rId16"/>
    <p:sldId id="4127" r:id="rId17"/>
    <p:sldId id="2147471939" r:id="rId18"/>
    <p:sldId id="2147472039" r:id="rId19"/>
    <p:sldId id="1939" r:id="rId20"/>
    <p:sldId id="2147471940" r:id="rId21"/>
    <p:sldId id="2147472038" r:id="rId22"/>
    <p:sldId id="1940" r:id="rId23"/>
    <p:sldId id="1930" r:id="rId24"/>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0F0F"/>
    <a:srgbClr val="397986"/>
    <a:srgbClr val="007B4F"/>
    <a:srgbClr val="04040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6FAED2-34EA-48BC-AD64-4B9CC286B702}" v="3" dt="2023-05-15T12:57:30.524"/>
    <p1510:client id="{EB7FC32D-D368-4893-A3A7-BACBDD2222BC}" v="7" dt="2023-05-16T08:36:58.8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7F1B21-5D6B-41B3-B07C-F767EEDC4093}" type="datetimeFigureOut">
              <a:rPr lang="sv-SE" smtClean="0"/>
              <a:t>2023-05-19</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754D81-71BD-4470-AA43-6AFE0BDF5BA8}" type="slidenum">
              <a:rPr lang="sv-SE" smtClean="0"/>
              <a:t>‹#›</a:t>
            </a:fld>
            <a:endParaRPr lang="sv-SE"/>
          </a:p>
        </p:txBody>
      </p:sp>
    </p:spTree>
    <p:extLst>
      <p:ext uri="{BB962C8B-B14F-4D97-AF65-F5344CB8AC3E}">
        <p14:creationId xmlns:p14="http://schemas.microsoft.com/office/powerpoint/2010/main" val="14201130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i="1"/>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23B81C-7672-4448-BD1B-8CA0CCC3A1E7}"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1219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4CE831A7-700D-4DAF-97EE-23D2A2AA4BC9}" type="slidenum">
              <a:rPr lang="sv-SE" smtClean="0"/>
              <a:t>11</a:t>
            </a:fld>
            <a:endParaRPr lang="sv-SE"/>
          </a:p>
        </p:txBody>
      </p:sp>
    </p:spTree>
    <p:extLst>
      <p:ext uri="{BB962C8B-B14F-4D97-AF65-F5344CB8AC3E}">
        <p14:creationId xmlns:p14="http://schemas.microsoft.com/office/powerpoint/2010/main" val="10845535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i="1"/>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23B81C-7672-4448-BD1B-8CA0CCC3A1E7}"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12198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DC8014BD-6A1F-4CC8-BD61-AE2A70E2E6CF}" type="slidenum">
              <a:rPr lang="sv-SE" smtClean="0"/>
              <a:t>18</a:t>
            </a:fld>
            <a:endParaRPr lang="sv-SE"/>
          </a:p>
        </p:txBody>
      </p:sp>
    </p:spTree>
    <p:extLst>
      <p:ext uri="{BB962C8B-B14F-4D97-AF65-F5344CB8AC3E}">
        <p14:creationId xmlns:p14="http://schemas.microsoft.com/office/powerpoint/2010/main" val="3751959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DC8014BD-6A1F-4CC8-BD61-AE2A70E2E6CF}" type="slidenum">
              <a:rPr lang="sv-SE" smtClean="0"/>
              <a:t>19</a:t>
            </a:fld>
            <a:endParaRPr lang="sv-SE"/>
          </a:p>
        </p:txBody>
      </p:sp>
    </p:spTree>
    <p:extLst>
      <p:ext uri="{BB962C8B-B14F-4D97-AF65-F5344CB8AC3E}">
        <p14:creationId xmlns:p14="http://schemas.microsoft.com/office/powerpoint/2010/main" val="40647058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29.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0.pn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0.pn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3.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4.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5.jpe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3.jpe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3.jpe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Förstasida endast logo">
    <p:spTree>
      <p:nvGrpSpPr>
        <p:cNvPr id="1" name=""/>
        <p:cNvGrpSpPr/>
        <p:nvPr/>
      </p:nvGrpSpPr>
      <p:grpSpPr>
        <a:xfrm>
          <a:off x="0" y="0"/>
          <a:ext cx="0" cy="0"/>
          <a:chOff x="0" y="0"/>
          <a:chExt cx="0" cy="0"/>
        </a:xfrm>
      </p:grpSpPr>
      <p:pic>
        <p:nvPicPr>
          <p:cNvPr id="4" name="Bildobjekt 3" descr="En bild som visar träd, utomhus, skog, trä&#10;&#10;Automatiskt genererad beskrivning">
            <a:extLst>
              <a:ext uri="{FF2B5EF4-FFF2-40B4-BE49-F238E27FC236}">
                <a16:creationId xmlns:a16="http://schemas.microsoft.com/office/drawing/2014/main" id="{844745CF-7C36-3243-B9C6-AD5D1C2F5B1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Bildobjekt 6" descr="En bild som visar ritning&#10;&#10;Automatiskt genererad beskrivning">
            <a:extLst>
              <a:ext uri="{FF2B5EF4-FFF2-40B4-BE49-F238E27FC236}">
                <a16:creationId xmlns:a16="http://schemas.microsoft.com/office/drawing/2014/main" id="{43E5D5CC-697F-6844-939F-0A5A8BC965B0}"/>
              </a:ext>
            </a:extLst>
          </p:cNvPr>
          <p:cNvPicPr>
            <a:picLocks noChangeAspect="1"/>
          </p:cNvPicPr>
          <p:nvPr userDrawn="1"/>
        </p:nvPicPr>
        <p:blipFill>
          <a:blip r:embed="rId3"/>
          <a:stretch>
            <a:fillRect/>
          </a:stretch>
        </p:blipFill>
        <p:spPr>
          <a:xfrm>
            <a:off x="1841326" y="2280912"/>
            <a:ext cx="8509348" cy="1994378"/>
          </a:xfrm>
          <a:prstGeom prst="rect">
            <a:avLst/>
          </a:prstGeom>
        </p:spPr>
      </p:pic>
    </p:spTree>
    <p:extLst>
      <p:ext uri="{BB962C8B-B14F-4D97-AF65-F5344CB8AC3E}">
        <p14:creationId xmlns:p14="http://schemas.microsoft.com/office/powerpoint/2010/main" val="15401719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Mellansida Rubrik 5">
    <p:spTree>
      <p:nvGrpSpPr>
        <p:cNvPr id="1" name=""/>
        <p:cNvGrpSpPr/>
        <p:nvPr/>
      </p:nvGrpSpPr>
      <p:grpSpPr>
        <a:xfrm>
          <a:off x="0" y="0"/>
          <a:ext cx="0" cy="0"/>
          <a:chOff x="0" y="0"/>
          <a:chExt cx="0" cy="0"/>
        </a:xfrm>
      </p:grpSpPr>
      <p:pic>
        <p:nvPicPr>
          <p:cNvPr id="5" name="Bildobjekt 4" descr="En bild som visar utomhus, snö, stående, person&#10;&#10;Automatiskt genererad beskrivning">
            <a:extLst>
              <a:ext uri="{FF2B5EF4-FFF2-40B4-BE49-F238E27FC236}">
                <a16:creationId xmlns:a16="http://schemas.microsoft.com/office/drawing/2014/main" id="{EDA43F72-F58B-4A42-A6FA-37B1057F675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10515600"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1824244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Mellansida Rubrik 6">
    <p:spTree>
      <p:nvGrpSpPr>
        <p:cNvPr id="1" name=""/>
        <p:cNvGrpSpPr/>
        <p:nvPr/>
      </p:nvGrpSpPr>
      <p:grpSpPr>
        <a:xfrm>
          <a:off x="0" y="0"/>
          <a:ext cx="0" cy="0"/>
          <a:chOff x="0" y="0"/>
          <a:chExt cx="0" cy="0"/>
        </a:xfrm>
      </p:grpSpPr>
      <p:pic>
        <p:nvPicPr>
          <p:cNvPr id="5" name="Bildobjekt 4" descr="En bild som visar träd, utomhus, transport, av trä&#10;&#10;Automatiskt genererad beskrivning">
            <a:extLst>
              <a:ext uri="{FF2B5EF4-FFF2-40B4-BE49-F238E27FC236}">
                <a16:creationId xmlns:a16="http://schemas.microsoft.com/office/drawing/2014/main" id="{9068025E-6855-214E-880C-F7376AE82D5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12448658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1_Mellansida Rubrik 6">
    <p:spTree>
      <p:nvGrpSpPr>
        <p:cNvPr id="1" name=""/>
        <p:cNvGrpSpPr/>
        <p:nvPr/>
      </p:nvGrpSpPr>
      <p:grpSpPr>
        <a:xfrm>
          <a:off x="0" y="0"/>
          <a:ext cx="0" cy="0"/>
          <a:chOff x="0" y="0"/>
          <a:chExt cx="0" cy="0"/>
        </a:xfrm>
      </p:grpSpPr>
      <p:pic>
        <p:nvPicPr>
          <p:cNvPr id="6" name="Bildobjekt 5" descr="En bild som visar träd, utomhus, växt, skog&#10;&#10;Automatiskt genererad beskrivning">
            <a:extLst>
              <a:ext uri="{FF2B5EF4-FFF2-40B4-BE49-F238E27FC236}">
                <a16:creationId xmlns:a16="http://schemas.microsoft.com/office/drawing/2014/main" id="{DD08B0C4-8633-7041-A346-C1115B476BB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42267627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2_Mellansida Rubrik 6">
    <p:spTree>
      <p:nvGrpSpPr>
        <p:cNvPr id="1" name=""/>
        <p:cNvGrpSpPr/>
        <p:nvPr/>
      </p:nvGrpSpPr>
      <p:grpSpPr>
        <a:xfrm>
          <a:off x="0" y="0"/>
          <a:ext cx="0" cy="0"/>
          <a:chOff x="0" y="0"/>
          <a:chExt cx="0" cy="0"/>
        </a:xfrm>
      </p:grpSpPr>
      <p:pic>
        <p:nvPicPr>
          <p:cNvPr id="5" name="Bildobjekt 4" descr="En bild som visar bit, choklad, nära&#10;&#10;Automatiskt genererad beskrivning">
            <a:extLst>
              <a:ext uri="{FF2B5EF4-FFF2-40B4-BE49-F238E27FC236}">
                <a16:creationId xmlns:a16="http://schemas.microsoft.com/office/drawing/2014/main" id="{5219BA8A-737E-7A40-BC15-66400703B67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30984880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3_Mellansida Rubrik 6">
    <p:spTree>
      <p:nvGrpSpPr>
        <p:cNvPr id="1" name=""/>
        <p:cNvGrpSpPr/>
        <p:nvPr/>
      </p:nvGrpSpPr>
      <p:grpSpPr>
        <a:xfrm>
          <a:off x="0" y="0"/>
          <a:ext cx="0" cy="0"/>
          <a:chOff x="0" y="0"/>
          <a:chExt cx="0" cy="0"/>
        </a:xfrm>
      </p:grpSpPr>
      <p:pic>
        <p:nvPicPr>
          <p:cNvPr id="6" name="Bildobjekt 5" descr="En bild som visar tårta, leksak, födelsedag&#10;&#10;Automatiskt genererad beskrivning">
            <a:extLst>
              <a:ext uri="{FF2B5EF4-FFF2-40B4-BE49-F238E27FC236}">
                <a16:creationId xmlns:a16="http://schemas.microsoft.com/office/drawing/2014/main" id="{2F1CB311-7921-1D45-B6AC-44CA93726D1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31167022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Rubrik och punktlista">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lstStyle>
            <a:lvl1pPr marL="180975" indent="-176213">
              <a:lnSpc>
                <a:spcPct val="130000"/>
              </a:lnSpc>
              <a:spcAft>
                <a:spcPts val="1200"/>
              </a:spcAft>
              <a:buFontTx/>
              <a:buBlip>
                <a:blip r:embed="rId2"/>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9" name="Bildobjekt 8">
            <a:extLst>
              <a:ext uri="{FF2B5EF4-FFF2-40B4-BE49-F238E27FC236}">
                <a16:creationId xmlns:a16="http://schemas.microsoft.com/office/drawing/2014/main" id="{50759673-9500-5648-AEDB-11338B257BA5}"/>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32791987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Rubrik och brö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a:xfrm>
            <a:off x="838200" y="1825625"/>
            <a:ext cx="6602260" cy="4351338"/>
          </a:xfrm>
        </p:spPr>
        <p:txBody>
          <a:bodyPr/>
          <a:lstStyle>
            <a:lvl1pPr marL="4763" indent="0">
              <a:lnSpc>
                <a:spcPct val="130000"/>
              </a:lnSpc>
              <a:spcAft>
                <a:spcPts val="1200"/>
              </a:spcAft>
              <a:buFont typeface="Arial" panose="020B0604020202020204" pitchFamily="34" charset="0"/>
              <a:buNone/>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 typeface="Systemtypsnitt normalt"/>
              <a:buNone/>
              <a:tabLst/>
              <a:defRPr sz="1400" b="0" i="0">
                <a:latin typeface="Open Sans" panose="020B0606030504020204" pitchFamily="34" charset="0"/>
                <a:ea typeface="Open Sans" panose="020B0606030504020204" pitchFamily="34" charset="0"/>
                <a:cs typeface="Open Sans" panose="020B0606030504020204" pitchFamily="34"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p:txBody>
      </p:sp>
      <p:pic>
        <p:nvPicPr>
          <p:cNvPr id="9" name="Bildobjekt 8">
            <a:extLst>
              <a:ext uri="{FF2B5EF4-FFF2-40B4-BE49-F238E27FC236}">
                <a16:creationId xmlns:a16="http://schemas.microsoft.com/office/drawing/2014/main" id="{50759673-9500-5648-AEDB-11338B257BA5}"/>
              </a:ext>
            </a:extLst>
          </p:cNvPr>
          <p:cNvPicPr>
            <a:picLocks noChangeAspect="1"/>
          </p:cNvPicPr>
          <p:nvPr userDrawn="1"/>
        </p:nvPicPr>
        <p:blipFill>
          <a:blip r:embed="rId2"/>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8515366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1_Rubrik och punktlista">
    <p:bg>
      <p:bgPr>
        <a:solidFill>
          <a:srgbClr val="DFDCD8"/>
        </a:solidFill>
        <a:effectLst/>
      </p:bgPr>
    </p:bg>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AE373ED7-365C-4324-8A54-F8822D97EEB4}"/>
              </a:ext>
            </a:extLst>
          </p:cNvPr>
          <p:cNvPicPr>
            <a:picLocks noChangeAspect="1"/>
          </p:cNvPicPr>
          <p:nvPr userDrawn="1"/>
        </p:nvPicPr>
        <p:blipFill>
          <a:blip r:embed="rId2"/>
          <a:stretch>
            <a:fillRect/>
          </a:stretch>
        </p:blipFill>
        <p:spPr>
          <a:xfrm>
            <a:off x="11317288" y="296863"/>
            <a:ext cx="539631" cy="532800"/>
          </a:xfrm>
          <a:prstGeom prst="rect">
            <a:avLst/>
          </a:prstGeom>
        </p:spPr>
      </p:pic>
      <p:sp>
        <p:nvSpPr>
          <p:cNvPr id="5" name="Rubrik 1">
            <a:extLst>
              <a:ext uri="{FF2B5EF4-FFF2-40B4-BE49-F238E27FC236}">
                <a16:creationId xmlns:a16="http://schemas.microsoft.com/office/drawing/2014/main" id="{EED67C67-F8DF-482E-96DD-3E08F44A409C}"/>
              </a:ext>
            </a:extLst>
          </p:cNvPr>
          <p:cNvSpPr>
            <a:spLocks noGrp="1"/>
          </p:cNvSpPr>
          <p:nvPr>
            <p:ph type="title" hasCustomPrompt="1"/>
          </p:nvPr>
        </p:nvSpPr>
        <p:spPr>
          <a:xfrm>
            <a:off x="838200" y="2595369"/>
            <a:ext cx="6439422" cy="1325563"/>
          </a:xfrm>
        </p:spPr>
        <p:txBody>
          <a:bodyPr anchor="t"/>
          <a:lstStyle>
            <a:lvl1pPr>
              <a:defRPr b="1" i="0" spc="-8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sp>
        <p:nvSpPr>
          <p:cNvPr id="7" name="Platshållare för text 17">
            <a:extLst>
              <a:ext uri="{FF2B5EF4-FFF2-40B4-BE49-F238E27FC236}">
                <a16:creationId xmlns:a16="http://schemas.microsoft.com/office/drawing/2014/main" id="{E37F559B-BA39-40A8-A8E2-FD864868AD6C}"/>
              </a:ext>
            </a:extLst>
          </p:cNvPr>
          <p:cNvSpPr>
            <a:spLocks noGrp="1"/>
          </p:cNvSpPr>
          <p:nvPr>
            <p:ph type="body" sz="quarter" idx="10" hasCustomPrompt="1"/>
          </p:nvPr>
        </p:nvSpPr>
        <p:spPr>
          <a:xfrm>
            <a:off x="838199" y="4117068"/>
            <a:ext cx="8452757" cy="1559990"/>
          </a:xfrm>
        </p:spPr>
        <p:txBody>
          <a:bodyPr/>
          <a:lstStyle>
            <a:lvl1pPr>
              <a:buFontTx/>
              <a:buNone/>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spTree>
    <p:extLst>
      <p:ext uri="{BB962C8B-B14F-4D97-AF65-F5344CB8AC3E}">
        <p14:creationId xmlns:p14="http://schemas.microsoft.com/office/powerpoint/2010/main" val="1185540096"/>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1_Rubrik och punktlista">
    <p:bg>
      <p:bgPr>
        <a:solidFill>
          <a:srgbClr val="0F0F0F"/>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lstStyle>
            <a:lvl1pPr marL="180975" indent="-176213">
              <a:lnSpc>
                <a:spcPct val="130000"/>
              </a:lnSpc>
              <a:spcAft>
                <a:spcPts val="1200"/>
              </a:spcAft>
              <a:buFontTx/>
              <a:buBlip>
                <a:blip r:embed="rId2"/>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9" name="Bildobjekt 8">
            <a:extLst>
              <a:ext uri="{FF2B5EF4-FFF2-40B4-BE49-F238E27FC236}">
                <a16:creationId xmlns:a16="http://schemas.microsoft.com/office/drawing/2014/main" id="{50759673-9500-5648-AEDB-11338B257BA5}"/>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5153509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1_Rubrik och brödtext">
    <p:bg>
      <p:bgPr>
        <a:solidFill>
          <a:srgbClr val="0F0F0F"/>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a:xfrm>
            <a:off x="838200" y="1825625"/>
            <a:ext cx="6602260" cy="4351338"/>
          </a:xfrm>
        </p:spPr>
        <p:txBody>
          <a:bodyPr/>
          <a:lstStyle>
            <a:lvl1pPr marL="4763" indent="0">
              <a:lnSpc>
                <a:spcPct val="130000"/>
              </a:lnSpc>
              <a:spcAft>
                <a:spcPts val="1200"/>
              </a:spcAft>
              <a:buFont typeface="Arial" panose="020B0604020202020204" pitchFamily="34" charset="0"/>
              <a:buNone/>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 typeface="Systemtypsnitt normalt"/>
              <a:buNone/>
              <a:tabLst/>
              <a:defRPr sz="1400" b="0" i="0">
                <a:latin typeface="Open Sans" panose="020B0606030504020204" pitchFamily="34" charset="0"/>
                <a:ea typeface="Open Sans" panose="020B0606030504020204" pitchFamily="34" charset="0"/>
                <a:cs typeface="Open Sans" panose="020B0606030504020204" pitchFamily="34"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p:txBody>
      </p:sp>
      <p:pic>
        <p:nvPicPr>
          <p:cNvPr id="9" name="Bildobjekt 8">
            <a:extLst>
              <a:ext uri="{FF2B5EF4-FFF2-40B4-BE49-F238E27FC236}">
                <a16:creationId xmlns:a16="http://schemas.microsoft.com/office/drawing/2014/main" id="{50759673-9500-5648-AEDB-11338B257BA5}"/>
              </a:ext>
            </a:extLst>
          </p:cNvPr>
          <p:cNvPicPr>
            <a:picLocks noChangeAspect="1"/>
          </p:cNvPicPr>
          <p:nvPr userDrawn="1"/>
        </p:nvPicPr>
        <p:blipFill>
          <a:blip r:embed="rId2"/>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26991933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Förstasida_1">
    <p:spTree>
      <p:nvGrpSpPr>
        <p:cNvPr id="1" name=""/>
        <p:cNvGrpSpPr/>
        <p:nvPr/>
      </p:nvGrpSpPr>
      <p:grpSpPr>
        <a:xfrm>
          <a:off x="0" y="0"/>
          <a:ext cx="0" cy="0"/>
          <a:chOff x="0" y="0"/>
          <a:chExt cx="0" cy="0"/>
        </a:xfrm>
      </p:grpSpPr>
      <p:pic>
        <p:nvPicPr>
          <p:cNvPr id="7" name="Bildobjekt 6" descr="En bild som visar inomhus, bit, choklad, nära&#10;&#10;Automatiskt genererad beskrivning">
            <a:extLst>
              <a:ext uri="{FF2B5EF4-FFF2-40B4-BE49-F238E27FC236}">
                <a16:creationId xmlns:a16="http://schemas.microsoft.com/office/drawing/2014/main" id="{D698C875-4914-3947-BDA0-1A8EDB48C67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5309DB69-9C4F-3247-AF7F-705F73A4D21D}"/>
              </a:ext>
            </a:extLst>
          </p:cNvPr>
          <p:cNvSpPr>
            <a:spLocks noGrp="1"/>
          </p:cNvSpPr>
          <p:nvPr>
            <p:ph type="ctrTitle" hasCustomPrompt="1"/>
          </p:nvPr>
        </p:nvSpPr>
        <p:spPr>
          <a:xfrm>
            <a:off x="1631267" y="1382707"/>
            <a:ext cx="6242137" cy="443314"/>
          </a:xfrm>
        </p:spPr>
        <p:txBody>
          <a:bodyPr anchor="t"/>
          <a:lstStyle>
            <a:lvl1pPr algn="l">
              <a:defRPr sz="1600" b="1" i="0" spc="-3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döpa presentationen</a:t>
            </a:r>
          </a:p>
        </p:txBody>
      </p:sp>
      <p:sp>
        <p:nvSpPr>
          <p:cNvPr id="3" name="Underrubrik 2">
            <a:extLst>
              <a:ext uri="{FF2B5EF4-FFF2-40B4-BE49-F238E27FC236}">
                <a16:creationId xmlns:a16="http://schemas.microsoft.com/office/drawing/2014/main" id="{746FF08F-4952-E34F-8725-A2380E0A879C}"/>
              </a:ext>
            </a:extLst>
          </p:cNvPr>
          <p:cNvSpPr>
            <a:spLocks noGrp="1"/>
          </p:cNvSpPr>
          <p:nvPr>
            <p:ph type="subTitle" idx="1" hasCustomPrompt="1"/>
          </p:nvPr>
        </p:nvSpPr>
        <p:spPr>
          <a:xfrm>
            <a:off x="1631267" y="1667233"/>
            <a:ext cx="4230941" cy="317575"/>
          </a:xfrm>
        </p:spPr>
        <p:txBody>
          <a:bodyPr/>
          <a:lstStyle>
            <a:lvl1pPr marL="0" indent="0" algn="l">
              <a:buNone/>
              <a:defRPr sz="11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skriva datum</a:t>
            </a:r>
          </a:p>
        </p:txBody>
      </p:sp>
      <p:pic>
        <p:nvPicPr>
          <p:cNvPr id="6" name="Bildobjekt 5" descr="En bild som visar ritning&#10;&#10;Automatiskt genererad beskrivning">
            <a:extLst>
              <a:ext uri="{FF2B5EF4-FFF2-40B4-BE49-F238E27FC236}">
                <a16:creationId xmlns:a16="http://schemas.microsoft.com/office/drawing/2014/main" id="{13A9E33A-5696-6347-B3A9-1F8412DFEBD4}"/>
              </a:ext>
            </a:extLst>
          </p:cNvPr>
          <p:cNvPicPr>
            <a:picLocks noChangeAspect="1"/>
          </p:cNvPicPr>
          <p:nvPr userDrawn="1"/>
        </p:nvPicPr>
        <p:blipFill>
          <a:blip r:embed="rId3"/>
          <a:stretch>
            <a:fillRect/>
          </a:stretch>
        </p:blipFill>
        <p:spPr>
          <a:xfrm>
            <a:off x="565758" y="503694"/>
            <a:ext cx="4106783" cy="962527"/>
          </a:xfrm>
          <a:prstGeom prst="rect">
            <a:avLst/>
          </a:prstGeom>
        </p:spPr>
      </p:pic>
    </p:spTree>
    <p:extLst>
      <p:ext uri="{BB962C8B-B14F-4D97-AF65-F5344CB8AC3E}">
        <p14:creationId xmlns:p14="http://schemas.microsoft.com/office/powerpoint/2010/main" val="10016747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0_Rubrik och punktlista">
    <p:bg>
      <p:bgPr>
        <a:solidFill>
          <a:srgbClr val="1F6575"/>
        </a:solidFill>
        <a:effectLst/>
      </p:bgPr>
    </p:bg>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5AD521E9-41BB-4C45-8FB4-7F302EDF2552}"/>
              </a:ext>
            </a:extLst>
          </p:cNvPr>
          <p:cNvPicPr>
            <a:picLocks noChangeAspect="1"/>
          </p:cNvPicPr>
          <p:nvPr userDrawn="1"/>
        </p:nvPicPr>
        <p:blipFill>
          <a:blip r:embed="rId2"/>
          <a:stretch>
            <a:fillRect/>
          </a:stretch>
        </p:blipFill>
        <p:spPr>
          <a:xfrm>
            <a:off x="11317288" y="306859"/>
            <a:ext cx="539631" cy="532800"/>
          </a:xfrm>
          <a:prstGeom prst="rect">
            <a:avLst/>
          </a:prstGeom>
        </p:spPr>
      </p:pic>
      <p:sp>
        <p:nvSpPr>
          <p:cNvPr id="6" name="Rubrik 1">
            <a:extLst>
              <a:ext uri="{FF2B5EF4-FFF2-40B4-BE49-F238E27FC236}">
                <a16:creationId xmlns:a16="http://schemas.microsoft.com/office/drawing/2014/main" id="{4455CA7D-5F1E-47A7-A16A-DA19D8CA7E0E}"/>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sp>
        <p:nvSpPr>
          <p:cNvPr id="7" name="Platshållare för text 17">
            <a:extLst>
              <a:ext uri="{FF2B5EF4-FFF2-40B4-BE49-F238E27FC236}">
                <a16:creationId xmlns:a16="http://schemas.microsoft.com/office/drawing/2014/main" id="{73030E92-01DB-4B95-8CB7-C4A02C831281}"/>
              </a:ext>
            </a:extLst>
          </p:cNvPr>
          <p:cNvSpPr>
            <a:spLocks noGrp="1"/>
          </p:cNvSpPr>
          <p:nvPr>
            <p:ph type="body" sz="quarter" idx="10" hasCustomPrompt="1"/>
          </p:nvPr>
        </p:nvSpPr>
        <p:spPr>
          <a:xfrm>
            <a:off x="838199" y="4117068"/>
            <a:ext cx="8452757" cy="1559990"/>
          </a:xfrm>
        </p:spPr>
        <p:txBody>
          <a:bodyPr/>
          <a:lstStyle>
            <a:lvl1pPr>
              <a:buFontTx/>
              <a:buNone/>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spTree>
    <p:extLst>
      <p:ext uri="{BB962C8B-B14F-4D97-AF65-F5344CB8AC3E}">
        <p14:creationId xmlns:p14="http://schemas.microsoft.com/office/powerpoint/2010/main" val="2419000170"/>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2_Rubrik och punktlista">
    <p:bg>
      <p:bgPr>
        <a:solidFill>
          <a:srgbClr val="1F6575"/>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2"/>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5" name="Bildobjekt 4">
            <a:extLst>
              <a:ext uri="{FF2B5EF4-FFF2-40B4-BE49-F238E27FC236}">
                <a16:creationId xmlns:a16="http://schemas.microsoft.com/office/drawing/2014/main" id="{5AD521E9-41BB-4C45-8FB4-7F302EDF2552}"/>
              </a:ext>
            </a:extLst>
          </p:cNvPr>
          <p:cNvPicPr>
            <a:picLocks noChangeAspect="1"/>
          </p:cNvPicPr>
          <p:nvPr userDrawn="1"/>
        </p:nvPicPr>
        <p:blipFill>
          <a:blip r:embed="rId3"/>
          <a:stretch>
            <a:fillRect/>
          </a:stretch>
        </p:blipFill>
        <p:spPr>
          <a:xfrm>
            <a:off x="11317288" y="306859"/>
            <a:ext cx="539631" cy="532800"/>
          </a:xfrm>
          <a:prstGeom prst="rect">
            <a:avLst/>
          </a:prstGeom>
        </p:spPr>
      </p:pic>
    </p:spTree>
    <p:extLst>
      <p:ext uri="{BB962C8B-B14F-4D97-AF65-F5344CB8AC3E}">
        <p14:creationId xmlns:p14="http://schemas.microsoft.com/office/powerpoint/2010/main" val="3251033413"/>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8_Rubrik och punktlista skog">
    <p:bg>
      <p:bgPr>
        <a:solidFill>
          <a:srgbClr val="1F6575"/>
        </a:solidFill>
        <a:effectLst/>
      </p:bgPr>
    </p:bg>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5AD521E9-41BB-4C45-8FB4-7F302EDF2552}"/>
              </a:ext>
            </a:extLst>
          </p:cNvPr>
          <p:cNvPicPr>
            <a:picLocks noChangeAspect="1"/>
          </p:cNvPicPr>
          <p:nvPr userDrawn="1"/>
        </p:nvPicPr>
        <p:blipFill>
          <a:blip r:embed="rId2"/>
          <a:stretch>
            <a:fillRect/>
          </a:stretch>
        </p:blipFill>
        <p:spPr>
          <a:xfrm>
            <a:off x="11317288" y="306859"/>
            <a:ext cx="539631" cy="532800"/>
          </a:xfrm>
          <a:prstGeom prst="rect">
            <a:avLst/>
          </a:prstGeom>
        </p:spPr>
      </p:pic>
      <p:sp>
        <p:nvSpPr>
          <p:cNvPr id="6" name="Rubrik 1">
            <a:extLst>
              <a:ext uri="{FF2B5EF4-FFF2-40B4-BE49-F238E27FC236}">
                <a16:creationId xmlns:a16="http://schemas.microsoft.com/office/drawing/2014/main" id="{4455CA7D-5F1E-47A7-A16A-DA19D8CA7E0E}"/>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sp>
        <p:nvSpPr>
          <p:cNvPr id="7" name="Platshållare för text 17">
            <a:extLst>
              <a:ext uri="{FF2B5EF4-FFF2-40B4-BE49-F238E27FC236}">
                <a16:creationId xmlns:a16="http://schemas.microsoft.com/office/drawing/2014/main" id="{73030E92-01DB-4B95-8CB7-C4A02C831281}"/>
              </a:ext>
            </a:extLst>
          </p:cNvPr>
          <p:cNvSpPr>
            <a:spLocks noGrp="1"/>
          </p:cNvSpPr>
          <p:nvPr>
            <p:ph type="body" sz="quarter" idx="10" hasCustomPrompt="1"/>
          </p:nvPr>
        </p:nvSpPr>
        <p:spPr>
          <a:xfrm>
            <a:off x="838199" y="4117068"/>
            <a:ext cx="8452757" cy="1559990"/>
          </a:xfrm>
        </p:spPr>
        <p:txBody>
          <a:bodyPr/>
          <a:lstStyle>
            <a:lvl1pPr>
              <a:buFontTx/>
              <a:buNone/>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pic>
        <p:nvPicPr>
          <p:cNvPr id="8" name="Bildobjekt 7" descr="En bild som visar text, träd, utomhus, natur&#10;&#10;Automatiskt genererad beskrivning">
            <a:extLst>
              <a:ext uri="{FF2B5EF4-FFF2-40B4-BE49-F238E27FC236}">
                <a16:creationId xmlns:a16="http://schemas.microsoft.com/office/drawing/2014/main" id="{A96232E9-F9E3-4F98-94D0-77E4C9D89C88}"/>
              </a:ext>
            </a:extLst>
          </p:cNvPr>
          <p:cNvPicPr>
            <a:picLocks noChangeAspect="1"/>
          </p:cNvPicPr>
          <p:nvPr userDrawn="1"/>
        </p:nvPicPr>
        <p:blipFill rotWithShape="1">
          <a:blip r:embed="rId3" cstate="email">
            <a:alphaModFix amt="20000"/>
            <a:extLst>
              <a:ext uri="{28A0092B-C50C-407E-A947-70E740481C1C}">
                <a14:useLocalDpi xmlns:a14="http://schemas.microsoft.com/office/drawing/2010/main"/>
              </a:ext>
            </a:extLst>
          </a:blip>
          <a:srcRect/>
          <a:stretch/>
        </p:blipFill>
        <p:spPr>
          <a:xfrm>
            <a:off x="0" y="3807181"/>
            <a:ext cx="12192000" cy="3050819"/>
          </a:xfrm>
          <a:prstGeom prst="rect">
            <a:avLst/>
          </a:prstGeom>
        </p:spPr>
      </p:pic>
    </p:spTree>
    <p:extLst>
      <p:ext uri="{BB962C8B-B14F-4D97-AF65-F5344CB8AC3E}">
        <p14:creationId xmlns:p14="http://schemas.microsoft.com/office/powerpoint/2010/main" val="1576175015"/>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27_Rubrik och punktlista skog">
    <p:bg>
      <p:bgPr>
        <a:solidFill>
          <a:srgbClr val="1F6575"/>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2"/>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5" name="Bildobjekt 4">
            <a:extLst>
              <a:ext uri="{FF2B5EF4-FFF2-40B4-BE49-F238E27FC236}">
                <a16:creationId xmlns:a16="http://schemas.microsoft.com/office/drawing/2014/main" id="{5AD521E9-41BB-4C45-8FB4-7F302EDF2552}"/>
              </a:ext>
            </a:extLst>
          </p:cNvPr>
          <p:cNvPicPr>
            <a:picLocks noChangeAspect="1"/>
          </p:cNvPicPr>
          <p:nvPr userDrawn="1"/>
        </p:nvPicPr>
        <p:blipFill>
          <a:blip r:embed="rId3"/>
          <a:stretch>
            <a:fillRect/>
          </a:stretch>
        </p:blipFill>
        <p:spPr>
          <a:xfrm>
            <a:off x="11317288" y="306859"/>
            <a:ext cx="539631" cy="532800"/>
          </a:xfrm>
          <a:prstGeom prst="rect">
            <a:avLst/>
          </a:prstGeom>
        </p:spPr>
      </p:pic>
      <p:pic>
        <p:nvPicPr>
          <p:cNvPr id="8" name="Bildobjekt 7" descr="En bild som visar text, träd, utomhus, natur&#10;&#10;Automatiskt genererad beskrivning">
            <a:extLst>
              <a:ext uri="{FF2B5EF4-FFF2-40B4-BE49-F238E27FC236}">
                <a16:creationId xmlns:a16="http://schemas.microsoft.com/office/drawing/2014/main" id="{A959F5E3-4393-4ED4-9630-CA956E0373C6}"/>
              </a:ext>
            </a:extLst>
          </p:cNvPr>
          <p:cNvPicPr>
            <a:picLocks noChangeAspect="1"/>
          </p:cNvPicPr>
          <p:nvPr userDrawn="1"/>
        </p:nvPicPr>
        <p:blipFill rotWithShape="1">
          <a:blip r:embed="rId4" cstate="email">
            <a:alphaModFix amt="20000"/>
            <a:extLst>
              <a:ext uri="{28A0092B-C50C-407E-A947-70E740481C1C}">
                <a14:useLocalDpi xmlns:a14="http://schemas.microsoft.com/office/drawing/2010/main"/>
              </a:ext>
            </a:extLst>
          </a:blip>
          <a:srcRect/>
          <a:stretch/>
        </p:blipFill>
        <p:spPr>
          <a:xfrm>
            <a:off x="0" y="3807181"/>
            <a:ext cx="12192000" cy="3050819"/>
          </a:xfrm>
          <a:prstGeom prst="rect">
            <a:avLst/>
          </a:prstGeom>
        </p:spPr>
      </p:pic>
    </p:spTree>
    <p:extLst>
      <p:ext uri="{BB962C8B-B14F-4D97-AF65-F5344CB8AC3E}">
        <p14:creationId xmlns:p14="http://schemas.microsoft.com/office/powerpoint/2010/main" val="2562748464"/>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_Rubrik och punktlista">
    <p:bg>
      <p:bgPr>
        <a:solidFill>
          <a:srgbClr val="007B4F"/>
        </a:solidFill>
        <a:effectLst/>
      </p:bgPr>
    </p:bg>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CB50E3FE-E99C-4304-95DC-9D1AE2AE8561}"/>
              </a:ext>
            </a:extLst>
          </p:cNvPr>
          <p:cNvPicPr>
            <a:picLocks noChangeAspect="1"/>
          </p:cNvPicPr>
          <p:nvPr userDrawn="1"/>
        </p:nvPicPr>
        <p:blipFill>
          <a:blip r:embed="rId2"/>
          <a:stretch>
            <a:fillRect/>
          </a:stretch>
        </p:blipFill>
        <p:spPr>
          <a:xfrm>
            <a:off x="11317288" y="306859"/>
            <a:ext cx="539631" cy="532800"/>
          </a:xfrm>
          <a:prstGeom prst="rect">
            <a:avLst/>
          </a:prstGeom>
        </p:spPr>
      </p:pic>
      <p:sp>
        <p:nvSpPr>
          <p:cNvPr id="6" name="Rubrik 1">
            <a:extLst>
              <a:ext uri="{FF2B5EF4-FFF2-40B4-BE49-F238E27FC236}">
                <a16:creationId xmlns:a16="http://schemas.microsoft.com/office/drawing/2014/main" id="{635A18FD-F9DB-4EF3-900E-AB3E825F52A1}"/>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sp>
        <p:nvSpPr>
          <p:cNvPr id="7" name="Platshållare för text 17">
            <a:extLst>
              <a:ext uri="{FF2B5EF4-FFF2-40B4-BE49-F238E27FC236}">
                <a16:creationId xmlns:a16="http://schemas.microsoft.com/office/drawing/2014/main" id="{7861597B-4C3A-4E44-BB94-8E312EBCEB6E}"/>
              </a:ext>
            </a:extLst>
          </p:cNvPr>
          <p:cNvSpPr>
            <a:spLocks noGrp="1"/>
          </p:cNvSpPr>
          <p:nvPr>
            <p:ph type="body" sz="quarter" idx="10" hasCustomPrompt="1"/>
          </p:nvPr>
        </p:nvSpPr>
        <p:spPr>
          <a:xfrm>
            <a:off x="838199" y="4117068"/>
            <a:ext cx="8452757" cy="1559990"/>
          </a:xfrm>
        </p:spPr>
        <p:txBody>
          <a:bodyPr/>
          <a:lstStyle>
            <a:lvl1pPr>
              <a:buFontTx/>
              <a:buNone/>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spTree>
    <p:extLst>
      <p:ext uri="{BB962C8B-B14F-4D97-AF65-F5344CB8AC3E}">
        <p14:creationId xmlns:p14="http://schemas.microsoft.com/office/powerpoint/2010/main" val="1276488086"/>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4_Rubrik och punktlista">
    <p:bg>
      <p:bgPr>
        <a:solidFill>
          <a:srgbClr val="007B4F"/>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2"/>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5" name="Bildobjekt 4">
            <a:extLst>
              <a:ext uri="{FF2B5EF4-FFF2-40B4-BE49-F238E27FC236}">
                <a16:creationId xmlns:a16="http://schemas.microsoft.com/office/drawing/2014/main" id="{CB50E3FE-E99C-4304-95DC-9D1AE2AE8561}"/>
              </a:ext>
            </a:extLst>
          </p:cNvPr>
          <p:cNvPicPr>
            <a:picLocks noChangeAspect="1"/>
          </p:cNvPicPr>
          <p:nvPr userDrawn="1"/>
        </p:nvPicPr>
        <p:blipFill>
          <a:blip r:embed="rId3"/>
          <a:stretch>
            <a:fillRect/>
          </a:stretch>
        </p:blipFill>
        <p:spPr>
          <a:xfrm>
            <a:off x="11317288" y="306859"/>
            <a:ext cx="539631" cy="532800"/>
          </a:xfrm>
          <a:prstGeom prst="rect">
            <a:avLst/>
          </a:prstGeom>
        </p:spPr>
      </p:pic>
    </p:spTree>
    <p:extLst>
      <p:ext uri="{BB962C8B-B14F-4D97-AF65-F5344CB8AC3E}">
        <p14:creationId xmlns:p14="http://schemas.microsoft.com/office/powerpoint/2010/main" val="842649535"/>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3_Rubrik och punktlista">
    <p:bg>
      <p:bgPr>
        <a:solidFill>
          <a:srgbClr val="007B4F"/>
        </a:solidFill>
        <a:effectLst/>
      </p:bgPr>
    </p:bg>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CB50E3FE-E99C-4304-95DC-9D1AE2AE8561}"/>
              </a:ext>
            </a:extLst>
          </p:cNvPr>
          <p:cNvPicPr>
            <a:picLocks noChangeAspect="1"/>
          </p:cNvPicPr>
          <p:nvPr userDrawn="1"/>
        </p:nvPicPr>
        <p:blipFill>
          <a:blip r:embed="rId2"/>
          <a:stretch>
            <a:fillRect/>
          </a:stretch>
        </p:blipFill>
        <p:spPr>
          <a:xfrm>
            <a:off x="11317288" y="306859"/>
            <a:ext cx="539631" cy="532800"/>
          </a:xfrm>
          <a:prstGeom prst="rect">
            <a:avLst/>
          </a:prstGeom>
        </p:spPr>
      </p:pic>
      <p:sp>
        <p:nvSpPr>
          <p:cNvPr id="6" name="Rubrik 1">
            <a:extLst>
              <a:ext uri="{FF2B5EF4-FFF2-40B4-BE49-F238E27FC236}">
                <a16:creationId xmlns:a16="http://schemas.microsoft.com/office/drawing/2014/main" id="{635A18FD-F9DB-4EF3-900E-AB3E825F52A1}"/>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sp>
        <p:nvSpPr>
          <p:cNvPr id="7" name="Platshållare för text 17">
            <a:extLst>
              <a:ext uri="{FF2B5EF4-FFF2-40B4-BE49-F238E27FC236}">
                <a16:creationId xmlns:a16="http://schemas.microsoft.com/office/drawing/2014/main" id="{7861597B-4C3A-4E44-BB94-8E312EBCEB6E}"/>
              </a:ext>
            </a:extLst>
          </p:cNvPr>
          <p:cNvSpPr>
            <a:spLocks noGrp="1"/>
          </p:cNvSpPr>
          <p:nvPr>
            <p:ph type="body" sz="quarter" idx="10" hasCustomPrompt="1"/>
          </p:nvPr>
        </p:nvSpPr>
        <p:spPr>
          <a:xfrm>
            <a:off x="838199" y="4117068"/>
            <a:ext cx="8452757" cy="1559990"/>
          </a:xfrm>
        </p:spPr>
        <p:txBody>
          <a:bodyPr/>
          <a:lstStyle>
            <a:lvl1pPr>
              <a:buFontTx/>
              <a:buNone/>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pic>
        <p:nvPicPr>
          <p:cNvPr id="3" name="Bildobjekt 2" descr="En bild som visar text, växt, natthimmel&#10;&#10;Automatiskt genererad beskrivning">
            <a:extLst>
              <a:ext uri="{FF2B5EF4-FFF2-40B4-BE49-F238E27FC236}">
                <a16:creationId xmlns:a16="http://schemas.microsoft.com/office/drawing/2014/main" id="{F6EB22F1-56EB-427F-9F7D-8BD801DCC993}"/>
              </a:ext>
            </a:extLst>
          </p:cNvPr>
          <p:cNvPicPr>
            <a:picLocks noChangeAspect="1"/>
          </p:cNvPicPr>
          <p:nvPr userDrawn="1"/>
        </p:nvPicPr>
        <p:blipFill rotWithShape="1">
          <a:blip r:embed="rId3" cstate="email">
            <a:alphaModFix amt="20000"/>
            <a:extLst>
              <a:ext uri="{28A0092B-C50C-407E-A947-70E740481C1C}">
                <a14:useLocalDpi xmlns:a14="http://schemas.microsoft.com/office/drawing/2010/main"/>
              </a:ext>
            </a:extLst>
          </a:blip>
          <a:srcRect/>
          <a:stretch/>
        </p:blipFill>
        <p:spPr>
          <a:xfrm>
            <a:off x="0" y="3810613"/>
            <a:ext cx="12192000" cy="3047388"/>
          </a:xfrm>
          <a:prstGeom prst="rect">
            <a:avLst/>
          </a:prstGeom>
        </p:spPr>
      </p:pic>
    </p:spTree>
    <p:extLst>
      <p:ext uri="{BB962C8B-B14F-4D97-AF65-F5344CB8AC3E}">
        <p14:creationId xmlns:p14="http://schemas.microsoft.com/office/powerpoint/2010/main" val="1356485548"/>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22_Rubrik och punktlista">
    <p:bg>
      <p:bgPr>
        <a:solidFill>
          <a:srgbClr val="007B4F"/>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2"/>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5" name="Bildobjekt 4">
            <a:extLst>
              <a:ext uri="{FF2B5EF4-FFF2-40B4-BE49-F238E27FC236}">
                <a16:creationId xmlns:a16="http://schemas.microsoft.com/office/drawing/2014/main" id="{CB50E3FE-E99C-4304-95DC-9D1AE2AE8561}"/>
              </a:ext>
            </a:extLst>
          </p:cNvPr>
          <p:cNvPicPr>
            <a:picLocks noChangeAspect="1"/>
          </p:cNvPicPr>
          <p:nvPr userDrawn="1"/>
        </p:nvPicPr>
        <p:blipFill>
          <a:blip r:embed="rId3"/>
          <a:stretch>
            <a:fillRect/>
          </a:stretch>
        </p:blipFill>
        <p:spPr>
          <a:xfrm>
            <a:off x="11317288" y="306859"/>
            <a:ext cx="539631" cy="532800"/>
          </a:xfrm>
          <a:prstGeom prst="rect">
            <a:avLst/>
          </a:prstGeom>
        </p:spPr>
      </p:pic>
      <p:pic>
        <p:nvPicPr>
          <p:cNvPr id="6" name="Bildobjekt 5" descr="En bild som visar text, växt, natthimmel&#10;&#10;Automatiskt genererad beskrivning">
            <a:extLst>
              <a:ext uri="{FF2B5EF4-FFF2-40B4-BE49-F238E27FC236}">
                <a16:creationId xmlns:a16="http://schemas.microsoft.com/office/drawing/2014/main" id="{608C5B33-718D-40E8-9021-6F58AE46CB7E}"/>
              </a:ext>
            </a:extLst>
          </p:cNvPr>
          <p:cNvPicPr>
            <a:picLocks noChangeAspect="1"/>
          </p:cNvPicPr>
          <p:nvPr userDrawn="1"/>
        </p:nvPicPr>
        <p:blipFill rotWithShape="1">
          <a:blip r:embed="rId4" cstate="email">
            <a:alphaModFix amt="20000"/>
            <a:extLst>
              <a:ext uri="{28A0092B-C50C-407E-A947-70E740481C1C}">
                <a14:useLocalDpi xmlns:a14="http://schemas.microsoft.com/office/drawing/2010/main"/>
              </a:ext>
            </a:extLst>
          </a:blip>
          <a:srcRect/>
          <a:stretch/>
        </p:blipFill>
        <p:spPr>
          <a:xfrm>
            <a:off x="0" y="3821763"/>
            <a:ext cx="12192000" cy="3036237"/>
          </a:xfrm>
          <a:prstGeom prst="rect">
            <a:avLst/>
          </a:prstGeom>
        </p:spPr>
      </p:pic>
    </p:spTree>
    <p:extLst>
      <p:ext uri="{BB962C8B-B14F-4D97-AF65-F5344CB8AC3E}">
        <p14:creationId xmlns:p14="http://schemas.microsoft.com/office/powerpoint/2010/main" val="2859776520"/>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1_Mellansida Rubrik 1">
    <p:spTree>
      <p:nvGrpSpPr>
        <p:cNvPr id="1" name=""/>
        <p:cNvGrpSpPr/>
        <p:nvPr/>
      </p:nvGrpSpPr>
      <p:grpSpPr>
        <a:xfrm>
          <a:off x="0" y="0"/>
          <a:ext cx="0" cy="0"/>
          <a:chOff x="0" y="0"/>
          <a:chExt cx="0" cy="0"/>
        </a:xfrm>
      </p:grpSpPr>
      <p:pic>
        <p:nvPicPr>
          <p:cNvPr id="5" name="Bildobjekt 4" descr="En bild som visar utomhus, himmel, föremål utomhus, rad&#10;&#10;Automatiskt genererad beskrivning">
            <a:extLst>
              <a:ext uri="{FF2B5EF4-FFF2-40B4-BE49-F238E27FC236}">
                <a16:creationId xmlns:a16="http://schemas.microsoft.com/office/drawing/2014/main" id="{CB8BBDA1-C9D2-E048-A654-0B56C6A04F1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10515600"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rubrik</a:t>
            </a:r>
          </a:p>
        </p:txBody>
      </p:sp>
      <p:pic>
        <p:nvPicPr>
          <p:cNvPr id="8" name="Bildobjekt 7">
            <a:extLst>
              <a:ext uri="{FF2B5EF4-FFF2-40B4-BE49-F238E27FC236}">
                <a16:creationId xmlns:a16="http://schemas.microsoft.com/office/drawing/2014/main" id="{1A506F4A-FEB1-3448-8FB5-208E45A78918}"/>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37043081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1_Mellansida Rubrik 4">
    <p:spTree>
      <p:nvGrpSpPr>
        <p:cNvPr id="1" name=""/>
        <p:cNvGrpSpPr/>
        <p:nvPr/>
      </p:nvGrpSpPr>
      <p:grpSpPr>
        <a:xfrm>
          <a:off x="0" y="0"/>
          <a:ext cx="0" cy="0"/>
          <a:chOff x="0" y="0"/>
          <a:chExt cx="0" cy="0"/>
        </a:xfrm>
      </p:grpSpPr>
      <p:pic>
        <p:nvPicPr>
          <p:cNvPr id="5" name="Bildobjekt 4" descr="En bild som visar träd, utomhus, skog, växt&#10;&#10;Automatiskt genererad beskrivning">
            <a:extLst>
              <a:ext uri="{FF2B5EF4-FFF2-40B4-BE49-F238E27FC236}">
                <a16:creationId xmlns:a16="http://schemas.microsoft.com/office/drawing/2014/main" id="{2C9D44E2-6AB2-3847-8709-32933A20EBE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5577468"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3044072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309DB69-9C4F-3247-AF7F-705F73A4D21D}"/>
              </a:ext>
            </a:extLst>
          </p:cNvPr>
          <p:cNvSpPr>
            <a:spLocks noGrp="1"/>
          </p:cNvSpPr>
          <p:nvPr>
            <p:ph type="ctrTitle"/>
          </p:nvPr>
        </p:nvSpPr>
        <p:spPr>
          <a:xfrm>
            <a:off x="1524000" y="2393795"/>
            <a:ext cx="8127304" cy="1116168"/>
          </a:xfrm>
        </p:spPr>
        <p:txBody>
          <a:bodyPr anchor="t"/>
          <a:lstStyle>
            <a:lvl1pPr algn="l">
              <a:defRPr sz="3600" b="1" i="0" spc="-8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Underrubrik 2">
            <a:extLst>
              <a:ext uri="{FF2B5EF4-FFF2-40B4-BE49-F238E27FC236}">
                <a16:creationId xmlns:a16="http://schemas.microsoft.com/office/drawing/2014/main" id="{746FF08F-4952-E34F-8725-A2380E0A879C}"/>
              </a:ext>
            </a:extLst>
          </p:cNvPr>
          <p:cNvSpPr>
            <a:spLocks noGrp="1"/>
          </p:cNvSpPr>
          <p:nvPr>
            <p:ph type="subTitle" idx="1"/>
          </p:nvPr>
        </p:nvSpPr>
        <p:spPr>
          <a:xfrm>
            <a:off x="1524000" y="3602038"/>
            <a:ext cx="9144000" cy="1655762"/>
          </a:xfrm>
        </p:spPr>
        <p:txBody>
          <a:bodyPr/>
          <a:lstStyle>
            <a:lvl1pPr marL="0" indent="0" algn="l">
              <a:buNone/>
              <a:defRPr sz="24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pic>
        <p:nvPicPr>
          <p:cNvPr id="7" name="Bildobjekt 6">
            <a:extLst>
              <a:ext uri="{FF2B5EF4-FFF2-40B4-BE49-F238E27FC236}">
                <a16:creationId xmlns:a16="http://schemas.microsoft.com/office/drawing/2014/main" id="{7D0B8E1C-8E9D-B44C-99B1-6CE46C99917B}"/>
              </a:ext>
            </a:extLst>
          </p:cNvPr>
          <p:cNvPicPr>
            <a:picLocks noChangeAspect="1"/>
          </p:cNvPicPr>
          <p:nvPr userDrawn="1"/>
        </p:nvPicPr>
        <p:blipFill>
          <a:blip r:embed="rId2"/>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35724144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4_Mellansida Rubrik 6">
    <p:spTree>
      <p:nvGrpSpPr>
        <p:cNvPr id="1" name=""/>
        <p:cNvGrpSpPr/>
        <p:nvPr/>
      </p:nvGrpSpPr>
      <p:grpSpPr>
        <a:xfrm>
          <a:off x="0" y="0"/>
          <a:ext cx="0" cy="0"/>
          <a:chOff x="0" y="0"/>
          <a:chExt cx="0" cy="0"/>
        </a:xfrm>
      </p:grpSpPr>
      <p:pic>
        <p:nvPicPr>
          <p:cNvPr id="6" name="Bildobjekt 5" descr="En bild som visar träd, utomhus, transport, skog&#10;&#10;Automatiskt genererad beskrivning">
            <a:extLst>
              <a:ext uri="{FF2B5EF4-FFF2-40B4-BE49-F238E27FC236}">
                <a16:creationId xmlns:a16="http://schemas.microsoft.com/office/drawing/2014/main" id="{583E969E-2309-714E-8EC1-B47605F58CD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3073520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5_Mellansida Rubrik 6">
    <p:spTree>
      <p:nvGrpSpPr>
        <p:cNvPr id="1" name=""/>
        <p:cNvGrpSpPr/>
        <p:nvPr/>
      </p:nvGrpSpPr>
      <p:grpSpPr>
        <a:xfrm>
          <a:off x="0" y="0"/>
          <a:ext cx="0" cy="0"/>
          <a:chOff x="0" y="0"/>
          <a:chExt cx="0" cy="0"/>
        </a:xfrm>
      </p:grpSpPr>
      <p:pic>
        <p:nvPicPr>
          <p:cNvPr id="5" name="Bildobjekt 4" descr="En bild som visar träd, utomhus, skog, trä&#10;&#10;Automatiskt genererad beskrivning">
            <a:extLst>
              <a:ext uri="{FF2B5EF4-FFF2-40B4-BE49-F238E27FC236}">
                <a16:creationId xmlns:a16="http://schemas.microsoft.com/office/drawing/2014/main" id="{FE204568-3E71-624C-B70D-14E2EC45265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9601187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6_Mellansida Rubrik 6">
    <p:spTree>
      <p:nvGrpSpPr>
        <p:cNvPr id="1" name=""/>
        <p:cNvGrpSpPr/>
        <p:nvPr/>
      </p:nvGrpSpPr>
      <p:grpSpPr>
        <a:xfrm>
          <a:off x="0" y="0"/>
          <a:ext cx="0" cy="0"/>
          <a:chOff x="0" y="0"/>
          <a:chExt cx="0" cy="0"/>
        </a:xfrm>
      </p:grpSpPr>
      <p:pic>
        <p:nvPicPr>
          <p:cNvPr id="6" name="Bildobjekt 5" descr="En bild som visar utomhus, gräs, träd, växt&#10;&#10;Automatiskt genererad beskrivning">
            <a:extLst>
              <a:ext uri="{FF2B5EF4-FFF2-40B4-BE49-F238E27FC236}">
                <a16:creationId xmlns:a16="http://schemas.microsoft.com/office/drawing/2014/main" id="{DE5F308A-4224-664E-AC74-19DE6F9619D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36620954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6_Rubriksida mål och fokus skog ljung">
    <p:spTree>
      <p:nvGrpSpPr>
        <p:cNvPr id="1" name=""/>
        <p:cNvGrpSpPr/>
        <p:nvPr/>
      </p:nvGrpSpPr>
      <p:grpSpPr>
        <a:xfrm>
          <a:off x="0" y="0"/>
          <a:ext cx="0" cy="0"/>
          <a:chOff x="0" y="0"/>
          <a:chExt cx="0" cy="0"/>
        </a:xfrm>
      </p:grpSpPr>
      <p:pic>
        <p:nvPicPr>
          <p:cNvPr id="2" name="Bildobjekt 1" descr="En bild som visar text, växt, natthimmel&#10;&#10;Automatiskt genererad beskrivning">
            <a:extLst>
              <a:ext uri="{FF2B5EF4-FFF2-40B4-BE49-F238E27FC236}">
                <a16:creationId xmlns:a16="http://schemas.microsoft.com/office/drawing/2014/main" id="{ED4AF340-8D86-7791-AD7D-652282C9E56E}"/>
              </a:ext>
            </a:extLst>
          </p:cNvPr>
          <p:cNvPicPr>
            <a:picLocks noChangeAspect="1"/>
          </p:cNvPicPr>
          <p:nvPr userDrawn="1"/>
        </p:nvPicPr>
        <p:blipFill rotWithShape="1">
          <a:blip r:embed="rId2" cstate="email">
            <a:alphaModFix amt="15000"/>
            <a:duotone>
              <a:prstClr val="black"/>
              <a:schemeClr val="accent5">
                <a:tint val="45000"/>
                <a:satMod val="400000"/>
              </a:schemeClr>
            </a:duotone>
            <a:extLst>
              <a:ext uri="{28A0092B-C50C-407E-A947-70E740481C1C}">
                <a14:useLocalDpi xmlns:a14="http://schemas.microsoft.com/office/drawing/2010/main"/>
              </a:ext>
            </a:extLst>
          </a:blip>
          <a:srcRect/>
          <a:stretch/>
        </p:blipFill>
        <p:spPr>
          <a:xfrm>
            <a:off x="0" y="3836857"/>
            <a:ext cx="12192000" cy="3021143"/>
          </a:xfrm>
          <a:prstGeom prst="rect">
            <a:avLst/>
          </a:prstGeom>
          <a:effectLst/>
        </p:spPr>
      </p:pic>
      <p:sp>
        <p:nvSpPr>
          <p:cNvPr id="9" name="Rubrik 1">
            <a:extLst>
              <a:ext uri="{FF2B5EF4-FFF2-40B4-BE49-F238E27FC236}">
                <a16:creationId xmlns:a16="http://schemas.microsoft.com/office/drawing/2014/main" id="{C7F4FCB0-2657-4930-B849-7EEA818B980F}"/>
              </a:ext>
            </a:extLst>
          </p:cNvPr>
          <p:cNvSpPr>
            <a:spLocks noGrp="1"/>
          </p:cNvSpPr>
          <p:nvPr>
            <p:ph type="ctrTitle"/>
          </p:nvPr>
        </p:nvSpPr>
        <p:spPr>
          <a:xfrm>
            <a:off x="1524000" y="2393795"/>
            <a:ext cx="8127304" cy="1116168"/>
          </a:xfrm>
        </p:spPr>
        <p:txBody>
          <a:bodyPr anchor="t"/>
          <a:lstStyle>
            <a:lvl1pPr algn="l">
              <a:defRPr sz="3600" b="1" i="0" spc="-8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10" name="Underrubrik 2">
            <a:extLst>
              <a:ext uri="{FF2B5EF4-FFF2-40B4-BE49-F238E27FC236}">
                <a16:creationId xmlns:a16="http://schemas.microsoft.com/office/drawing/2014/main" id="{210C97D0-28B7-4EDD-8C13-A112BCE5E36F}"/>
              </a:ext>
            </a:extLst>
          </p:cNvPr>
          <p:cNvSpPr>
            <a:spLocks noGrp="1"/>
          </p:cNvSpPr>
          <p:nvPr>
            <p:ph type="subTitle" idx="1"/>
          </p:nvPr>
        </p:nvSpPr>
        <p:spPr>
          <a:xfrm>
            <a:off x="1524000" y="3602038"/>
            <a:ext cx="9144000" cy="1655762"/>
          </a:xfrm>
        </p:spPr>
        <p:txBody>
          <a:bodyPr/>
          <a:lstStyle>
            <a:lvl1pPr marL="0" indent="0" algn="l">
              <a:buNone/>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pic>
        <p:nvPicPr>
          <p:cNvPr id="7" name="Bildobjekt 6">
            <a:extLst>
              <a:ext uri="{FF2B5EF4-FFF2-40B4-BE49-F238E27FC236}">
                <a16:creationId xmlns:a16="http://schemas.microsoft.com/office/drawing/2014/main" id="{9F96428B-E4C0-489F-9015-A102761A02F7}"/>
              </a:ext>
            </a:extLst>
          </p:cNvPr>
          <p:cNvPicPr>
            <a:picLocks noChangeAspect="1"/>
          </p:cNvPicPr>
          <p:nvPr userDrawn="1"/>
        </p:nvPicPr>
        <p:blipFill>
          <a:blip r:embed="rId3"/>
          <a:stretch>
            <a:fillRect/>
          </a:stretch>
        </p:blipFill>
        <p:spPr>
          <a:xfrm>
            <a:off x="11317288" y="306859"/>
            <a:ext cx="539631" cy="532800"/>
          </a:xfrm>
          <a:prstGeom prst="rect">
            <a:avLst/>
          </a:prstGeom>
        </p:spPr>
      </p:pic>
    </p:spTree>
    <p:extLst>
      <p:ext uri="{BB962C8B-B14F-4D97-AF65-F5344CB8AC3E}">
        <p14:creationId xmlns:p14="http://schemas.microsoft.com/office/powerpoint/2010/main" val="32613658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20_Rubrik och punktlista skog ljun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2"/>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6" name="Bildobjekt 5">
            <a:extLst>
              <a:ext uri="{FF2B5EF4-FFF2-40B4-BE49-F238E27FC236}">
                <a16:creationId xmlns:a16="http://schemas.microsoft.com/office/drawing/2014/main" id="{3706BFC1-7309-4A14-9C77-0E0EF082BCC3}"/>
              </a:ext>
            </a:extLst>
          </p:cNvPr>
          <p:cNvPicPr>
            <a:picLocks noChangeAspect="1"/>
          </p:cNvPicPr>
          <p:nvPr userDrawn="1"/>
        </p:nvPicPr>
        <p:blipFill>
          <a:blip r:embed="rId3"/>
          <a:stretch>
            <a:fillRect/>
          </a:stretch>
        </p:blipFill>
        <p:spPr>
          <a:xfrm>
            <a:off x="11317288" y="296863"/>
            <a:ext cx="539631" cy="532800"/>
          </a:xfrm>
          <a:prstGeom prst="rect">
            <a:avLst/>
          </a:prstGeom>
        </p:spPr>
      </p:pic>
      <p:pic>
        <p:nvPicPr>
          <p:cNvPr id="7" name="Bildobjekt 6" descr="En bild som visar text, växt, natthimmel&#10;&#10;Automatiskt genererad beskrivning">
            <a:extLst>
              <a:ext uri="{FF2B5EF4-FFF2-40B4-BE49-F238E27FC236}">
                <a16:creationId xmlns:a16="http://schemas.microsoft.com/office/drawing/2014/main" id="{74C213AF-6C3D-43A3-A57B-830BEB5811E3}"/>
              </a:ext>
            </a:extLst>
          </p:cNvPr>
          <p:cNvPicPr>
            <a:picLocks noChangeAspect="1"/>
          </p:cNvPicPr>
          <p:nvPr userDrawn="1"/>
        </p:nvPicPr>
        <p:blipFill rotWithShape="1">
          <a:blip r:embed="rId4" cstate="email">
            <a:alphaModFix amt="15000"/>
            <a:duotone>
              <a:prstClr val="black"/>
              <a:schemeClr val="accent5">
                <a:tint val="45000"/>
                <a:satMod val="400000"/>
              </a:schemeClr>
            </a:duotone>
            <a:extLst>
              <a:ext uri="{28A0092B-C50C-407E-A947-70E740481C1C}">
                <a14:useLocalDpi xmlns:a14="http://schemas.microsoft.com/office/drawing/2010/main"/>
              </a:ext>
            </a:extLst>
          </a:blip>
          <a:srcRect/>
          <a:stretch/>
        </p:blipFill>
        <p:spPr>
          <a:xfrm>
            <a:off x="0" y="3836857"/>
            <a:ext cx="12192000" cy="3021143"/>
          </a:xfrm>
          <a:prstGeom prst="rect">
            <a:avLst/>
          </a:prstGeom>
          <a:effectLst/>
        </p:spPr>
      </p:pic>
    </p:spTree>
    <p:extLst>
      <p:ext uri="{BB962C8B-B14F-4D97-AF65-F5344CB8AC3E}">
        <p14:creationId xmlns:p14="http://schemas.microsoft.com/office/powerpoint/2010/main" val="12052844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4_Rubrik och brödtext liten textruta skog ljung">
    <p:spTree>
      <p:nvGrpSpPr>
        <p:cNvPr id="1" name=""/>
        <p:cNvGrpSpPr/>
        <p:nvPr/>
      </p:nvGrpSpPr>
      <p:grpSpPr>
        <a:xfrm>
          <a:off x="0" y="0"/>
          <a:ext cx="0" cy="0"/>
          <a:chOff x="0" y="0"/>
          <a:chExt cx="0" cy="0"/>
        </a:xfrm>
      </p:grpSpPr>
      <p:pic>
        <p:nvPicPr>
          <p:cNvPr id="5" name="Bildobjekt 4" descr="En bild som visar text, växt, natthimmel&#10;&#10;Automatiskt genererad beskrivning">
            <a:extLst>
              <a:ext uri="{FF2B5EF4-FFF2-40B4-BE49-F238E27FC236}">
                <a16:creationId xmlns:a16="http://schemas.microsoft.com/office/drawing/2014/main" id="{8687B7DF-24F8-4FCC-8CF5-01FAFB97641E}"/>
              </a:ext>
            </a:extLst>
          </p:cNvPr>
          <p:cNvPicPr>
            <a:picLocks noChangeAspect="1"/>
          </p:cNvPicPr>
          <p:nvPr userDrawn="1"/>
        </p:nvPicPr>
        <p:blipFill rotWithShape="1">
          <a:blip r:embed="rId2" cstate="email">
            <a:alphaModFix amt="15000"/>
            <a:duotone>
              <a:prstClr val="black"/>
              <a:schemeClr val="accent5">
                <a:tint val="45000"/>
                <a:satMod val="400000"/>
              </a:schemeClr>
            </a:duotone>
            <a:extLst>
              <a:ext uri="{28A0092B-C50C-407E-A947-70E740481C1C}">
                <a14:useLocalDpi xmlns:a14="http://schemas.microsoft.com/office/drawing/2010/main"/>
              </a:ext>
            </a:extLst>
          </a:blip>
          <a:srcRect/>
          <a:stretch/>
        </p:blipFill>
        <p:spPr>
          <a:xfrm>
            <a:off x="0" y="3836857"/>
            <a:ext cx="12192000" cy="3021143"/>
          </a:xfrm>
          <a:prstGeom prst="rect">
            <a:avLst/>
          </a:prstGeom>
          <a:effectLst/>
        </p:spPr>
      </p:pic>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a:xfrm>
            <a:off x="838200" y="1825625"/>
            <a:ext cx="6602260" cy="4351338"/>
          </a:xfrm>
        </p:spPr>
        <p:txBody>
          <a:bodyPr>
            <a:noAutofit/>
          </a:bodyPr>
          <a:lstStyle>
            <a:lvl1pPr marL="4763" indent="0">
              <a:lnSpc>
                <a:spcPct val="130000"/>
              </a:lnSpc>
              <a:spcAft>
                <a:spcPts val="1200"/>
              </a:spcAft>
              <a:buFont typeface="Arial" panose="020B0604020202020204" pitchFamily="34" charset="0"/>
              <a:buNone/>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 typeface="Systemtypsnitt normalt"/>
              <a:buNone/>
              <a:tabLst/>
              <a:defRPr sz="1400" b="0" i="0">
                <a:latin typeface="Open Sans" panose="020B0606030504020204" pitchFamily="34" charset="0"/>
                <a:ea typeface="Open Sans" panose="020B0606030504020204" pitchFamily="34" charset="0"/>
                <a:cs typeface="Open Sans" panose="020B0606030504020204" pitchFamily="34"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p:txBody>
      </p:sp>
      <p:pic>
        <p:nvPicPr>
          <p:cNvPr id="6" name="Bildobjekt 5">
            <a:extLst>
              <a:ext uri="{FF2B5EF4-FFF2-40B4-BE49-F238E27FC236}">
                <a16:creationId xmlns:a16="http://schemas.microsoft.com/office/drawing/2014/main" id="{BE81181C-596E-47B7-AB47-7A9AD1F15253}"/>
              </a:ext>
            </a:extLst>
          </p:cNvPr>
          <p:cNvPicPr>
            <a:picLocks noChangeAspect="1"/>
          </p:cNvPicPr>
          <p:nvPr userDrawn="1"/>
        </p:nvPicPr>
        <p:blipFill>
          <a:blip r:embed="rId3"/>
          <a:stretch>
            <a:fillRect/>
          </a:stretch>
        </p:blipFill>
        <p:spPr>
          <a:xfrm>
            <a:off x="11317288" y="296863"/>
            <a:ext cx="539631" cy="532800"/>
          </a:xfrm>
          <a:prstGeom prst="rect">
            <a:avLst/>
          </a:prstGeom>
        </p:spPr>
      </p:pic>
    </p:spTree>
    <p:extLst>
      <p:ext uri="{BB962C8B-B14F-4D97-AF65-F5344CB8AC3E}">
        <p14:creationId xmlns:p14="http://schemas.microsoft.com/office/powerpoint/2010/main" val="32715326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5_Rubriksida mål och fokus skog grön">
    <p:spTree>
      <p:nvGrpSpPr>
        <p:cNvPr id="1" name=""/>
        <p:cNvGrpSpPr/>
        <p:nvPr/>
      </p:nvGrpSpPr>
      <p:grpSpPr>
        <a:xfrm>
          <a:off x="0" y="0"/>
          <a:ext cx="0" cy="0"/>
          <a:chOff x="0" y="0"/>
          <a:chExt cx="0" cy="0"/>
        </a:xfrm>
      </p:grpSpPr>
      <p:pic>
        <p:nvPicPr>
          <p:cNvPr id="4" name="Bildobjekt 3" descr="En bild som visar text, växt, natthimmel&#10;&#10;Automatiskt genererad beskrivning">
            <a:extLst>
              <a:ext uri="{FF2B5EF4-FFF2-40B4-BE49-F238E27FC236}">
                <a16:creationId xmlns:a16="http://schemas.microsoft.com/office/drawing/2014/main" id="{61119EC1-EAE9-4FF6-8300-3884E9383155}"/>
              </a:ext>
            </a:extLst>
          </p:cNvPr>
          <p:cNvPicPr>
            <a:picLocks noChangeAspect="1"/>
          </p:cNvPicPr>
          <p:nvPr userDrawn="1"/>
        </p:nvPicPr>
        <p:blipFill>
          <a:blip r:embed="rId2" cstate="email">
            <a:alphaModFix amt="15000"/>
            <a:extLst>
              <a:ext uri="{28A0092B-C50C-407E-A947-70E740481C1C}">
                <a14:useLocalDpi xmlns:a14="http://schemas.microsoft.com/office/drawing/2010/main"/>
              </a:ext>
            </a:extLst>
          </a:blip>
          <a:stretch>
            <a:fillRect/>
          </a:stretch>
        </p:blipFill>
        <p:spPr>
          <a:xfrm>
            <a:off x="0" y="3836857"/>
            <a:ext cx="12192000" cy="3103143"/>
          </a:xfrm>
          <a:prstGeom prst="rect">
            <a:avLst/>
          </a:prstGeom>
          <a:effectLst/>
        </p:spPr>
      </p:pic>
      <p:sp>
        <p:nvSpPr>
          <p:cNvPr id="9" name="Rubrik 1">
            <a:extLst>
              <a:ext uri="{FF2B5EF4-FFF2-40B4-BE49-F238E27FC236}">
                <a16:creationId xmlns:a16="http://schemas.microsoft.com/office/drawing/2014/main" id="{C7F4FCB0-2657-4930-B849-7EEA818B980F}"/>
              </a:ext>
            </a:extLst>
          </p:cNvPr>
          <p:cNvSpPr>
            <a:spLocks noGrp="1"/>
          </p:cNvSpPr>
          <p:nvPr>
            <p:ph type="ctrTitle"/>
          </p:nvPr>
        </p:nvSpPr>
        <p:spPr>
          <a:xfrm>
            <a:off x="1524000" y="2393795"/>
            <a:ext cx="8127304" cy="1116168"/>
          </a:xfrm>
        </p:spPr>
        <p:txBody>
          <a:bodyPr anchor="t"/>
          <a:lstStyle>
            <a:lvl1pPr algn="l">
              <a:defRPr sz="3600" b="1" i="0" spc="-8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10" name="Underrubrik 2">
            <a:extLst>
              <a:ext uri="{FF2B5EF4-FFF2-40B4-BE49-F238E27FC236}">
                <a16:creationId xmlns:a16="http://schemas.microsoft.com/office/drawing/2014/main" id="{210C97D0-28B7-4EDD-8C13-A112BCE5E36F}"/>
              </a:ext>
            </a:extLst>
          </p:cNvPr>
          <p:cNvSpPr>
            <a:spLocks noGrp="1"/>
          </p:cNvSpPr>
          <p:nvPr>
            <p:ph type="subTitle" idx="1"/>
          </p:nvPr>
        </p:nvSpPr>
        <p:spPr>
          <a:xfrm>
            <a:off x="1524000" y="3602038"/>
            <a:ext cx="9144000" cy="1655762"/>
          </a:xfrm>
        </p:spPr>
        <p:txBody>
          <a:bodyPr/>
          <a:lstStyle>
            <a:lvl1pPr marL="0" indent="0" algn="l">
              <a:buNone/>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pic>
        <p:nvPicPr>
          <p:cNvPr id="7" name="Bildobjekt 6">
            <a:extLst>
              <a:ext uri="{FF2B5EF4-FFF2-40B4-BE49-F238E27FC236}">
                <a16:creationId xmlns:a16="http://schemas.microsoft.com/office/drawing/2014/main" id="{9F96428B-E4C0-489F-9015-A102761A02F7}"/>
              </a:ext>
            </a:extLst>
          </p:cNvPr>
          <p:cNvPicPr>
            <a:picLocks noChangeAspect="1"/>
          </p:cNvPicPr>
          <p:nvPr userDrawn="1"/>
        </p:nvPicPr>
        <p:blipFill>
          <a:blip r:embed="rId3"/>
          <a:stretch>
            <a:fillRect/>
          </a:stretch>
        </p:blipFill>
        <p:spPr>
          <a:xfrm>
            <a:off x="11317288" y="306859"/>
            <a:ext cx="539631" cy="532800"/>
          </a:xfrm>
          <a:prstGeom prst="rect">
            <a:avLst/>
          </a:prstGeom>
        </p:spPr>
      </p:pic>
      <p:pic>
        <p:nvPicPr>
          <p:cNvPr id="8" name="Bildobjekt 7">
            <a:extLst>
              <a:ext uri="{FF2B5EF4-FFF2-40B4-BE49-F238E27FC236}">
                <a16:creationId xmlns:a16="http://schemas.microsoft.com/office/drawing/2014/main" id="{ABA4F4CE-E9D4-44F7-BBC7-2A1E00A60782}"/>
              </a:ext>
            </a:extLst>
          </p:cNvPr>
          <p:cNvPicPr>
            <a:picLocks noChangeAspect="1"/>
          </p:cNvPicPr>
          <p:nvPr userDrawn="1"/>
        </p:nvPicPr>
        <p:blipFill>
          <a:blip r:embed="rId4"/>
          <a:stretch>
            <a:fillRect/>
          </a:stretch>
        </p:blipFill>
        <p:spPr>
          <a:xfrm>
            <a:off x="11317288" y="296863"/>
            <a:ext cx="539631" cy="532800"/>
          </a:xfrm>
          <a:prstGeom prst="rect">
            <a:avLst/>
          </a:prstGeom>
        </p:spPr>
      </p:pic>
    </p:spTree>
    <p:extLst>
      <p:ext uri="{BB962C8B-B14F-4D97-AF65-F5344CB8AC3E}">
        <p14:creationId xmlns:p14="http://schemas.microsoft.com/office/powerpoint/2010/main" val="19168544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8_Rubrik och text skog grön">
    <p:spTree>
      <p:nvGrpSpPr>
        <p:cNvPr id="1" name=""/>
        <p:cNvGrpSpPr/>
        <p:nvPr/>
      </p:nvGrpSpPr>
      <p:grpSpPr>
        <a:xfrm>
          <a:off x="0" y="0"/>
          <a:ext cx="0" cy="0"/>
          <a:chOff x="0" y="0"/>
          <a:chExt cx="0" cy="0"/>
        </a:xfrm>
      </p:grpSpPr>
      <p:pic>
        <p:nvPicPr>
          <p:cNvPr id="5" name="Bildobjekt 4" descr="En bild som visar text, växt, natthimmel&#10;&#10;Automatiskt genererad beskrivning">
            <a:extLst>
              <a:ext uri="{FF2B5EF4-FFF2-40B4-BE49-F238E27FC236}">
                <a16:creationId xmlns:a16="http://schemas.microsoft.com/office/drawing/2014/main" id="{0F636A2D-8C25-4F6A-90B1-56A1F5D75C83}"/>
              </a:ext>
            </a:extLst>
          </p:cNvPr>
          <p:cNvPicPr>
            <a:picLocks noChangeAspect="1"/>
          </p:cNvPicPr>
          <p:nvPr userDrawn="1"/>
        </p:nvPicPr>
        <p:blipFill>
          <a:blip r:embed="rId2" cstate="email">
            <a:alphaModFix amt="15000"/>
            <a:extLst>
              <a:ext uri="{28A0092B-C50C-407E-A947-70E740481C1C}">
                <a14:useLocalDpi xmlns:a14="http://schemas.microsoft.com/office/drawing/2010/main"/>
              </a:ext>
            </a:extLst>
          </a:blip>
          <a:stretch>
            <a:fillRect/>
          </a:stretch>
        </p:blipFill>
        <p:spPr>
          <a:xfrm>
            <a:off x="0" y="3836857"/>
            <a:ext cx="12192000" cy="3103143"/>
          </a:xfrm>
          <a:prstGeom prst="rect">
            <a:avLst/>
          </a:prstGeom>
          <a:effectLst/>
        </p:spPr>
      </p:pic>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a:xfrm>
            <a:off x="838200" y="1825626"/>
            <a:ext cx="10515600" cy="4123482"/>
          </a:xfrm>
        </p:spPr>
        <p:txBody>
          <a:bodyPr>
            <a:noAutofit/>
          </a:bodyPr>
          <a:lstStyle>
            <a:lvl1pPr marL="180975" indent="-176213">
              <a:lnSpc>
                <a:spcPct val="130000"/>
              </a:lnSpc>
              <a:spcAft>
                <a:spcPts val="1200"/>
              </a:spcAft>
              <a:buFontTx/>
              <a:buBlip>
                <a:blip r:embed="rId3"/>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6" name="Bildobjekt 5">
            <a:extLst>
              <a:ext uri="{FF2B5EF4-FFF2-40B4-BE49-F238E27FC236}">
                <a16:creationId xmlns:a16="http://schemas.microsoft.com/office/drawing/2014/main" id="{3706BFC1-7309-4A14-9C77-0E0EF082BCC3}"/>
              </a:ext>
            </a:extLst>
          </p:cNvPr>
          <p:cNvPicPr>
            <a:picLocks noChangeAspect="1"/>
          </p:cNvPicPr>
          <p:nvPr userDrawn="1"/>
        </p:nvPicPr>
        <p:blipFill>
          <a:blip r:embed="rId4"/>
          <a:stretch>
            <a:fillRect/>
          </a:stretch>
        </p:blipFill>
        <p:spPr>
          <a:xfrm>
            <a:off x="11317288" y="296863"/>
            <a:ext cx="539631" cy="532800"/>
          </a:xfrm>
          <a:prstGeom prst="rect">
            <a:avLst/>
          </a:prstGeom>
        </p:spPr>
      </p:pic>
    </p:spTree>
    <p:extLst>
      <p:ext uri="{BB962C8B-B14F-4D97-AF65-F5344CB8AC3E}">
        <p14:creationId xmlns:p14="http://schemas.microsoft.com/office/powerpoint/2010/main" val="1320141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3_Rubrik och brödtext liten textruta skog grön">
    <p:spTree>
      <p:nvGrpSpPr>
        <p:cNvPr id="1" name=""/>
        <p:cNvGrpSpPr/>
        <p:nvPr/>
      </p:nvGrpSpPr>
      <p:grpSpPr>
        <a:xfrm>
          <a:off x="0" y="0"/>
          <a:ext cx="0" cy="0"/>
          <a:chOff x="0" y="0"/>
          <a:chExt cx="0" cy="0"/>
        </a:xfrm>
      </p:grpSpPr>
      <p:pic>
        <p:nvPicPr>
          <p:cNvPr id="5" name="Bildobjekt 4" descr="En bild som visar text, växt, natthimmel&#10;&#10;Automatiskt genererad beskrivning">
            <a:extLst>
              <a:ext uri="{FF2B5EF4-FFF2-40B4-BE49-F238E27FC236}">
                <a16:creationId xmlns:a16="http://schemas.microsoft.com/office/drawing/2014/main" id="{8687B7DF-24F8-4FCC-8CF5-01FAFB97641E}"/>
              </a:ext>
            </a:extLst>
          </p:cNvPr>
          <p:cNvPicPr>
            <a:picLocks noChangeAspect="1"/>
          </p:cNvPicPr>
          <p:nvPr userDrawn="1"/>
        </p:nvPicPr>
        <p:blipFill>
          <a:blip r:embed="rId2" cstate="email">
            <a:alphaModFix amt="15000"/>
            <a:extLst>
              <a:ext uri="{28A0092B-C50C-407E-A947-70E740481C1C}">
                <a14:useLocalDpi xmlns:a14="http://schemas.microsoft.com/office/drawing/2010/main"/>
              </a:ext>
            </a:extLst>
          </a:blip>
          <a:stretch>
            <a:fillRect/>
          </a:stretch>
        </p:blipFill>
        <p:spPr>
          <a:xfrm>
            <a:off x="0" y="3836857"/>
            <a:ext cx="12192000" cy="3103143"/>
          </a:xfrm>
          <a:prstGeom prst="rect">
            <a:avLst/>
          </a:prstGeom>
          <a:effectLst/>
        </p:spPr>
      </p:pic>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a:xfrm>
            <a:off x="838200" y="1825625"/>
            <a:ext cx="6602260" cy="4351338"/>
          </a:xfrm>
        </p:spPr>
        <p:txBody>
          <a:bodyPr>
            <a:noAutofit/>
          </a:bodyPr>
          <a:lstStyle>
            <a:lvl1pPr marL="4763" indent="0">
              <a:lnSpc>
                <a:spcPct val="130000"/>
              </a:lnSpc>
              <a:spcAft>
                <a:spcPts val="1200"/>
              </a:spcAft>
              <a:buFont typeface="Arial" panose="020B0604020202020204" pitchFamily="34" charset="0"/>
              <a:buNone/>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 typeface="Systemtypsnitt normalt"/>
              <a:buNone/>
              <a:tabLst/>
              <a:defRPr sz="1400" b="0" i="0">
                <a:latin typeface="Open Sans" panose="020B0606030504020204" pitchFamily="34" charset="0"/>
                <a:ea typeface="Open Sans" panose="020B0606030504020204" pitchFamily="34" charset="0"/>
                <a:cs typeface="Open Sans" panose="020B0606030504020204" pitchFamily="34"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p:txBody>
      </p:sp>
      <p:pic>
        <p:nvPicPr>
          <p:cNvPr id="6" name="Bildobjekt 5">
            <a:extLst>
              <a:ext uri="{FF2B5EF4-FFF2-40B4-BE49-F238E27FC236}">
                <a16:creationId xmlns:a16="http://schemas.microsoft.com/office/drawing/2014/main" id="{BE81181C-596E-47B7-AB47-7A9AD1F15253}"/>
              </a:ext>
            </a:extLst>
          </p:cNvPr>
          <p:cNvPicPr>
            <a:picLocks noChangeAspect="1"/>
          </p:cNvPicPr>
          <p:nvPr userDrawn="1"/>
        </p:nvPicPr>
        <p:blipFill>
          <a:blip r:embed="rId3"/>
          <a:stretch>
            <a:fillRect/>
          </a:stretch>
        </p:blipFill>
        <p:spPr>
          <a:xfrm>
            <a:off x="11317288" y="296863"/>
            <a:ext cx="539631" cy="532800"/>
          </a:xfrm>
          <a:prstGeom prst="rect">
            <a:avLst/>
          </a:prstGeom>
        </p:spPr>
      </p:pic>
    </p:spTree>
    <p:extLst>
      <p:ext uri="{BB962C8B-B14F-4D97-AF65-F5344CB8AC3E}">
        <p14:creationId xmlns:p14="http://schemas.microsoft.com/office/powerpoint/2010/main" val="11294344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7_Rubriksida mål och fokus skog blå">
    <p:spTree>
      <p:nvGrpSpPr>
        <p:cNvPr id="1" name=""/>
        <p:cNvGrpSpPr/>
        <p:nvPr/>
      </p:nvGrpSpPr>
      <p:grpSpPr>
        <a:xfrm>
          <a:off x="0" y="0"/>
          <a:ext cx="0" cy="0"/>
          <a:chOff x="0" y="0"/>
          <a:chExt cx="0" cy="0"/>
        </a:xfrm>
      </p:grpSpPr>
      <p:sp>
        <p:nvSpPr>
          <p:cNvPr id="9" name="Rubrik 1">
            <a:extLst>
              <a:ext uri="{FF2B5EF4-FFF2-40B4-BE49-F238E27FC236}">
                <a16:creationId xmlns:a16="http://schemas.microsoft.com/office/drawing/2014/main" id="{C7F4FCB0-2657-4930-B849-7EEA818B980F}"/>
              </a:ext>
            </a:extLst>
          </p:cNvPr>
          <p:cNvSpPr>
            <a:spLocks noGrp="1"/>
          </p:cNvSpPr>
          <p:nvPr>
            <p:ph type="ctrTitle"/>
          </p:nvPr>
        </p:nvSpPr>
        <p:spPr>
          <a:xfrm>
            <a:off x="1524000" y="2393795"/>
            <a:ext cx="8127304" cy="1116168"/>
          </a:xfrm>
        </p:spPr>
        <p:txBody>
          <a:bodyPr anchor="t"/>
          <a:lstStyle>
            <a:lvl1pPr algn="l">
              <a:defRPr sz="3600" b="1" i="0" spc="-8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10" name="Underrubrik 2">
            <a:extLst>
              <a:ext uri="{FF2B5EF4-FFF2-40B4-BE49-F238E27FC236}">
                <a16:creationId xmlns:a16="http://schemas.microsoft.com/office/drawing/2014/main" id="{210C97D0-28B7-4EDD-8C13-A112BCE5E36F}"/>
              </a:ext>
            </a:extLst>
          </p:cNvPr>
          <p:cNvSpPr>
            <a:spLocks noGrp="1"/>
          </p:cNvSpPr>
          <p:nvPr>
            <p:ph type="subTitle" idx="1"/>
          </p:nvPr>
        </p:nvSpPr>
        <p:spPr>
          <a:xfrm>
            <a:off x="1524000" y="3602038"/>
            <a:ext cx="9144000" cy="1655762"/>
          </a:xfrm>
        </p:spPr>
        <p:txBody>
          <a:bodyPr/>
          <a:lstStyle>
            <a:lvl1pPr marL="0" indent="0" algn="l">
              <a:buNone/>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pic>
        <p:nvPicPr>
          <p:cNvPr id="7" name="Bildobjekt 6">
            <a:extLst>
              <a:ext uri="{FF2B5EF4-FFF2-40B4-BE49-F238E27FC236}">
                <a16:creationId xmlns:a16="http://schemas.microsoft.com/office/drawing/2014/main" id="{9F96428B-E4C0-489F-9015-A102761A02F7}"/>
              </a:ext>
            </a:extLst>
          </p:cNvPr>
          <p:cNvPicPr>
            <a:picLocks noChangeAspect="1"/>
          </p:cNvPicPr>
          <p:nvPr userDrawn="1"/>
        </p:nvPicPr>
        <p:blipFill>
          <a:blip r:embed="rId2"/>
          <a:stretch>
            <a:fillRect/>
          </a:stretch>
        </p:blipFill>
        <p:spPr>
          <a:xfrm>
            <a:off x="11317288" y="306859"/>
            <a:ext cx="539631" cy="532800"/>
          </a:xfrm>
          <a:prstGeom prst="rect">
            <a:avLst/>
          </a:prstGeom>
        </p:spPr>
      </p:pic>
      <p:pic>
        <p:nvPicPr>
          <p:cNvPr id="8" name="Bildobjekt 7">
            <a:extLst>
              <a:ext uri="{FF2B5EF4-FFF2-40B4-BE49-F238E27FC236}">
                <a16:creationId xmlns:a16="http://schemas.microsoft.com/office/drawing/2014/main" id="{ABA4F4CE-E9D4-44F7-BBC7-2A1E00A60782}"/>
              </a:ext>
            </a:extLst>
          </p:cNvPr>
          <p:cNvPicPr>
            <a:picLocks noChangeAspect="1"/>
          </p:cNvPicPr>
          <p:nvPr userDrawn="1"/>
        </p:nvPicPr>
        <p:blipFill>
          <a:blip r:embed="rId3"/>
          <a:stretch>
            <a:fillRect/>
          </a:stretch>
        </p:blipFill>
        <p:spPr>
          <a:xfrm>
            <a:off x="11317288" y="296863"/>
            <a:ext cx="539631" cy="532800"/>
          </a:xfrm>
          <a:prstGeom prst="rect">
            <a:avLst/>
          </a:prstGeom>
        </p:spPr>
      </p:pic>
      <p:pic>
        <p:nvPicPr>
          <p:cNvPr id="11" name="Bildobjekt 10" descr="En bild som visar text, träd, utomhus, natur&#10;&#10;Automatiskt genererad beskrivning">
            <a:extLst>
              <a:ext uri="{FF2B5EF4-FFF2-40B4-BE49-F238E27FC236}">
                <a16:creationId xmlns:a16="http://schemas.microsoft.com/office/drawing/2014/main" id="{271A51A6-0CC7-4C24-B019-85A592794107}"/>
              </a:ext>
            </a:extLst>
          </p:cNvPr>
          <p:cNvPicPr>
            <a:picLocks noChangeAspect="1"/>
          </p:cNvPicPr>
          <p:nvPr userDrawn="1"/>
        </p:nvPicPr>
        <p:blipFill rotWithShape="1">
          <a:blip r:embed="rId4" cstate="email">
            <a:alphaModFix amt="15000"/>
            <a:extLst>
              <a:ext uri="{28A0092B-C50C-407E-A947-70E740481C1C}">
                <a14:useLocalDpi xmlns:a14="http://schemas.microsoft.com/office/drawing/2010/main"/>
              </a:ext>
            </a:extLst>
          </a:blip>
          <a:srcRect/>
          <a:stretch/>
        </p:blipFill>
        <p:spPr>
          <a:xfrm>
            <a:off x="0" y="3807181"/>
            <a:ext cx="12192000" cy="3050819"/>
          </a:xfrm>
          <a:prstGeom prst="rect">
            <a:avLst/>
          </a:prstGeom>
        </p:spPr>
      </p:pic>
    </p:spTree>
    <p:extLst>
      <p:ext uri="{BB962C8B-B14F-4D97-AF65-F5344CB8AC3E}">
        <p14:creationId xmlns:p14="http://schemas.microsoft.com/office/powerpoint/2010/main" val="5859050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Mellansida Rubrik 1">
    <p:spTree>
      <p:nvGrpSpPr>
        <p:cNvPr id="1" name=""/>
        <p:cNvGrpSpPr/>
        <p:nvPr/>
      </p:nvGrpSpPr>
      <p:grpSpPr>
        <a:xfrm>
          <a:off x="0" y="0"/>
          <a:ext cx="0" cy="0"/>
          <a:chOff x="0" y="0"/>
          <a:chExt cx="0" cy="0"/>
        </a:xfrm>
      </p:grpSpPr>
      <p:pic>
        <p:nvPicPr>
          <p:cNvPr id="4" name="Bildobjekt 3" descr="En bild som visar himmel, utomhus, föremål utomhus, rad&#10;&#10;Automatiskt genererad beskrivning">
            <a:extLst>
              <a:ext uri="{FF2B5EF4-FFF2-40B4-BE49-F238E27FC236}">
                <a16:creationId xmlns:a16="http://schemas.microsoft.com/office/drawing/2014/main" id="{90666055-DDF7-5044-974C-60C12F5A5E1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10515600"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rubrik</a:t>
            </a:r>
          </a:p>
        </p:txBody>
      </p:sp>
      <p:pic>
        <p:nvPicPr>
          <p:cNvPr id="8" name="Bildobjekt 7">
            <a:extLst>
              <a:ext uri="{FF2B5EF4-FFF2-40B4-BE49-F238E27FC236}">
                <a16:creationId xmlns:a16="http://schemas.microsoft.com/office/drawing/2014/main" id="{1A506F4A-FEB1-3448-8FB5-208E45A78918}"/>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1732583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24_Rubrik och punktlista skog blå">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2"/>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6" name="Bildobjekt 5">
            <a:extLst>
              <a:ext uri="{FF2B5EF4-FFF2-40B4-BE49-F238E27FC236}">
                <a16:creationId xmlns:a16="http://schemas.microsoft.com/office/drawing/2014/main" id="{3706BFC1-7309-4A14-9C77-0E0EF082BCC3}"/>
              </a:ext>
            </a:extLst>
          </p:cNvPr>
          <p:cNvPicPr>
            <a:picLocks noChangeAspect="1"/>
          </p:cNvPicPr>
          <p:nvPr userDrawn="1"/>
        </p:nvPicPr>
        <p:blipFill>
          <a:blip r:embed="rId3"/>
          <a:stretch>
            <a:fillRect/>
          </a:stretch>
        </p:blipFill>
        <p:spPr>
          <a:xfrm>
            <a:off x="11317288" y="296863"/>
            <a:ext cx="539631" cy="532800"/>
          </a:xfrm>
          <a:prstGeom prst="rect">
            <a:avLst/>
          </a:prstGeom>
        </p:spPr>
      </p:pic>
      <p:pic>
        <p:nvPicPr>
          <p:cNvPr id="7" name="Bildobjekt 6" descr="En bild som visar text, träd, utomhus, natur&#10;&#10;Automatiskt genererad beskrivning">
            <a:extLst>
              <a:ext uri="{FF2B5EF4-FFF2-40B4-BE49-F238E27FC236}">
                <a16:creationId xmlns:a16="http://schemas.microsoft.com/office/drawing/2014/main" id="{BE2BA5EE-D5BB-406C-93B0-CA8F887936EF}"/>
              </a:ext>
            </a:extLst>
          </p:cNvPr>
          <p:cNvPicPr>
            <a:picLocks noChangeAspect="1"/>
          </p:cNvPicPr>
          <p:nvPr userDrawn="1"/>
        </p:nvPicPr>
        <p:blipFill rotWithShape="1">
          <a:blip r:embed="rId4" cstate="email">
            <a:alphaModFix amt="15000"/>
            <a:extLst>
              <a:ext uri="{28A0092B-C50C-407E-A947-70E740481C1C}">
                <a14:useLocalDpi xmlns:a14="http://schemas.microsoft.com/office/drawing/2010/main"/>
              </a:ext>
            </a:extLst>
          </a:blip>
          <a:srcRect/>
          <a:stretch/>
        </p:blipFill>
        <p:spPr>
          <a:xfrm>
            <a:off x="0" y="3807181"/>
            <a:ext cx="12192000" cy="3050819"/>
          </a:xfrm>
          <a:prstGeom prst="rect">
            <a:avLst/>
          </a:prstGeom>
        </p:spPr>
      </p:pic>
    </p:spTree>
    <p:extLst>
      <p:ext uri="{BB962C8B-B14F-4D97-AF65-F5344CB8AC3E}">
        <p14:creationId xmlns:p14="http://schemas.microsoft.com/office/powerpoint/2010/main" val="24848271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5_Rubrik och brödtext liten textruta skog blå">
    <p:spTree>
      <p:nvGrpSpPr>
        <p:cNvPr id="1" name=""/>
        <p:cNvGrpSpPr/>
        <p:nvPr/>
      </p:nvGrpSpPr>
      <p:grpSpPr>
        <a:xfrm>
          <a:off x="0" y="0"/>
          <a:ext cx="0" cy="0"/>
          <a:chOff x="0" y="0"/>
          <a:chExt cx="0" cy="0"/>
        </a:xfrm>
      </p:grpSpPr>
      <p:pic>
        <p:nvPicPr>
          <p:cNvPr id="4" name="Bildobjekt 3" descr="En bild som visar text, träd, utomhus, natur&#10;&#10;Automatiskt genererad beskrivning">
            <a:extLst>
              <a:ext uri="{FF2B5EF4-FFF2-40B4-BE49-F238E27FC236}">
                <a16:creationId xmlns:a16="http://schemas.microsoft.com/office/drawing/2014/main" id="{DD81890C-23DF-6210-0CDB-1E929B94206C}"/>
              </a:ext>
            </a:extLst>
          </p:cNvPr>
          <p:cNvPicPr>
            <a:picLocks noChangeAspect="1"/>
          </p:cNvPicPr>
          <p:nvPr userDrawn="1"/>
        </p:nvPicPr>
        <p:blipFill rotWithShape="1">
          <a:blip r:embed="rId2" cstate="email">
            <a:alphaModFix amt="15000"/>
            <a:extLst>
              <a:ext uri="{28A0092B-C50C-407E-A947-70E740481C1C}">
                <a14:useLocalDpi xmlns:a14="http://schemas.microsoft.com/office/drawing/2010/main"/>
              </a:ext>
            </a:extLst>
          </a:blip>
          <a:srcRect/>
          <a:stretch/>
        </p:blipFill>
        <p:spPr>
          <a:xfrm>
            <a:off x="0" y="3807181"/>
            <a:ext cx="12192000" cy="3050819"/>
          </a:xfrm>
          <a:prstGeom prst="rect">
            <a:avLst/>
          </a:prstGeom>
        </p:spPr>
      </p:pic>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a:xfrm>
            <a:off x="838200" y="1825625"/>
            <a:ext cx="6602260" cy="4351338"/>
          </a:xfrm>
        </p:spPr>
        <p:txBody>
          <a:bodyPr>
            <a:noAutofit/>
          </a:bodyPr>
          <a:lstStyle>
            <a:lvl1pPr marL="4763" indent="0">
              <a:lnSpc>
                <a:spcPct val="130000"/>
              </a:lnSpc>
              <a:spcAft>
                <a:spcPts val="1200"/>
              </a:spcAft>
              <a:buFont typeface="Arial" panose="020B0604020202020204" pitchFamily="34" charset="0"/>
              <a:buNone/>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 typeface="Systemtypsnitt normalt"/>
              <a:buNone/>
              <a:tabLst/>
              <a:defRPr sz="1400" b="0" i="0">
                <a:latin typeface="Open Sans" panose="020B0606030504020204" pitchFamily="34" charset="0"/>
                <a:ea typeface="Open Sans" panose="020B0606030504020204" pitchFamily="34" charset="0"/>
                <a:cs typeface="Open Sans" panose="020B0606030504020204" pitchFamily="34"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p:txBody>
      </p:sp>
      <p:pic>
        <p:nvPicPr>
          <p:cNvPr id="6" name="Bildobjekt 5">
            <a:extLst>
              <a:ext uri="{FF2B5EF4-FFF2-40B4-BE49-F238E27FC236}">
                <a16:creationId xmlns:a16="http://schemas.microsoft.com/office/drawing/2014/main" id="{BE81181C-596E-47B7-AB47-7A9AD1F15253}"/>
              </a:ext>
            </a:extLst>
          </p:cNvPr>
          <p:cNvPicPr>
            <a:picLocks noChangeAspect="1"/>
          </p:cNvPicPr>
          <p:nvPr userDrawn="1"/>
        </p:nvPicPr>
        <p:blipFill>
          <a:blip r:embed="rId3"/>
          <a:stretch>
            <a:fillRect/>
          </a:stretch>
        </p:blipFill>
        <p:spPr>
          <a:xfrm>
            <a:off x="11317288" y="296863"/>
            <a:ext cx="539631" cy="532800"/>
          </a:xfrm>
          <a:prstGeom prst="rect">
            <a:avLst/>
          </a:prstGeom>
        </p:spPr>
      </p:pic>
    </p:spTree>
    <p:extLst>
      <p:ext uri="{BB962C8B-B14F-4D97-AF65-F5344CB8AC3E}">
        <p14:creationId xmlns:p14="http://schemas.microsoft.com/office/powerpoint/2010/main" val="26628422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6_Rubrik och punktlista handslag">
    <p:spTree>
      <p:nvGrpSpPr>
        <p:cNvPr id="1" name=""/>
        <p:cNvGrpSpPr/>
        <p:nvPr/>
      </p:nvGrpSpPr>
      <p:grpSpPr>
        <a:xfrm>
          <a:off x="0" y="0"/>
          <a:ext cx="0" cy="0"/>
          <a:chOff x="0" y="0"/>
          <a:chExt cx="0" cy="0"/>
        </a:xfrm>
      </p:grpSpPr>
      <p:pic>
        <p:nvPicPr>
          <p:cNvPr id="5" name="Bildobjekt 4" descr="En bild som visar duva&#10;&#10;Automatiskt genererad beskrivning">
            <a:extLst>
              <a:ext uri="{FF2B5EF4-FFF2-40B4-BE49-F238E27FC236}">
                <a16:creationId xmlns:a16="http://schemas.microsoft.com/office/drawing/2014/main" id="{7B3FEB56-2BD7-4995-8EB3-C8DE7B414547}"/>
              </a:ext>
            </a:extLst>
          </p:cNvPr>
          <p:cNvPicPr>
            <a:picLocks noChangeAspect="1"/>
          </p:cNvPicPr>
          <p:nvPr userDrawn="1"/>
        </p:nvPicPr>
        <p:blipFill>
          <a:blip r:embed="rId2" cstate="email">
            <a:alphaModFix/>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3"/>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 typeface="Systemtypsnitt normalt"/>
              <a:buChar char="-"/>
              <a:tabLst/>
              <a:defRPr sz="1400" b="0" i="0">
                <a:latin typeface="Open Sans" panose="020B0606030504020204" pitchFamily="34" charset="0"/>
                <a:ea typeface="Open Sans" panose="020B0606030504020204" pitchFamily="34" charset="0"/>
                <a:cs typeface="Open Sans" panose="020B0606030504020204" pitchFamily="34"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6" name="Bildobjekt 5">
            <a:extLst>
              <a:ext uri="{FF2B5EF4-FFF2-40B4-BE49-F238E27FC236}">
                <a16:creationId xmlns:a16="http://schemas.microsoft.com/office/drawing/2014/main" id="{3706BFC1-7309-4A14-9C77-0E0EF082BCC3}"/>
              </a:ext>
            </a:extLst>
          </p:cNvPr>
          <p:cNvPicPr>
            <a:picLocks noChangeAspect="1"/>
          </p:cNvPicPr>
          <p:nvPr userDrawn="1"/>
        </p:nvPicPr>
        <p:blipFill>
          <a:blip r:embed="rId4"/>
          <a:stretch>
            <a:fillRect/>
          </a:stretch>
        </p:blipFill>
        <p:spPr>
          <a:xfrm>
            <a:off x="11317288" y="296863"/>
            <a:ext cx="539631" cy="532800"/>
          </a:xfrm>
          <a:prstGeom prst="rect">
            <a:avLst/>
          </a:prstGeom>
        </p:spPr>
      </p:pic>
    </p:spTree>
    <p:extLst>
      <p:ext uri="{BB962C8B-B14F-4D97-AF65-F5344CB8AC3E}">
        <p14:creationId xmlns:p14="http://schemas.microsoft.com/office/powerpoint/2010/main" val="7472796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7_Rubrik och punktlista handslag ljus toning">
    <p:spTree>
      <p:nvGrpSpPr>
        <p:cNvPr id="1" name=""/>
        <p:cNvGrpSpPr/>
        <p:nvPr/>
      </p:nvGrpSpPr>
      <p:grpSpPr>
        <a:xfrm>
          <a:off x="0" y="0"/>
          <a:ext cx="0" cy="0"/>
          <a:chOff x="0" y="0"/>
          <a:chExt cx="0" cy="0"/>
        </a:xfrm>
      </p:grpSpPr>
      <p:pic>
        <p:nvPicPr>
          <p:cNvPr id="5" name="Bildobjekt 4" descr="En bild som visar duva&#10;&#10;Automatiskt genererad beskrivning">
            <a:extLst>
              <a:ext uri="{FF2B5EF4-FFF2-40B4-BE49-F238E27FC236}">
                <a16:creationId xmlns:a16="http://schemas.microsoft.com/office/drawing/2014/main" id="{7B3FEB56-2BD7-4995-8EB3-C8DE7B414547}"/>
              </a:ext>
            </a:extLst>
          </p:cNvPr>
          <p:cNvPicPr>
            <a:picLocks noChangeAspect="1"/>
          </p:cNvPicPr>
          <p:nvPr userDrawn="1"/>
        </p:nvPicPr>
        <p:blipFill>
          <a:blip r:embed="rId2" cstate="email">
            <a:alphaModFix/>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Rektangel 6">
            <a:extLst>
              <a:ext uri="{FF2B5EF4-FFF2-40B4-BE49-F238E27FC236}">
                <a16:creationId xmlns:a16="http://schemas.microsoft.com/office/drawing/2014/main" id="{45489A8B-6881-414C-AAA8-C5354BC0FB48}"/>
              </a:ext>
            </a:extLst>
          </p:cNvPr>
          <p:cNvSpPr/>
          <p:nvPr userDrawn="1"/>
        </p:nvSpPr>
        <p:spPr>
          <a:xfrm>
            <a:off x="0" y="0"/>
            <a:ext cx="12192000" cy="6858000"/>
          </a:xfrm>
          <a:prstGeom prst="rect">
            <a:avLst/>
          </a:prstGeom>
          <a:gradFill>
            <a:gsLst>
              <a:gs pos="0">
                <a:schemeClr val="bg1"/>
              </a:gs>
              <a:gs pos="100000">
                <a:schemeClr val="bg1">
                  <a:alpha val="46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3"/>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 typeface="Systemtypsnitt normalt"/>
              <a:buChar char="-"/>
              <a:tabLst/>
              <a:defRPr sz="1400" b="0" i="0">
                <a:latin typeface="Open Sans" panose="020B0606030504020204" pitchFamily="34" charset="0"/>
                <a:ea typeface="Open Sans" panose="020B0606030504020204" pitchFamily="34" charset="0"/>
                <a:cs typeface="Open Sans" panose="020B0606030504020204" pitchFamily="34"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6" name="Bildobjekt 5">
            <a:extLst>
              <a:ext uri="{FF2B5EF4-FFF2-40B4-BE49-F238E27FC236}">
                <a16:creationId xmlns:a16="http://schemas.microsoft.com/office/drawing/2014/main" id="{3706BFC1-7309-4A14-9C77-0E0EF082BCC3}"/>
              </a:ext>
            </a:extLst>
          </p:cNvPr>
          <p:cNvPicPr>
            <a:picLocks noChangeAspect="1"/>
          </p:cNvPicPr>
          <p:nvPr userDrawn="1"/>
        </p:nvPicPr>
        <p:blipFill>
          <a:blip r:embed="rId4"/>
          <a:stretch>
            <a:fillRect/>
          </a:stretch>
        </p:blipFill>
        <p:spPr>
          <a:xfrm>
            <a:off x="11317288" y="296863"/>
            <a:ext cx="539631" cy="532800"/>
          </a:xfrm>
          <a:prstGeom prst="rect">
            <a:avLst/>
          </a:prstGeom>
        </p:spPr>
      </p:pic>
    </p:spTree>
    <p:extLst>
      <p:ext uri="{BB962C8B-B14F-4D97-AF65-F5344CB8AC3E}">
        <p14:creationId xmlns:p14="http://schemas.microsoft.com/office/powerpoint/2010/main" val="38545819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14_Rubrik och punktlista blå bakgrund pussel">
    <p:bg>
      <p:bgPr>
        <a:solidFill>
          <a:srgbClr val="1F6575"/>
        </a:solidFill>
        <a:effectLst/>
      </p:bgPr>
    </p:bg>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B23E3302-CC64-4EF7-B17C-763660685579}"/>
              </a:ext>
            </a:extLst>
          </p:cNvPr>
          <p:cNvPicPr>
            <a:picLocks noChangeAspect="1"/>
          </p:cNvPicPr>
          <p:nvPr userDrawn="1"/>
        </p:nvPicPr>
        <p:blipFill>
          <a:blip r:embed="rId2" cstate="email">
            <a:alphaModFix amt="1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3"/>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5" name="Bildobjekt 4">
            <a:extLst>
              <a:ext uri="{FF2B5EF4-FFF2-40B4-BE49-F238E27FC236}">
                <a16:creationId xmlns:a16="http://schemas.microsoft.com/office/drawing/2014/main" id="{5AD521E9-41BB-4C45-8FB4-7F302EDF2552}"/>
              </a:ext>
            </a:extLst>
          </p:cNvPr>
          <p:cNvPicPr>
            <a:picLocks noChangeAspect="1"/>
          </p:cNvPicPr>
          <p:nvPr userDrawn="1"/>
        </p:nvPicPr>
        <p:blipFill>
          <a:blip r:embed="rId4"/>
          <a:stretch>
            <a:fillRect/>
          </a:stretch>
        </p:blipFill>
        <p:spPr>
          <a:xfrm>
            <a:off x="11317288" y="306859"/>
            <a:ext cx="539631" cy="532800"/>
          </a:xfrm>
          <a:prstGeom prst="rect">
            <a:avLst/>
          </a:prstGeom>
        </p:spPr>
      </p:pic>
    </p:spTree>
    <p:extLst>
      <p:ext uri="{BB962C8B-B14F-4D97-AF65-F5344CB8AC3E}">
        <p14:creationId xmlns:p14="http://schemas.microsoft.com/office/powerpoint/2010/main" val="4274741032"/>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0_Rubriksida mål och fokus grön bakgrund sko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083FF4CA-70AC-47A8-A306-987D5991B9C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Rubrik 1">
            <a:extLst>
              <a:ext uri="{FF2B5EF4-FFF2-40B4-BE49-F238E27FC236}">
                <a16:creationId xmlns:a16="http://schemas.microsoft.com/office/drawing/2014/main" id="{C7F4FCB0-2657-4930-B849-7EEA818B980F}"/>
              </a:ext>
            </a:extLst>
          </p:cNvPr>
          <p:cNvSpPr>
            <a:spLocks noGrp="1"/>
          </p:cNvSpPr>
          <p:nvPr>
            <p:ph type="ctrTitle"/>
          </p:nvPr>
        </p:nvSpPr>
        <p:spPr>
          <a:xfrm>
            <a:off x="1524000" y="2393795"/>
            <a:ext cx="8127304" cy="1116168"/>
          </a:xfrm>
        </p:spPr>
        <p:txBody>
          <a:bodyPr anchor="t"/>
          <a:lstStyle>
            <a:lvl1pPr algn="l">
              <a:defRPr sz="3600" b="1" i="0" spc="-8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10" name="Underrubrik 2">
            <a:extLst>
              <a:ext uri="{FF2B5EF4-FFF2-40B4-BE49-F238E27FC236}">
                <a16:creationId xmlns:a16="http://schemas.microsoft.com/office/drawing/2014/main" id="{210C97D0-28B7-4EDD-8C13-A112BCE5E36F}"/>
              </a:ext>
            </a:extLst>
          </p:cNvPr>
          <p:cNvSpPr>
            <a:spLocks noGrp="1"/>
          </p:cNvSpPr>
          <p:nvPr>
            <p:ph type="subTitle" idx="1"/>
          </p:nvPr>
        </p:nvSpPr>
        <p:spPr>
          <a:xfrm>
            <a:off x="1524000" y="3602038"/>
            <a:ext cx="9144000" cy="1655762"/>
          </a:xfrm>
        </p:spPr>
        <p:txBody>
          <a:bodyPr/>
          <a:lstStyle>
            <a:lvl1pPr marL="0" indent="0" algn="l">
              <a:buNone/>
              <a:defRPr sz="2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pic>
        <p:nvPicPr>
          <p:cNvPr id="7" name="Bildobjekt 6">
            <a:extLst>
              <a:ext uri="{FF2B5EF4-FFF2-40B4-BE49-F238E27FC236}">
                <a16:creationId xmlns:a16="http://schemas.microsoft.com/office/drawing/2014/main" id="{9F96428B-E4C0-489F-9015-A102761A02F7}"/>
              </a:ext>
            </a:extLst>
          </p:cNvPr>
          <p:cNvPicPr>
            <a:picLocks noChangeAspect="1"/>
          </p:cNvPicPr>
          <p:nvPr userDrawn="1"/>
        </p:nvPicPr>
        <p:blipFill>
          <a:blip r:embed="rId3"/>
          <a:stretch>
            <a:fillRect/>
          </a:stretch>
        </p:blipFill>
        <p:spPr>
          <a:xfrm>
            <a:off x="11317288" y="306859"/>
            <a:ext cx="539631" cy="532800"/>
          </a:xfrm>
          <a:prstGeom prst="rect">
            <a:avLst/>
          </a:prstGeom>
        </p:spPr>
      </p:pic>
    </p:spTree>
    <p:extLst>
      <p:ext uri="{BB962C8B-B14F-4D97-AF65-F5344CB8AC3E}">
        <p14:creationId xmlns:p14="http://schemas.microsoft.com/office/powerpoint/2010/main" val="20896750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9_Rubriksida mål och fokus blå bakgrund skog">
    <p:spTree>
      <p:nvGrpSpPr>
        <p:cNvPr id="1" name=""/>
        <p:cNvGrpSpPr/>
        <p:nvPr/>
      </p:nvGrpSpPr>
      <p:grpSpPr>
        <a:xfrm>
          <a:off x="0" y="0"/>
          <a:ext cx="0" cy="0"/>
          <a:chOff x="0" y="0"/>
          <a:chExt cx="0" cy="0"/>
        </a:xfrm>
      </p:grpSpPr>
      <p:pic>
        <p:nvPicPr>
          <p:cNvPr id="4" name="Bildobjekt 3" descr="En bild som visar vår, oskärpa, havsbotten&#10;&#10;Automatiskt genererad beskrivning">
            <a:extLst>
              <a:ext uri="{FF2B5EF4-FFF2-40B4-BE49-F238E27FC236}">
                <a16:creationId xmlns:a16="http://schemas.microsoft.com/office/drawing/2014/main" id="{FA705A57-FC75-428A-A2D0-216A038F2F0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Rubrik 1">
            <a:extLst>
              <a:ext uri="{FF2B5EF4-FFF2-40B4-BE49-F238E27FC236}">
                <a16:creationId xmlns:a16="http://schemas.microsoft.com/office/drawing/2014/main" id="{C7F4FCB0-2657-4930-B849-7EEA818B980F}"/>
              </a:ext>
            </a:extLst>
          </p:cNvPr>
          <p:cNvSpPr>
            <a:spLocks noGrp="1"/>
          </p:cNvSpPr>
          <p:nvPr>
            <p:ph type="ctrTitle"/>
          </p:nvPr>
        </p:nvSpPr>
        <p:spPr>
          <a:xfrm>
            <a:off x="1524000" y="2393795"/>
            <a:ext cx="8127304" cy="1116168"/>
          </a:xfrm>
        </p:spPr>
        <p:txBody>
          <a:bodyPr anchor="t"/>
          <a:lstStyle>
            <a:lvl1pPr algn="l">
              <a:defRPr sz="3600" b="1" i="0" spc="-8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10" name="Underrubrik 2">
            <a:extLst>
              <a:ext uri="{FF2B5EF4-FFF2-40B4-BE49-F238E27FC236}">
                <a16:creationId xmlns:a16="http://schemas.microsoft.com/office/drawing/2014/main" id="{210C97D0-28B7-4EDD-8C13-A112BCE5E36F}"/>
              </a:ext>
            </a:extLst>
          </p:cNvPr>
          <p:cNvSpPr>
            <a:spLocks noGrp="1"/>
          </p:cNvSpPr>
          <p:nvPr>
            <p:ph type="subTitle" idx="1"/>
          </p:nvPr>
        </p:nvSpPr>
        <p:spPr>
          <a:xfrm>
            <a:off x="1524000" y="3602038"/>
            <a:ext cx="9144000" cy="1655762"/>
          </a:xfrm>
        </p:spPr>
        <p:txBody>
          <a:bodyPr/>
          <a:lstStyle>
            <a:lvl1pPr marL="0" indent="0" algn="l">
              <a:buNone/>
              <a:defRPr sz="2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pic>
        <p:nvPicPr>
          <p:cNvPr id="7" name="Bildobjekt 6">
            <a:extLst>
              <a:ext uri="{FF2B5EF4-FFF2-40B4-BE49-F238E27FC236}">
                <a16:creationId xmlns:a16="http://schemas.microsoft.com/office/drawing/2014/main" id="{9F96428B-E4C0-489F-9015-A102761A02F7}"/>
              </a:ext>
            </a:extLst>
          </p:cNvPr>
          <p:cNvPicPr>
            <a:picLocks noChangeAspect="1"/>
          </p:cNvPicPr>
          <p:nvPr userDrawn="1"/>
        </p:nvPicPr>
        <p:blipFill>
          <a:blip r:embed="rId3"/>
          <a:stretch>
            <a:fillRect/>
          </a:stretch>
        </p:blipFill>
        <p:spPr>
          <a:xfrm>
            <a:off x="11317288" y="306859"/>
            <a:ext cx="539631" cy="532800"/>
          </a:xfrm>
          <a:prstGeom prst="rect">
            <a:avLst/>
          </a:prstGeom>
        </p:spPr>
      </p:pic>
    </p:spTree>
    <p:extLst>
      <p:ext uri="{BB962C8B-B14F-4D97-AF65-F5344CB8AC3E}">
        <p14:creationId xmlns:p14="http://schemas.microsoft.com/office/powerpoint/2010/main" val="8254107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3_Rubrik och punktlista pussel ljus">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FC7A0564-F709-4FBD-9315-712441A16BD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Rektangel 3">
            <a:extLst>
              <a:ext uri="{FF2B5EF4-FFF2-40B4-BE49-F238E27FC236}">
                <a16:creationId xmlns:a16="http://schemas.microsoft.com/office/drawing/2014/main" id="{341DACD4-61AE-4542-A805-0FDA3E1A7E1F}"/>
              </a:ext>
            </a:extLst>
          </p:cNvPr>
          <p:cNvSpPr/>
          <p:nvPr userDrawn="1"/>
        </p:nvSpPr>
        <p:spPr>
          <a:xfrm>
            <a:off x="0" y="0"/>
            <a:ext cx="12192000" cy="6858000"/>
          </a:xfrm>
          <a:prstGeom prst="rect">
            <a:avLst/>
          </a:prstGeom>
          <a:gradFill>
            <a:gsLst>
              <a:gs pos="0">
                <a:schemeClr val="bg1"/>
              </a:gs>
              <a:gs pos="100000">
                <a:schemeClr val="bg1">
                  <a:alpha val="46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3"/>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6" name="Bildobjekt 5">
            <a:extLst>
              <a:ext uri="{FF2B5EF4-FFF2-40B4-BE49-F238E27FC236}">
                <a16:creationId xmlns:a16="http://schemas.microsoft.com/office/drawing/2014/main" id="{3706BFC1-7309-4A14-9C77-0E0EF082BCC3}"/>
              </a:ext>
            </a:extLst>
          </p:cNvPr>
          <p:cNvPicPr>
            <a:picLocks noChangeAspect="1"/>
          </p:cNvPicPr>
          <p:nvPr userDrawn="1"/>
        </p:nvPicPr>
        <p:blipFill>
          <a:blip r:embed="rId4"/>
          <a:stretch>
            <a:fillRect/>
          </a:stretch>
        </p:blipFill>
        <p:spPr>
          <a:xfrm>
            <a:off x="11317288" y="296863"/>
            <a:ext cx="539631" cy="532800"/>
          </a:xfrm>
          <a:prstGeom prst="rect">
            <a:avLst/>
          </a:prstGeom>
        </p:spPr>
      </p:pic>
    </p:spTree>
    <p:extLst>
      <p:ext uri="{BB962C8B-B14F-4D97-AF65-F5344CB8AC3E}">
        <p14:creationId xmlns:p14="http://schemas.microsoft.com/office/powerpoint/2010/main" val="19732258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8_Rubriksida mål och fokus pussel">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D84DA6C6-552A-42CE-981A-75BBFEF3C4C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Rubrik 1">
            <a:extLst>
              <a:ext uri="{FF2B5EF4-FFF2-40B4-BE49-F238E27FC236}">
                <a16:creationId xmlns:a16="http://schemas.microsoft.com/office/drawing/2014/main" id="{C7F4FCB0-2657-4930-B849-7EEA818B980F}"/>
              </a:ext>
            </a:extLst>
          </p:cNvPr>
          <p:cNvSpPr>
            <a:spLocks noGrp="1"/>
          </p:cNvSpPr>
          <p:nvPr>
            <p:ph type="ctrTitle"/>
          </p:nvPr>
        </p:nvSpPr>
        <p:spPr>
          <a:xfrm>
            <a:off x="1524000" y="2393795"/>
            <a:ext cx="8127304" cy="1116168"/>
          </a:xfrm>
        </p:spPr>
        <p:txBody>
          <a:bodyPr anchor="t"/>
          <a:lstStyle>
            <a:lvl1pPr algn="l">
              <a:defRPr sz="3600" b="1" i="0" spc="-8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10" name="Underrubrik 2">
            <a:extLst>
              <a:ext uri="{FF2B5EF4-FFF2-40B4-BE49-F238E27FC236}">
                <a16:creationId xmlns:a16="http://schemas.microsoft.com/office/drawing/2014/main" id="{210C97D0-28B7-4EDD-8C13-A112BCE5E36F}"/>
              </a:ext>
            </a:extLst>
          </p:cNvPr>
          <p:cNvSpPr>
            <a:spLocks noGrp="1"/>
          </p:cNvSpPr>
          <p:nvPr>
            <p:ph type="subTitle" idx="1"/>
          </p:nvPr>
        </p:nvSpPr>
        <p:spPr>
          <a:xfrm>
            <a:off x="1524000" y="3602038"/>
            <a:ext cx="9144000" cy="1655762"/>
          </a:xfrm>
        </p:spPr>
        <p:txBody>
          <a:bodyPr/>
          <a:lstStyle>
            <a:lvl1pPr marL="0" indent="0" algn="l">
              <a:buNone/>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pic>
        <p:nvPicPr>
          <p:cNvPr id="7" name="Bildobjekt 6">
            <a:extLst>
              <a:ext uri="{FF2B5EF4-FFF2-40B4-BE49-F238E27FC236}">
                <a16:creationId xmlns:a16="http://schemas.microsoft.com/office/drawing/2014/main" id="{9F96428B-E4C0-489F-9015-A102761A02F7}"/>
              </a:ext>
            </a:extLst>
          </p:cNvPr>
          <p:cNvPicPr>
            <a:picLocks noChangeAspect="1"/>
          </p:cNvPicPr>
          <p:nvPr userDrawn="1"/>
        </p:nvPicPr>
        <p:blipFill>
          <a:blip r:embed="rId3"/>
          <a:stretch>
            <a:fillRect/>
          </a:stretch>
        </p:blipFill>
        <p:spPr>
          <a:xfrm>
            <a:off x="11317288" y="306859"/>
            <a:ext cx="539631" cy="532800"/>
          </a:xfrm>
          <a:prstGeom prst="rect">
            <a:avLst/>
          </a:prstGeom>
        </p:spPr>
      </p:pic>
      <p:pic>
        <p:nvPicPr>
          <p:cNvPr id="2" name="Bildobjekt 1">
            <a:extLst>
              <a:ext uri="{FF2B5EF4-FFF2-40B4-BE49-F238E27FC236}">
                <a16:creationId xmlns:a16="http://schemas.microsoft.com/office/drawing/2014/main" id="{1DB32E4F-3972-5F7B-998D-769AFCE30746}"/>
              </a:ext>
            </a:extLst>
          </p:cNvPr>
          <p:cNvPicPr>
            <a:picLocks noChangeAspect="1"/>
          </p:cNvPicPr>
          <p:nvPr userDrawn="1"/>
        </p:nvPicPr>
        <p:blipFill>
          <a:blip r:embed="rId4"/>
          <a:stretch>
            <a:fillRect/>
          </a:stretch>
        </p:blipFill>
        <p:spPr>
          <a:xfrm>
            <a:off x="11317288" y="296863"/>
            <a:ext cx="539631" cy="532800"/>
          </a:xfrm>
          <a:prstGeom prst="rect">
            <a:avLst/>
          </a:prstGeom>
        </p:spPr>
      </p:pic>
    </p:spTree>
    <p:extLst>
      <p:ext uri="{BB962C8B-B14F-4D97-AF65-F5344CB8AC3E}">
        <p14:creationId xmlns:p14="http://schemas.microsoft.com/office/powerpoint/2010/main" val="34238706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Anpassad layou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090DBE3-5934-F94B-117D-41850CA8A6E3}"/>
              </a:ext>
            </a:extLst>
          </p:cNvPr>
          <p:cNvSpPr>
            <a:spLocks noGrp="1"/>
          </p:cNvSpPr>
          <p:nvPr>
            <p:ph type="title"/>
          </p:nvPr>
        </p:nvSpPr>
        <p:spPr/>
        <p:txBody>
          <a:bodyPr>
            <a:normAutofit/>
          </a:bodyPr>
          <a:lstStyle>
            <a:lvl1pPr>
              <a:defRPr sz="2400" b="1">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pic>
        <p:nvPicPr>
          <p:cNvPr id="6" name="Bildobjekt 5">
            <a:extLst>
              <a:ext uri="{FF2B5EF4-FFF2-40B4-BE49-F238E27FC236}">
                <a16:creationId xmlns:a16="http://schemas.microsoft.com/office/drawing/2014/main" id="{CEA471F8-9AF6-BEB1-F4BD-5217A41672E9}"/>
              </a:ext>
            </a:extLst>
          </p:cNvPr>
          <p:cNvPicPr>
            <a:picLocks noChangeAspect="1"/>
          </p:cNvPicPr>
          <p:nvPr userDrawn="1"/>
        </p:nvPicPr>
        <p:blipFill>
          <a:blip r:embed="rId2"/>
          <a:stretch>
            <a:fillRect/>
          </a:stretch>
        </p:blipFill>
        <p:spPr>
          <a:xfrm>
            <a:off x="11317288" y="296863"/>
            <a:ext cx="539631" cy="532800"/>
          </a:xfrm>
          <a:prstGeom prst="rect">
            <a:avLst/>
          </a:prstGeom>
        </p:spPr>
      </p:pic>
    </p:spTree>
    <p:extLst>
      <p:ext uri="{BB962C8B-B14F-4D97-AF65-F5344CB8AC3E}">
        <p14:creationId xmlns:p14="http://schemas.microsoft.com/office/powerpoint/2010/main" val="3685477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Mellansida Rubrik 2">
    <p:spTree>
      <p:nvGrpSpPr>
        <p:cNvPr id="1" name=""/>
        <p:cNvGrpSpPr/>
        <p:nvPr/>
      </p:nvGrpSpPr>
      <p:grpSpPr>
        <a:xfrm>
          <a:off x="0" y="0"/>
          <a:ext cx="0" cy="0"/>
          <a:chOff x="0" y="0"/>
          <a:chExt cx="0" cy="0"/>
        </a:xfrm>
      </p:grpSpPr>
      <p:pic>
        <p:nvPicPr>
          <p:cNvPr id="5" name="Bildobjekt 4" descr="En bild som visar grön, sitter, skog, träd&#10;&#10;Automatiskt genererad beskrivning">
            <a:extLst>
              <a:ext uri="{FF2B5EF4-FFF2-40B4-BE49-F238E27FC236}">
                <a16:creationId xmlns:a16="http://schemas.microsoft.com/office/drawing/2014/main" id="{922A2FA4-7B6B-4B4A-8C6A-280873A755F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10515600"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3028337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Mellansida Rubrik 2">
    <p:spTree>
      <p:nvGrpSpPr>
        <p:cNvPr id="1" name=""/>
        <p:cNvGrpSpPr/>
        <p:nvPr/>
      </p:nvGrpSpPr>
      <p:grpSpPr>
        <a:xfrm>
          <a:off x="0" y="0"/>
          <a:ext cx="0" cy="0"/>
          <a:chOff x="0" y="0"/>
          <a:chExt cx="0" cy="0"/>
        </a:xfrm>
      </p:grpSpPr>
      <p:pic>
        <p:nvPicPr>
          <p:cNvPr id="4" name="Bildobjekt 3" descr="En bild som visar utomhus, träd, skog, växt&#10;&#10;Automatiskt genererad beskrivning">
            <a:extLst>
              <a:ext uri="{FF2B5EF4-FFF2-40B4-BE49-F238E27FC236}">
                <a16:creationId xmlns:a16="http://schemas.microsoft.com/office/drawing/2014/main" id="{D05B3671-A5BB-C92A-C73F-68063F4B9F31}"/>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sharpenSoften amount="20000"/>
                    </a14:imgEffect>
                    <a14:imgEffect>
                      <a14:brightnessContrast contrast="-13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10515600" cy="1325563"/>
          </a:xfrm>
          <a:effectLst>
            <a:outerShdw blurRad="63500" dist="38100" dir="18900000" algn="bl" rotWithShape="0">
              <a:prstClr val="black">
                <a:alpha val="40000"/>
              </a:prstClr>
            </a:outerShdw>
          </a:effectLst>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rubrik</a:t>
            </a:r>
          </a:p>
        </p:txBody>
      </p:sp>
      <p:sp>
        <p:nvSpPr>
          <p:cNvPr id="18" name="Platshållare för text 17">
            <a:extLst>
              <a:ext uri="{FF2B5EF4-FFF2-40B4-BE49-F238E27FC236}">
                <a16:creationId xmlns:a16="http://schemas.microsoft.com/office/drawing/2014/main" id="{887B0604-5438-4DCD-88B7-2DF8A2874897}"/>
              </a:ext>
            </a:extLst>
          </p:cNvPr>
          <p:cNvSpPr>
            <a:spLocks noGrp="1"/>
          </p:cNvSpPr>
          <p:nvPr>
            <p:ph type="body" sz="quarter" idx="10" hasCustomPrompt="1"/>
          </p:nvPr>
        </p:nvSpPr>
        <p:spPr>
          <a:xfrm>
            <a:off x="838199" y="4117068"/>
            <a:ext cx="8452757" cy="1559990"/>
          </a:xfrm>
        </p:spPr>
        <p:txBody>
          <a:bodyPr/>
          <a:lstStyle>
            <a:lvl1pPr>
              <a:buFontTx/>
              <a:buNone/>
              <a:defRPr sz="28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pic>
        <p:nvPicPr>
          <p:cNvPr id="7" name="Bildobjekt 6">
            <a:extLst>
              <a:ext uri="{FF2B5EF4-FFF2-40B4-BE49-F238E27FC236}">
                <a16:creationId xmlns:a16="http://schemas.microsoft.com/office/drawing/2014/main" id="{55854DE9-2CFB-45C4-8325-43FF1AE76EBD}"/>
              </a:ext>
            </a:extLst>
          </p:cNvPr>
          <p:cNvPicPr>
            <a:picLocks noChangeAspect="1"/>
          </p:cNvPicPr>
          <p:nvPr userDrawn="1"/>
        </p:nvPicPr>
        <p:blipFill>
          <a:blip r:embed="rId4"/>
          <a:stretch>
            <a:fillRect/>
          </a:stretch>
        </p:blipFill>
        <p:spPr>
          <a:xfrm>
            <a:off x="11317288" y="306859"/>
            <a:ext cx="539631" cy="532800"/>
          </a:xfrm>
          <a:prstGeom prst="rect">
            <a:avLst/>
          </a:prstGeom>
        </p:spPr>
      </p:pic>
    </p:spTree>
    <p:extLst>
      <p:ext uri="{BB962C8B-B14F-4D97-AF65-F5344CB8AC3E}">
        <p14:creationId xmlns:p14="http://schemas.microsoft.com/office/powerpoint/2010/main" val="723088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Mellansida Rubrik 2">
    <p:spTree>
      <p:nvGrpSpPr>
        <p:cNvPr id="1" name=""/>
        <p:cNvGrpSpPr/>
        <p:nvPr/>
      </p:nvGrpSpPr>
      <p:grpSpPr>
        <a:xfrm>
          <a:off x="0" y="0"/>
          <a:ext cx="0" cy="0"/>
          <a:chOff x="0" y="0"/>
          <a:chExt cx="0" cy="0"/>
        </a:xfrm>
      </p:grpSpPr>
      <p:pic>
        <p:nvPicPr>
          <p:cNvPr id="8" name="Bildobjekt 7" descr="En bild som visar träd, växt, utomhus, löv&#10;&#10;Automatiskt genererad beskrivning">
            <a:extLst>
              <a:ext uri="{FF2B5EF4-FFF2-40B4-BE49-F238E27FC236}">
                <a16:creationId xmlns:a16="http://schemas.microsoft.com/office/drawing/2014/main" id="{CCCBB8AC-2B37-F50A-184A-6B4687A88070}"/>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sharpenSoften amount="35000"/>
                    </a14:imgEffect>
                    <a14:imgEffect>
                      <a14:colorTemperature colorTemp="7200"/>
                    </a14:imgEffect>
                    <a14:imgEffect>
                      <a14:saturation sat="81000"/>
                    </a14:imgEffect>
                    <a14:imgEffect>
                      <a14:brightnessContrast bright="-24000" contrast="5000"/>
                    </a14:imgEffect>
                  </a14:imgLayer>
                </a14:imgProps>
              </a:ext>
              <a:ext uri="{28A0092B-C50C-407E-A947-70E740481C1C}">
                <a14:useLocalDpi xmlns:a14="http://schemas.microsoft.com/office/drawing/2010/main"/>
              </a:ext>
            </a:extLst>
          </a:blip>
          <a:srcRect/>
          <a:stretch/>
        </p:blipFill>
        <p:spPr>
          <a:xfrm>
            <a:off x="-1" y="0"/>
            <a:ext cx="12218997"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10515600" cy="1325563"/>
          </a:xfrm>
          <a:effectLst>
            <a:outerShdw blurRad="63500" dist="38100" dir="18900000" algn="bl" rotWithShape="0">
              <a:prstClr val="black">
                <a:alpha val="40000"/>
              </a:prstClr>
            </a:outerShdw>
          </a:effectLst>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rubrik</a:t>
            </a:r>
          </a:p>
        </p:txBody>
      </p:sp>
      <p:sp>
        <p:nvSpPr>
          <p:cNvPr id="18" name="Platshållare för text 17">
            <a:extLst>
              <a:ext uri="{FF2B5EF4-FFF2-40B4-BE49-F238E27FC236}">
                <a16:creationId xmlns:a16="http://schemas.microsoft.com/office/drawing/2014/main" id="{887B0604-5438-4DCD-88B7-2DF8A2874897}"/>
              </a:ext>
            </a:extLst>
          </p:cNvPr>
          <p:cNvSpPr>
            <a:spLocks noGrp="1"/>
          </p:cNvSpPr>
          <p:nvPr>
            <p:ph type="body" sz="quarter" idx="10" hasCustomPrompt="1"/>
          </p:nvPr>
        </p:nvSpPr>
        <p:spPr>
          <a:xfrm>
            <a:off x="838199" y="4117068"/>
            <a:ext cx="8452757" cy="1559990"/>
          </a:xfrm>
        </p:spPr>
        <p:txBody>
          <a:bodyPr/>
          <a:lstStyle>
            <a:lvl1pPr>
              <a:buFontTx/>
              <a:buNone/>
              <a:defRPr sz="28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pic>
        <p:nvPicPr>
          <p:cNvPr id="7" name="Bildobjekt 6">
            <a:extLst>
              <a:ext uri="{FF2B5EF4-FFF2-40B4-BE49-F238E27FC236}">
                <a16:creationId xmlns:a16="http://schemas.microsoft.com/office/drawing/2014/main" id="{55854DE9-2CFB-45C4-8325-43FF1AE76EBD}"/>
              </a:ext>
            </a:extLst>
          </p:cNvPr>
          <p:cNvPicPr>
            <a:picLocks noChangeAspect="1"/>
          </p:cNvPicPr>
          <p:nvPr userDrawn="1"/>
        </p:nvPicPr>
        <p:blipFill>
          <a:blip r:embed="rId4"/>
          <a:stretch>
            <a:fillRect/>
          </a:stretch>
        </p:blipFill>
        <p:spPr>
          <a:xfrm>
            <a:off x="11317288" y="306859"/>
            <a:ext cx="539631" cy="532800"/>
          </a:xfrm>
          <a:prstGeom prst="rect">
            <a:avLst/>
          </a:prstGeom>
        </p:spPr>
      </p:pic>
    </p:spTree>
    <p:extLst>
      <p:ext uri="{BB962C8B-B14F-4D97-AF65-F5344CB8AC3E}">
        <p14:creationId xmlns:p14="http://schemas.microsoft.com/office/powerpoint/2010/main" val="14771615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Mellansida Rubrik 3">
    <p:spTree>
      <p:nvGrpSpPr>
        <p:cNvPr id="1" name=""/>
        <p:cNvGrpSpPr/>
        <p:nvPr/>
      </p:nvGrpSpPr>
      <p:grpSpPr>
        <a:xfrm>
          <a:off x="0" y="0"/>
          <a:ext cx="0" cy="0"/>
          <a:chOff x="0" y="0"/>
          <a:chExt cx="0" cy="0"/>
        </a:xfrm>
      </p:grpSpPr>
      <p:pic>
        <p:nvPicPr>
          <p:cNvPr id="5" name="Bildobjekt 4" descr="En bild som visar gräs&#10;&#10;Automatiskt genererad beskrivning">
            <a:extLst>
              <a:ext uri="{FF2B5EF4-FFF2-40B4-BE49-F238E27FC236}">
                <a16:creationId xmlns:a16="http://schemas.microsoft.com/office/drawing/2014/main" id="{658C782C-89B4-254C-A0A9-6C93B1645FE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10515600"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3314264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Mellansida Rubrik 4">
    <p:spTree>
      <p:nvGrpSpPr>
        <p:cNvPr id="1" name=""/>
        <p:cNvGrpSpPr/>
        <p:nvPr/>
      </p:nvGrpSpPr>
      <p:grpSpPr>
        <a:xfrm>
          <a:off x="0" y="0"/>
          <a:ext cx="0" cy="0"/>
          <a:chOff x="0" y="0"/>
          <a:chExt cx="0" cy="0"/>
        </a:xfrm>
      </p:grpSpPr>
      <p:pic>
        <p:nvPicPr>
          <p:cNvPr id="6" name="Bildobjekt 5" descr="En bild som visar träd, utomhus, gräs, skog&#10;&#10;Automatiskt genererad beskrivning">
            <a:extLst>
              <a:ext uri="{FF2B5EF4-FFF2-40B4-BE49-F238E27FC236}">
                <a16:creationId xmlns:a16="http://schemas.microsoft.com/office/drawing/2014/main" id="{2065AC02-8907-0B41-A36A-ADB110B29B3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10515600"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337302420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CC2A48DD-DCF3-F147-8A83-D4DBAA8C37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A1120664-BCC5-EA40-8A3E-D97D345E8D3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9A835E7F-1923-2B4E-8792-250CFBB348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37D77F-9B0E-A448-B81E-B6100637E94F}" type="datetimeFigureOut">
              <a:rPr lang="sv-SE" smtClean="0"/>
              <a:t>2023-05-19</a:t>
            </a:fld>
            <a:endParaRPr lang="sv-SE"/>
          </a:p>
        </p:txBody>
      </p:sp>
      <p:sp>
        <p:nvSpPr>
          <p:cNvPr id="5" name="Platshållare för sidfot 4">
            <a:extLst>
              <a:ext uri="{FF2B5EF4-FFF2-40B4-BE49-F238E27FC236}">
                <a16:creationId xmlns:a16="http://schemas.microsoft.com/office/drawing/2014/main" id="{4AF51D83-120C-794C-9089-DF6BF25576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76B92AA7-8AD5-6A44-8B93-B38C992A6A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58DE52-BC3F-934E-9E28-15BE3F642BA6}" type="slidenum">
              <a:rPr lang="sv-SE" smtClean="0"/>
              <a:t>‹#›</a:t>
            </a:fld>
            <a:endParaRPr lang="sv-SE"/>
          </a:p>
        </p:txBody>
      </p:sp>
    </p:spTree>
    <p:extLst>
      <p:ext uri="{BB962C8B-B14F-4D97-AF65-F5344CB8AC3E}">
        <p14:creationId xmlns:p14="http://schemas.microsoft.com/office/powerpoint/2010/main" val="4208705920"/>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49" r:id="rId3"/>
    <p:sldLayoutId id="2147483654" r:id="rId4"/>
    <p:sldLayoutId id="2147483660" r:id="rId5"/>
    <p:sldLayoutId id="2147483678" r:id="rId6"/>
    <p:sldLayoutId id="2147483679" r:id="rId7"/>
    <p:sldLayoutId id="2147483661" r:id="rId8"/>
    <p:sldLayoutId id="2147483662" r:id="rId9"/>
    <p:sldLayoutId id="2147483664" r:id="rId10"/>
    <p:sldLayoutId id="2147483663" r:id="rId11"/>
    <p:sldLayoutId id="2147483668" r:id="rId12"/>
    <p:sldLayoutId id="2147483669" r:id="rId13"/>
    <p:sldLayoutId id="2147483670" r:id="rId14"/>
    <p:sldLayoutId id="2147483650" r:id="rId15"/>
    <p:sldLayoutId id="2147483667" r:id="rId16"/>
    <p:sldLayoutId id="2147483713" r:id="rId17"/>
    <p:sldLayoutId id="2147483671" r:id="rId18"/>
    <p:sldLayoutId id="2147483672" r:id="rId19"/>
    <p:sldLayoutId id="2147483699" r:id="rId20"/>
    <p:sldLayoutId id="2147483689" r:id="rId21"/>
    <p:sldLayoutId id="2147483701" r:id="rId22"/>
    <p:sldLayoutId id="2147483693" r:id="rId23"/>
    <p:sldLayoutId id="2147483704" r:id="rId24"/>
    <p:sldLayoutId id="2147483702" r:id="rId25"/>
    <p:sldLayoutId id="2147483705" r:id="rId26"/>
    <p:sldLayoutId id="2147483703" r:id="rId27"/>
    <p:sldLayoutId id="2147483673" r:id="rId28"/>
    <p:sldLayoutId id="2147483674" r:id="rId29"/>
    <p:sldLayoutId id="2147483675" r:id="rId30"/>
    <p:sldLayoutId id="2147483676" r:id="rId31"/>
    <p:sldLayoutId id="2147483677" r:id="rId32"/>
    <p:sldLayoutId id="2147483711" r:id="rId33"/>
    <p:sldLayoutId id="2147483681" r:id="rId34"/>
    <p:sldLayoutId id="2147483688" r:id="rId35"/>
    <p:sldLayoutId id="2147483709" r:id="rId36"/>
    <p:sldLayoutId id="2147483716" r:id="rId37"/>
    <p:sldLayoutId id="2147483687" r:id="rId38"/>
    <p:sldLayoutId id="2147483710" r:id="rId39"/>
    <p:sldLayoutId id="2147483683" r:id="rId40"/>
    <p:sldLayoutId id="2147483717" r:id="rId41"/>
    <p:sldLayoutId id="2147483685" r:id="rId42"/>
    <p:sldLayoutId id="2147483686" r:id="rId43"/>
    <p:sldLayoutId id="2147483694" r:id="rId44"/>
    <p:sldLayoutId id="2147483712" r:id="rId45"/>
    <p:sldLayoutId id="2147483706" r:id="rId46"/>
    <p:sldLayoutId id="2147483707" r:id="rId47"/>
    <p:sldLayoutId id="2147483708" r:id="rId48"/>
    <p:sldLayoutId id="2147483680" r:id="rId4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51.svg"/><Relationship Id="rId13" Type="http://schemas.openxmlformats.org/officeDocument/2006/relationships/image" Target="../media/image52.png"/><Relationship Id="rId3" Type="http://schemas.openxmlformats.org/officeDocument/2006/relationships/image" Target="../media/image43.png"/><Relationship Id="rId7" Type="http://schemas.openxmlformats.org/officeDocument/2006/relationships/image" Target="../media/image50.png"/><Relationship Id="rId12" Type="http://schemas.microsoft.com/office/2007/relationships/hdphoto" Target="../media/hdphoto7.wdp"/><Relationship Id="rId2" Type="http://schemas.openxmlformats.org/officeDocument/2006/relationships/image" Target="../media/image20.png"/><Relationship Id="rId1" Type="http://schemas.openxmlformats.org/officeDocument/2006/relationships/slideLayout" Target="../slideLayouts/slideLayout27.xml"/><Relationship Id="rId6" Type="http://schemas.openxmlformats.org/officeDocument/2006/relationships/image" Target="../media/image45.svg"/><Relationship Id="rId11" Type="http://schemas.openxmlformats.org/officeDocument/2006/relationships/image" Target="../media/image42.png"/><Relationship Id="rId5" Type="http://schemas.openxmlformats.org/officeDocument/2006/relationships/image" Target="../media/image44.png"/><Relationship Id="rId10" Type="http://schemas.microsoft.com/office/2007/relationships/hdphoto" Target="../media/hdphoto6.wdp"/><Relationship Id="rId4" Type="http://schemas.microsoft.com/office/2007/relationships/hdphoto" Target="../media/hdphoto8.wdp"/><Relationship Id="rId9" Type="http://schemas.openxmlformats.org/officeDocument/2006/relationships/image" Target="../media/image41.png"/></Relationships>
</file>

<file path=ppt/slides/_rels/slide1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0.png"/><Relationship Id="rId7" Type="http://schemas.openxmlformats.org/officeDocument/2006/relationships/image" Target="../media/image54.svg"/><Relationship Id="rId2" Type="http://schemas.openxmlformats.org/officeDocument/2006/relationships/notesSlide" Target="../notesSlides/notesSlide2.xml"/><Relationship Id="rId1" Type="http://schemas.openxmlformats.org/officeDocument/2006/relationships/slideLayout" Target="../slideLayouts/slideLayout27.xml"/><Relationship Id="rId6" Type="http://schemas.openxmlformats.org/officeDocument/2006/relationships/image" Target="../media/image53.png"/><Relationship Id="rId5" Type="http://schemas.microsoft.com/office/2007/relationships/hdphoto" Target="../media/hdphoto7.wdp"/><Relationship Id="rId4" Type="http://schemas.openxmlformats.org/officeDocument/2006/relationships/image" Target="../media/image42.png"/><Relationship Id="rId9" Type="http://schemas.microsoft.com/office/2007/relationships/hdphoto" Target="../media/hdphoto6.wdp"/></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2.png"/><Relationship Id="rId7" Type="http://schemas.openxmlformats.org/officeDocument/2006/relationships/image" Target="../media/image50.png"/><Relationship Id="rId2" Type="http://schemas.openxmlformats.org/officeDocument/2006/relationships/image" Target="../media/image20.png"/><Relationship Id="rId1" Type="http://schemas.openxmlformats.org/officeDocument/2006/relationships/slideLayout" Target="../slideLayouts/slideLayout27.xml"/><Relationship Id="rId6" Type="http://schemas.openxmlformats.org/officeDocument/2006/relationships/image" Target="../media/image54.svg"/><Relationship Id="rId5" Type="http://schemas.openxmlformats.org/officeDocument/2006/relationships/image" Target="../media/image53.png"/><Relationship Id="rId10" Type="http://schemas.microsoft.com/office/2007/relationships/hdphoto" Target="../media/hdphoto8.wdp"/><Relationship Id="rId4" Type="http://schemas.microsoft.com/office/2007/relationships/hdphoto" Target="../media/hdphoto7.wdp"/><Relationship Id="rId9" Type="http://schemas.openxmlformats.org/officeDocument/2006/relationships/image" Target="../media/image52.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7.png"/><Relationship Id="rId1" Type="http://schemas.openxmlformats.org/officeDocument/2006/relationships/slideLayout" Target="../slideLayouts/slideLayout15.xml"/><Relationship Id="rId4" Type="http://schemas.microsoft.com/office/2007/relationships/hdphoto" Target="../media/hdphoto5.wdp"/></Relationships>
</file>

<file path=ppt/slides/_rels/slide15.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48.png"/><Relationship Id="rId3" Type="http://schemas.openxmlformats.org/officeDocument/2006/relationships/image" Target="../media/image41.png"/><Relationship Id="rId7" Type="http://schemas.openxmlformats.org/officeDocument/2006/relationships/image" Target="../media/image43.png"/><Relationship Id="rId12" Type="http://schemas.openxmlformats.org/officeDocument/2006/relationships/image" Target="../media/image58.svg"/><Relationship Id="rId2" Type="http://schemas.openxmlformats.org/officeDocument/2006/relationships/notesSlide" Target="../notesSlides/notesSlide3.xml"/><Relationship Id="rId1" Type="http://schemas.openxmlformats.org/officeDocument/2006/relationships/slideLayout" Target="../slideLayouts/slideLayout37.xml"/><Relationship Id="rId6" Type="http://schemas.microsoft.com/office/2007/relationships/hdphoto" Target="../media/hdphoto7.wdp"/><Relationship Id="rId11" Type="http://schemas.openxmlformats.org/officeDocument/2006/relationships/image" Target="../media/image57.png"/><Relationship Id="rId5" Type="http://schemas.openxmlformats.org/officeDocument/2006/relationships/image" Target="../media/image42.png"/><Relationship Id="rId15" Type="http://schemas.openxmlformats.org/officeDocument/2006/relationships/image" Target="../media/image59.png"/><Relationship Id="rId10" Type="http://schemas.openxmlformats.org/officeDocument/2006/relationships/image" Target="../media/image56.svg"/><Relationship Id="rId4" Type="http://schemas.microsoft.com/office/2007/relationships/hdphoto" Target="../media/hdphoto6.wdp"/><Relationship Id="rId9" Type="http://schemas.openxmlformats.org/officeDocument/2006/relationships/image" Target="../media/image55.png"/><Relationship Id="rId14" Type="http://schemas.openxmlformats.org/officeDocument/2006/relationships/image" Target="../media/image49.sv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0.png"/><Relationship Id="rId1" Type="http://schemas.openxmlformats.org/officeDocument/2006/relationships/slideLayout" Target="../slideLayouts/slideLayout15.xm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xml"/><Relationship Id="rId1" Type="http://schemas.openxmlformats.org/officeDocument/2006/relationships/slideLayout" Target="../slideLayouts/slideLayout21.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1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8" Type="http://schemas.openxmlformats.org/officeDocument/2006/relationships/image" Target="../media/image40.png"/><Relationship Id="rId3" Type="http://schemas.microsoft.com/office/2007/relationships/hdphoto" Target="../media/hdphoto3.wdp"/><Relationship Id="rId7" Type="http://schemas.openxmlformats.org/officeDocument/2006/relationships/image" Target="../media/image39.png"/><Relationship Id="rId2" Type="http://schemas.openxmlformats.org/officeDocument/2006/relationships/image" Target="../media/image36.png"/><Relationship Id="rId1" Type="http://schemas.openxmlformats.org/officeDocument/2006/relationships/slideLayout" Target="../slideLayouts/slideLayout15.xml"/><Relationship Id="rId6" Type="http://schemas.microsoft.com/office/2007/relationships/hdphoto" Target="../media/hdphoto4.wdp"/><Relationship Id="rId5" Type="http://schemas.openxmlformats.org/officeDocument/2006/relationships/image" Target="../media/image38.png"/><Relationship Id="rId4" Type="http://schemas.openxmlformats.org/officeDocument/2006/relationships/image" Target="../media/image37.png"/><Relationship Id="rId9" Type="http://schemas.microsoft.com/office/2007/relationships/hdphoto" Target="../media/hdphoto5.wdp"/></Relationships>
</file>

<file path=ppt/slides/_rels/slide4.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48.png"/><Relationship Id="rId3" Type="http://schemas.openxmlformats.org/officeDocument/2006/relationships/image" Target="../media/image41.png"/><Relationship Id="rId7" Type="http://schemas.openxmlformats.org/officeDocument/2006/relationships/image" Target="../media/image43.png"/><Relationship Id="rId12" Type="http://schemas.openxmlformats.org/officeDocument/2006/relationships/image" Target="../media/image47.svg"/><Relationship Id="rId2" Type="http://schemas.openxmlformats.org/officeDocument/2006/relationships/notesSlide" Target="../notesSlides/notesSlide1.xml"/><Relationship Id="rId1" Type="http://schemas.openxmlformats.org/officeDocument/2006/relationships/slideLayout" Target="../slideLayouts/slideLayout37.xml"/><Relationship Id="rId6" Type="http://schemas.microsoft.com/office/2007/relationships/hdphoto" Target="../media/hdphoto7.wdp"/><Relationship Id="rId11" Type="http://schemas.openxmlformats.org/officeDocument/2006/relationships/image" Target="../media/image46.png"/><Relationship Id="rId5" Type="http://schemas.openxmlformats.org/officeDocument/2006/relationships/image" Target="../media/image42.png"/><Relationship Id="rId10" Type="http://schemas.openxmlformats.org/officeDocument/2006/relationships/image" Target="../media/image45.svg"/><Relationship Id="rId4" Type="http://schemas.microsoft.com/office/2007/relationships/hdphoto" Target="../media/hdphoto6.wdp"/><Relationship Id="rId9" Type="http://schemas.openxmlformats.org/officeDocument/2006/relationships/image" Target="../media/image44.png"/><Relationship Id="rId14" Type="http://schemas.openxmlformats.org/officeDocument/2006/relationships/image" Target="../media/image49.svg"/></Relationships>
</file>

<file path=ppt/slides/_rels/slide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8.png"/><Relationship Id="rId1" Type="http://schemas.openxmlformats.org/officeDocument/2006/relationships/slideLayout" Target="../slideLayouts/slideLayout15.xml"/><Relationship Id="rId5" Type="http://schemas.microsoft.com/office/2007/relationships/hdphoto" Target="../media/hdphoto5.wdp"/><Relationship Id="rId4" Type="http://schemas.openxmlformats.org/officeDocument/2006/relationships/image" Target="../media/image40.png"/></Relationships>
</file>

<file path=ppt/slides/_rels/slide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0.png"/><Relationship Id="rId1" Type="http://schemas.openxmlformats.org/officeDocument/2006/relationships/slideLayout" Target="../slideLayouts/slideLayout27.xml"/><Relationship Id="rId6" Type="http://schemas.microsoft.com/office/2007/relationships/hdphoto" Target="../media/hdphoto7.wdp"/><Relationship Id="rId5" Type="http://schemas.openxmlformats.org/officeDocument/2006/relationships/image" Target="../media/image42.png"/><Relationship Id="rId4" Type="http://schemas.microsoft.com/office/2007/relationships/hdphoto" Target="../media/hdphoto6.wdp"/></Relationships>
</file>

<file path=ppt/slides/_rels/slide7.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43.png"/><Relationship Id="rId7" Type="http://schemas.openxmlformats.org/officeDocument/2006/relationships/image" Target="../media/image42.png"/><Relationship Id="rId2" Type="http://schemas.openxmlformats.org/officeDocument/2006/relationships/image" Target="../media/image20.png"/><Relationship Id="rId1" Type="http://schemas.openxmlformats.org/officeDocument/2006/relationships/slideLayout" Target="../slideLayouts/slideLayout27.xml"/><Relationship Id="rId6" Type="http://schemas.microsoft.com/office/2007/relationships/hdphoto" Target="../media/hdphoto6.wdp"/><Relationship Id="rId5" Type="http://schemas.openxmlformats.org/officeDocument/2006/relationships/image" Target="../media/image41.png"/><Relationship Id="rId4" Type="http://schemas.microsoft.com/office/2007/relationships/hdphoto" Target="../media/hdphoto8.wdp"/></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41.png"/><Relationship Id="rId7" Type="http://schemas.openxmlformats.org/officeDocument/2006/relationships/image" Target="../media/image43.png"/><Relationship Id="rId2" Type="http://schemas.openxmlformats.org/officeDocument/2006/relationships/image" Target="../media/image20.png"/><Relationship Id="rId1" Type="http://schemas.openxmlformats.org/officeDocument/2006/relationships/slideLayout" Target="../slideLayouts/slideLayout27.xml"/><Relationship Id="rId6" Type="http://schemas.microsoft.com/office/2007/relationships/hdphoto" Target="../media/hdphoto7.wdp"/><Relationship Id="rId5" Type="http://schemas.openxmlformats.org/officeDocument/2006/relationships/image" Target="../media/image42.png"/><Relationship Id="rId4" Type="http://schemas.microsoft.com/office/2007/relationships/hdphoto" Target="../media/hdphoto6.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96732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ubrik 3">
            <a:extLst>
              <a:ext uri="{FF2B5EF4-FFF2-40B4-BE49-F238E27FC236}">
                <a16:creationId xmlns:a16="http://schemas.microsoft.com/office/drawing/2014/main" id="{C8DBD925-81F3-9B0C-3827-59DA0E07BAEB}"/>
              </a:ext>
            </a:extLst>
          </p:cNvPr>
          <p:cNvSpPr txBox="1">
            <a:spLocks/>
          </p:cNvSpPr>
          <p:nvPr/>
        </p:nvSpPr>
        <p:spPr>
          <a:xfrm>
            <a:off x="188766" y="759076"/>
            <a:ext cx="2536080" cy="333820"/>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2400" b="1" i="0" kern="1200" spc="-4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sz="1200" b="0" spc="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Beskrivning av funktionaliteten </a:t>
            </a:r>
            <a:endParaRPr lang="sv-SE" sz="1600" b="0" spc="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8" name="Rubrik 3">
            <a:extLst>
              <a:ext uri="{FF2B5EF4-FFF2-40B4-BE49-F238E27FC236}">
                <a16:creationId xmlns:a16="http://schemas.microsoft.com/office/drawing/2014/main" id="{50262FF9-3C88-79AA-49FF-58780395EFE3}"/>
              </a:ext>
            </a:extLst>
          </p:cNvPr>
          <p:cNvSpPr txBox="1">
            <a:spLocks/>
          </p:cNvSpPr>
          <p:nvPr/>
        </p:nvSpPr>
        <p:spPr>
          <a:xfrm>
            <a:off x="188766" y="3865434"/>
            <a:ext cx="2536080" cy="333820"/>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2400" b="1" i="0" kern="1200" spc="-4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sz="1200" b="0" spc="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Större skillnader och beslut</a:t>
            </a:r>
            <a:endParaRPr lang="sv-SE" sz="1600" b="0" spc="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9" name="Platshållare för innehåll 14">
            <a:extLst>
              <a:ext uri="{FF2B5EF4-FFF2-40B4-BE49-F238E27FC236}">
                <a16:creationId xmlns:a16="http://schemas.microsoft.com/office/drawing/2014/main" id="{92AC2FC6-DCD3-71E8-CF6C-4C1B1B1FEDE1}"/>
              </a:ext>
            </a:extLst>
          </p:cNvPr>
          <p:cNvSpPr txBox="1">
            <a:spLocks/>
          </p:cNvSpPr>
          <p:nvPr/>
        </p:nvSpPr>
        <p:spPr>
          <a:xfrm>
            <a:off x="188763" y="1113084"/>
            <a:ext cx="6311263" cy="1235117"/>
          </a:xfrm>
          <a:prstGeom prst="rect">
            <a:avLst/>
          </a:prstGeom>
          <a:solidFill>
            <a:srgbClr val="007B50">
              <a:alpha val="50000"/>
            </a:srgbClr>
          </a:solidFill>
          <a:ln>
            <a:noFill/>
          </a:ln>
          <a:effectLst/>
        </p:spPr>
        <p:txBody>
          <a:bodyPr vert="horz" lIns="91440" tIns="45720" rIns="91440" bIns="45720" rtlCol="0">
            <a:noAutofit/>
          </a:bodyPr>
          <a:lstStyle>
            <a:defPPr>
              <a:defRPr lang="sv-SE"/>
            </a:defPPr>
            <a:lvl1pPr marL="180975" indent="-176213">
              <a:lnSpc>
                <a:spcPct val="100000"/>
              </a:lnSpc>
              <a:spcBef>
                <a:spcPts val="800"/>
              </a:spcBef>
              <a:spcAft>
                <a:spcPts val="1000"/>
              </a:spcAft>
              <a:buFontTx/>
              <a:buBlip>
                <a:blip r:embed="rId2"/>
              </a:buBlip>
              <a:tabLst/>
              <a:defRPr sz="1100" b="0" i="0">
                <a:solidFill>
                  <a:schemeClr val="bg1"/>
                </a:solidFill>
                <a:latin typeface="Noto Serif" panose="02020502060505020204" pitchFamily="18"/>
                <a:ea typeface="Noto Serif" panose="02020502060505020204" pitchFamily="18"/>
                <a:cs typeface="Noto Serif" panose="02020502060505020204" pitchFamily="18"/>
              </a:defRPr>
            </a:lvl1pPr>
            <a:lvl2pPr marL="355600" indent="-174625">
              <a:lnSpc>
                <a:spcPct val="110000"/>
              </a:lnSpc>
              <a:spcBef>
                <a:spcPts val="500"/>
              </a:spcBef>
              <a:spcAft>
                <a:spcPts val="1200"/>
              </a:spcAft>
              <a:buFont typeface="Systemtypsnitt normalt"/>
              <a:buChar char="-"/>
              <a:tabLst/>
              <a:defRPr sz="1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536575" indent="-180975">
              <a:lnSpc>
                <a:spcPct val="110000"/>
              </a:lnSpc>
              <a:spcBef>
                <a:spcPts val="500"/>
              </a:spcBef>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Bef>
                <a:spcPts val="500"/>
              </a:spcBef>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Bef>
                <a:spcPts val="500"/>
              </a:spcBef>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sv-SE"/>
              <a:t>En prislistehänvisning används för att identifiera vilken prislista som ska användas för värdeberäkning då prislista exkluderats på förstaleds- och/eller köparekontrakt. </a:t>
            </a:r>
          </a:p>
          <a:p>
            <a:r>
              <a:rPr lang="sv-SE"/>
              <a:t>I stället för att administrera prislistor i samtliga förstaledskontrakt och köparekontrakt kan en prislistehänvisning användas, som utifrån de urvalsvillkor som angetts på hänvisning pekar ut den prislista som uppfyller villkoren. </a:t>
            </a:r>
          </a:p>
        </p:txBody>
      </p:sp>
      <p:sp>
        <p:nvSpPr>
          <p:cNvPr id="10" name="Platshållare för innehåll 14">
            <a:extLst>
              <a:ext uri="{FF2B5EF4-FFF2-40B4-BE49-F238E27FC236}">
                <a16:creationId xmlns:a16="http://schemas.microsoft.com/office/drawing/2014/main" id="{1A722B6A-5D52-C030-2FE8-074CAD2DFB3D}"/>
              </a:ext>
            </a:extLst>
          </p:cNvPr>
          <p:cNvSpPr txBox="1">
            <a:spLocks/>
          </p:cNvSpPr>
          <p:nvPr/>
        </p:nvSpPr>
        <p:spPr>
          <a:xfrm>
            <a:off x="188764" y="4199254"/>
            <a:ext cx="3980564" cy="434206"/>
          </a:xfrm>
          <a:prstGeom prst="rect">
            <a:avLst/>
          </a:prstGeom>
          <a:solidFill>
            <a:srgbClr val="007B50">
              <a:alpha val="50000"/>
            </a:srgbClr>
          </a:solidFill>
          <a:ln>
            <a:noFill/>
          </a:ln>
          <a:effectLst/>
        </p:spPr>
        <p:txBody>
          <a:bodyPr vert="horz" lIns="91440" tIns="45720" rIns="91440" bIns="45720" rtlCol="0">
            <a:noAutofit/>
          </a:bodyPr>
          <a:lstStyle>
            <a:defPPr>
              <a:defRPr lang="sv-SE"/>
            </a:defPPr>
            <a:lvl1pPr marL="180975" indent="-176213">
              <a:lnSpc>
                <a:spcPct val="100000"/>
              </a:lnSpc>
              <a:spcBef>
                <a:spcPts val="800"/>
              </a:spcBef>
              <a:spcAft>
                <a:spcPts val="1000"/>
              </a:spcAft>
              <a:buFontTx/>
              <a:buBlip>
                <a:blip r:embed="rId2"/>
              </a:buBlip>
              <a:tabLst/>
              <a:defRPr sz="1100" b="0" i="0">
                <a:solidFill>
                  <a:schemeClr val="bg1"/>
                </a:solidFill>
                <a:latin typeface="Noto Serif" panose="02020502060505020204" pitchFamily="18"/>
                <a:ea typeface="Noto Serif" panose="02020502060505020204" pitchFamily="18"/>
                <a:cs typeface="Noto Serif" panose="02020502060505020204" pitchFamily="18"/>
              </a:defRPr>
            </a:lvl1pPr>
            <a:lvl2pPr marL="355600" indent="-174625">
              <a:lnSpc>
                <a:spcPct val="110000"/>
              </a:lnSpc>
              <a:spcBef>
                <a:spcPts val="500"/>
              </a:spcBef>
              <a:spcAft>
                <a:spcPts val="1200"/>
              </a:spcAft>
              <a:buFont typeface="Systemtypsnitt normalt"/>
              <a:buChar char="-"/>
              <a:tabLst/>
              <a:defRPr sz="1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536575" indent="-180975">
              <a:lnSpc>
                <a:spcPct val="110000"/>
              </a:lnSpc>
              <a:spcBef>
                <a:spcPts val="500"/>
              </a:spcBef>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Bef>
                <a:spcPts val="500"/>
              </a:spcBef>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Bef>
                <a:spcPts val="500"/>
              </a:spcBef>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sv-SE"/>
              <a:t>Ingen större förändring, samma typ av information men anges på olika ställen i VIOL 2 och VIOL 3.</a:t>
            </a:r>
          </a:p>
          <a:p>
            <a:endParaRPr lang="sv-SE"/>
          </a:p>
        </p:txBody>
      </p:sp>
      <p:sp>
        <p:nvSpPr>
          <p:cNvPr id="2" name="Rubrik 3">
            <a:extLst>
              <a:ext uri="{FF2B5EF4-FFF2-40B4-BE49-F238E27FC236}">
                <a16:creationId xmlns:a16="http://schemas.microsoft.com/office/drawing/2014/main" id="{9AD3684A-EAC0-641D-DAB5-E541CFCCF637}"/>
              </a:ext>
            </a:extLst>
          </p:cNvPr>
          <p:cNvSpPr txBox="1">
            <a:spLocks/>
          </p:cNvSpPr>
          <p:nvPr/>
        </p:nvSpPr>
        <p:spPr>
          <a:xfrm>
            <a:off x="129582" y="206673"/>
            <a:ext cx="6594734" cy="522056"/>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2400" b="1" i="0" kern="1200" spc="-4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sz="1200" b="0" spc="0">
                <a:solidFill>
                  <a:schemeClr val="bg2">
                    <a:lumMod val="7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4. PRIS RÅVARA</a:t>
            </a:r>
          </a:p>
          <a:p>
            <a:r>
              <a:rPr lang="sv-SE" sz="1600" b="0" spc="0">
                <a:solidFill>
                  <a:schemeClr val="bg2">
                    <a:lumMod val="95000"/>
                  </a:schemeClr>
                </a:solidFill>
              </a:rPr>
              <a:t>Prislistehänvisning </a:t>
            </a:r>
          </a:p>
        </p:txBody>
      </p:sp>
      <p:sp>
        <p:nvSpPr>
          <p:cNvPr id="4" name="Rektangel: rundade hörn 3">
            <a:extLst>
              <a:ext uri="{FF2B5EF4-FFF2-40B4-BE49-F238E27FC236}">
                <a16:creationId xmlns:a16="http://schemas.microsoft.com/office/drawing/2014/main" id="{CD059710-889F-23F9-68FE-2030EBC5DEA7}"/>
              </a:ext>
            </a:extLst>
          </p:cNvPr>
          <p:cNvSpPr/>
          <p:nvPr/>
        </p:nvSpPr>
        <p:spPr>
          <a:xfrm>
            <a:off x="10755130" y="3761403"/>
            <a:ext cx="1141327" cy="2785893"/>
          </a:xfrm>
          <a:prstGeom prst="roundRect">
            <a:avLst/>
          </a:prstGeom>
          <a:solidFill>
            <a:srgbClr val="205E48">
              <a:alpha val="72000"/>
            </a:srgb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5" name="Bildobjekt 4">
            <a:extLst>
              <a:ext uri="{FF2B5EF4-FFF2-40B4-BE49-F238E27FC236}">
                <a16:creationId xmlns:a16="http://schemas.microsoft.com/office/drawing/2014/main" id="{72D73A2C-3C92-7220-55E9-30CA7338D4BB}"/>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Lst>
          </a:blip>
          <a:stretch>
            <a:fillRect/>
          </a:stretch>
        </p:blipFill>
        <p:spPr>
          <a:xfrm flipH="1">
            <a:off x="10998475" y="4195456"/>
            <a:ext cx="627800" cy="627800"/>
          </a:xfrm>
          <a:prstGeom prst="rect">
            <a:avLst/>
          </a:prstGeom>
        </p:spPr>
      </p:pic>
      <p:pic>
        <p:nvPicPr>
          <p:cNvPr id="6" name="Bildobjekt 5">
            <a:extLst>
              <a:ext uri="{FF2B5EF4-FFF2-40B4-BE49-F238E27FC236}">
                <a16:creationId xmlns:a16="http://schemas.microsoft.com/office/drawing/2014/main" id="{65AD85C4-E6C9-DF60-D258-0A8AB417EC3F}"/>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Lst>
          </a:blip>
          <a:stretch>
            <a:fillRect/>
          </a:stretch>
        </p:blipFill>
        <p:spPr>
          <a:xfrm flipH="1">
            <a:off x="10998475" y="4974837"/>
            <a:ext cx="627800" cy="627800"/>
          </a:xfrm>
          <a:prstGeom prst="rect">
            <a:avLst/>
          </a:prstGeom>
        </p:spPr>
      </p:pic>
      <p:pic>
        <p:nvPicPr>
          <p:cNvPr id="11" name="Bildobjekt 10">
            <a:extLst>
              <a:ext uri="{FF2B5EF4-FFF2-40B4-BE49-F238E27FC236}">
                <a16:creationId xmlns:a16="http://schemas.microsoft.com/office/drawing/2014/main" id="{A0F968F4-CE48-A8C7-B3F8-20FB9F5B35B6}"/>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Lst>
          </a:blip>
          <a:stretch>
            <a:fillRect/>
          </a:stretch>
        </p:blipFill>
        <p:spPr>
          <a:xfrm flipH="1">
            <a:off x="10998475" y="5735964"/>
            <a:ext cx="627800" cy="627800"/>
          </a:xfrm>
          <a:prstGeom prst="rect">
            <a:avLst/>
          </a:prstGeom>
        </p:spPr>
      </p:pic>
      <p:pic>
        <p:nvPicPr>
          <p:cNvPr id="12" name="Bild 11" descr="Stäng med hel fyllning">
            <a:extLst>
              <a:ext uri="{FF2B5EF4-FFF2-40B4-BE49-F238E27FC236}">
                <a16:creationId xmlns:a16="http://schemas.microsoft.com/office/drawing/2014/main" id="{4942C007-6456-D714-5202-45993C4CD93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73270" y="4336869"/>
            <a:ext cx="611784" cy="611784"/>
          </a:xfrm>
          <a:prstGeom prst="rect">
            <a:avLst/>
          </a:prstGeom>
        </p:spPr>
      </p:pic>
      <p:pic>
        <p:nvPicPr>
          <p:cNvPr id="13" name="Bild 12" descr="Bock med hel fyllning">
            <a:extLst>
              <a:ext uri="{FF2B5EF4-FFF2-40B4-BE49-F238E27FC236}">
                <a16:creationId xmlns:a16="http://schemas.microsoft.com/office/drawing/2014/main" id="{D9F8353A-DE78-864D-9C70-79226C97BE2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312375" y="5836144"/>
            <a:ext cx="627800" cy="627800"/>
          </a:xfrm>
          <a:prstGeom prst="rect">
            <a:avLst/>
          </a:prstGeom>
        </p:spPr>
      </p:pic>
      <p:cxnSp>
        <p:nvCxnSpPr>
          <p:cNvPr id="14" name="Rak pilkoppling 13">
            <a:extLst>
              <a:ext uri="{FF2B5EF4-FFF2-40B4-BE49-F238E27FC236}">
                <a16:creationId xmlns:a16="http://schemas.microsoft.com/office/drawing/2014/main" id="{3C71E990-2EA1-7598-997F-AD9460408930}"/>
              </a:ext>
            </a:extLst>
          </p:cNvPr>
          <p:cNvCxnSpPr>
            <a:cxnSpLocks/>
            <a:stCxn id="36" idx="3"/>
            <a:endCxn id="39" idx="1"/>
          </p:cNvCxnSpPr>
          <p:nvPr/>
        </p:nvCxnSpPr>
        <p:spPr>
          <a:xfrm>
            <a:off x="10063583" y="3958424"/>
            <a:ext cx="590750" cy="4773"/>
          </a:xfrm>
          <a:prstGeom prst="straightConnector1">
            <a:avLst/>
          </a:prstGeom>
          <a:ln w="12700" cmpd="sng">
            <a:solidFill>
              <a:schemeClr val="bg1">
                <a:lumMod val="85000"/>
              </a:schemeClr>
            </a:solidFill>
            <a:headEnd w="med" len="sm"/>
            <a:tailEnd type="triangle"/>
          </a:ln>
        </p:spPr>
        <p:style>
          <a:lnRef idx="1">
            <a:schemeClr val="accent1"/>
          </a:lnRef>
          <a:fillRef idx="0">
            <a:schemeClr val="accent1"/>
          </a:fillRef>
          <a:effectRef idx="0">
            <a:schemeClr val="accent1"/>
          </a:effectRef>
          <a:fontRef idx="minor">
            <a:schemeClr val="tx1"/>
          </a:fontRef>
        </p:style>
      </p:cxnSp>
      <p:pic>
        <p:nvPicPr>
          <p:cNvPr id="15" name="Bild 14" descr="Stäng med hel fyllning">
            <a:extLst>
              <a:ext uri="{FF2B5EF4-FFF2-40B4-BE49-F238E27FC236}">
                <a16:creationId xmlns:a16="http://schemas.microsoft.com/office/drawing/2014/main" id="{8AEEA025-6489-7777-AFB8-37178E7E8FA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83881" y="5080410"/>
            <a:ext cx="611784" cy="611784"/>
          </a:xfrm>
          <a:prstGeom prst="rect">
            <a:avLst/>
          </a:prstGeom>
        </p:spPr>
      </p:pic>
      <p:sp>
        <p:nvSpPr>
          <p:cNvPr id="17" name="Rektangel: rundade hörn 16">
            <a:extLst>
              <a:ext uri="{FF2B5EF4-FFF2-40B4-BE49-F238E27FC236}">
                <a16:creationId xmlns:a16="http://schemas.microsoft.com/office/drawing/2014/main" id="{27BC36F2-858E-4568-9F41-57C35613CAB5}"/>
              </a:ext>
            </a:extLst>
          </p:cNvPr>
          <p:cNvSpPr/>
          <p:nvPr/>
        </p:nvSpPr>
        <p:spPr>
          <a:xfrm>
            <a:off x="6991441" y="2537998"/>
            <a:ext cx="1348901" cy="2195152"/>
          </a:xfrm>
          <a:prstGeom prst="roundRect">
            <a:avLst/>
          </a:prstGeom>
          <a:solidFill>
            <a:srgbClr val="205E48">
              <a:alpha val="72000"/>
            </a:srgb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a:extLst>
              <a:ext uri="{FF2B5EF4-FFF2-40B4-BE49-F238E27FC236}">
                <a16:creationId xmlns:a16="http://schemas.microsoft.com/office/drawing/2014/main" id="{14283ECE-2E60-7F0C-8465-479A9761922D}"/>
              </a:ext>
            </a:extLst>
          </p:cNvPr>
          <p:cNvSpPr/>
          <p:nvPr/>
        </p:nvSpPr>
        <p:spPr>
          <a:xfrm>
            <a:off x="4807320" y="4473310"/>
            <a:ext cx="1348444" cy="259840"/>
          </a:xfrm>
          <a:prstGeom prst="rect">
            <a:avLst/>
          </a:prstGeom>
          <a:solidFill>
            <a:srgbClr val="205E48">
              <a:alpha val="72000"/>
            </a:srgb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050" i="1">
                <a:solidFill>
                  <a:schemeClr val="lt1"/>
                </a:solidFill>
                <a:latin typeface="Open Sans" panose="020B0606030504020204" pitchFamily="34" charset="0"/>
                <a:ea typeface="Open Sans" panose="020B0606030504020204" pitchFamily="34" charset="0"/>
                <a:cs typeface="Open Sans" panose="020B0606030504020204" pitchFamily="34" charset="0"/>
              </a:rPr>
              <a:t>Ägare: Biometria</a:t>
            </a:r>
          </a:p>
        </p:txBody>
      </p:sp>
      <p:pic>
        <p:nvPicPr>
          <p:cNvPr id="19" name="Bildobjekt 18">
            <a:extLst>
              <a:ext uri="{FF2B5EF4-FFF2-40B4-BE49-F238E27FC236}">
                <a16:creationId xmlns:a16="http://schemas.microsoft.com/office/drawing/2014/main" id="{9D01D452-BB2A-EEC2-9AF5-FE35FDB90453}"/>
              </a:ext>
            </a:extLst>
          </p:cNvPr>
          <p:cNvPicPr>
            <a:picLocks noChangeAspect="1"/>
          </p:cNvPicPr>
          <p:nvPr/>
        </p:nvPicPr>
        <p:blipFill>
          <a:blip r:embed="rId9">
            <a:duotone>
              <a:schemeClr val="accent1">
                <a:shade val="45000"/>
                <a:satMod val="135000"/>
              </a:schemeClr>
              <a:prstClr val="white"/>
            </a:duotone>
            <a:extLst>
              <a:ext uri="{BEBA8EAE-BF5A-486C-A8C5-ECC9F3942E4B}">
                <a14:imgProps xmlns:a14="http://schemas.microsoft.com/office/drawing/2010/main">
                  <a14:imgLayer r:embed="rId10">
                    <a14:imgEffect>
                      <a14:sharpenSoften amount="-50000"/>
                    </a14:imgEffect>
                    <a14:imgEffect>
                      <a14:colorTemperature colorTemp="5300"/>
                    </a14:imgEffect>
                    <a14:imgEffect>
                      <a14:saturation sat="0"/>
                    </a14:imgEffect>
                  </a14:imgLayer>
                </a14:imgProps>
              </a:ext>
            </a:extLst>
          </a:blip>
          <a:stretch>
            <a:fillRect/>
          </a:stretch>
        </p:blipFill>
        <p:spPr>
          <a:xfrm>
            <a:off x="5069104" y="3539522"/>
            <a:ext cx="835677" cy="835677"/>
          </a:xfrm>
          <a:prstGeom prst="rect">
            <a:avLst/>
          </a:prstGeom>
        </p:spPr>
      </p:pic>
      <p:sp>
        <p:nvSpPr>
          <p:cNvPr id="26" name="Rektangel: rundade hörn 25">
            <a:extLst>
              <a:ext uri="{FF2B5EF4-FFF2-40B4-BE49-F238E27FC236}">
                <a16:creationId xmlns:a16="http://schemas.microsoft.com/office/drawing/2014/main" id="{6DE1F6F5-7511-889E-C764-2A7A72194098}"/>
              </a:ext>
            </a:extLst>
          </p:cNvPr>
          <p:cNvSpPr/>
          <p:nvPr/>
        </p:nvSpPr>
        <p:spPr>
          <a:xfrm>
            <a:off x="4710017" y="3161903"/>
            <a:ext cx="1543051" cy="267097"/>
          </a:xfrm>
          <a:prstGeom prst="roundRect">
            <a:avLst/>
          </a:prstGeom>
          <a:solidFill>
            <a:srgbClr val="205E48">
              <a:alpha val="72000"/>
            </a:srgb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050" i="1">
                <a:solidFill>
                  <a:schemeClr val="lt1"/>
                </a:solidFill>
                <a:latin typeface="Open Sans" panose="020B0606030504020204" pitchFamily="34" charset="0"/>
                <a:ea typeface="Open Sans" panose="020B0606030504020204" pitchFamily="34" charset="0"/>
                <a:cs typeface="Open Sans" panose="020B0606030504020204" pitchFamily="34" charset="0"/>
              </a:rPr>
              <a:t>Standardkomponent</a:t>
            </a:r>
          </a:p>
        </p:txBody>
      </p:sp>
      <p:cxnSp>
        <p:nvCxnSpPr>
          <p:cNvPr id="27" name="Rak pilkoppling 26">
            <a:extLst>
              <a:ext uri="{FF2B5EF4-FFF2-40B4-BE49-F238E27FC236}">
                <a16:creationId xmlns:a16="http://schemas.microsoft.com/office/drawing/2014/main" id="{54D9319C-6022-6641-F448-D4D3860812BD}"/>
              </a:ext>
            </a:extLst>
          </p:cNvPr>
          <p:cNvCxnSpPr>
            <a:cxnSpLocks/>
            <a:stCxn id="19" idx="3"/>
          </p:cNvCxnSpPr>
          <p:nvPr/>
        </p:nvCxnSpPr>
        <p:spPr>
          <a:xfrm>
            <a:off x="5904781" y="3957361"/>
            <a:ext cx="915952" cy="0"/>
          </a:xfrm>
          <a:prstGeom prst="straightConnector1">
            <a:avLst/>
          </a:prstGeom>
          <a:ln w="12700" cmpd="sng">
            <a:solidFill>
              <a:schemeClr val="bg1">
                <a:lumMod val="85000"/>
              </a:schemeClr>
            </a:solidFill>
            <a:headEnd w="med" len="sm"/>
            <a:tailEnd type="triangle"/>
          </a:ln>
        </p:spPr>
        <p:style>
          <a:lnRef idx="1">
            <a:schemeClr val="accent1"/>
          </a:lnRef>
          <a:fillRef idx="0">
            <a:schemeClr val="accent1"/>
          </a:fillRef>
          <a:effectRef idx="0">
            <a:schemeClr val="accent1"/>
          </a:effectRef>
          <a:fontRef idx="minor">
            <a:schemeClr val="tx1"/>
          </a:fontRef>
        </p:style>
      </p:cxnSp>
      <p:sp>
        <p:nvSpPr>
          <p:cNvPr id="28" name="Rektangel: rundade hörn 27">
            <a:extLst>
              <a:ext uri="{FF2B5EF4-FFF2-40B4-BE49-F238E27FC236}">
                <a16:creationId xmlns:a16="http://schemas.microsoft.com/office/drawing/2014/main" id="{39A59FD0-EB59-3214-7BA7-40740ACE2C47}"/>
              </a:ext>
            </a:extLst>
          </p:cNvPr>
          <p:cNvSpPr/>
          <p:nvPr/>
        </p:nvSpPr>
        <p:spPr>
          <a:xfrm>
            <a:off x="6820733" y="2733535"/>
            <a:ext cx="1690315" cy="267097"/>
          </a:xfrm>
          <a:prstGeom prst="roundRect">
            <a:avLst/>
          </a:prstGeom>
          <a:solidFill>
            <a:srgbClr val="5E9B82">
              <a:alpha val="72000"/>
            </a:srgb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050" i="1">
                <a:solidFill>
                  <a:schemeClr val="bg2">
                    <a:lumMod val="85000"/>
                  </a:schemeClr>
                </a:solidFill>
                <a:latin typeface="Open Sans" panose="020B0606030504020204" pitchFamily="34" charset="0"/>
                <a:ea typeface="Open Sans" panose="020B0606030504020204" pitchFamily="34" charset="0"/>
                <a:cs typeface="Open Sans" panose="020B0606030504020204" pitchFamily="34" charset="0"/>
              </a:rPr>
              <a:t>Priskomponentsbibliotek </a:t>
            </a:r>
          </a:p>
        </p:txBody>
      </p:sp>
      <p:pic>
        <p:nvPicPr>
          <p:cNvPr id="29" name="Bildobjekt 28">
            <a:extLst>
              <a:ext uri="{FF2B5EF4-FFF2-40B4-BE49-F238E27FC236}">
                <a16:creationId xmlns:a16="http://schemas.microsoft.com/office/drawing/2014/main" id="{C13A60F6-DA32-4C8D-9AE7-49FA3DFEEB19}"/>
              </a:ext>
            </a:extLst>
          </p:cNvPr>
          <p:cNvPicPr>
            <a:picLocks noChangeAspect="1"/>
          </p:cNvPicPr>
          <p:nvPr/>
        </p:nvPicPr>
        <p:blipFill>
          <a:blip r:embed="rId11">
            <a:duotone>
              <a:schemeClr val="accent5">
                <a:shade val="45000"/>
                <a:satMod val="135000"/>
              </a:schemeClr>
              <a:prstClr val="white"/>
            </a:duotone>
            <a:extLst>
              <a:ext uri="{BEBA8EAE-BF5A-486C-A8C5-ECC9F3942E4B}">
                <a14:imgProps xmlns:a14="http://schemas.microsoft.com/office/drawing/2010/main">
                  <a14:imgLayer r:embed="rId12">
                    <a14:imgEffect>
                      <a14:colorTemperature colorTemp="8800"/>
                    </a14:imgEffect>
                  </a14:imgLayer>
                </a14:imgProps>
              </a:ext>
            </a:extLst>
          </a:blip>
          <a:stretch>
            <a:fillRect/>
          </a:stretch>
        </p:blipFill>
        <p:spPr>
          <a:xfrm>
            <a:off x="7118547" y="3593062"/>
            <a:ext cx="460141" cy="460141"/>
          </a:xfrm>
          <a:prstGeom prst="rect">
            <a:avLst/>
          </a:prstGeom>
        </p:spPr>
      </p:pic>
      <p:pic>
        <p:nvPicPr>
          <p:cNvPr id="30" name="Bildobjekt 29">
            <a:extLst>
              <a:ext uri="{FF2B5EF4-FFF2-40B4-BE49-F238E27FC236}">
                <a16:creationId xmlns:a16="http://schemas.microsoft.com/office/drawing/2014/main" id="{F87735D3-23C7-780C-8EBB-242B515A04F3}"/>
              </a:ext>
            </a:extLst>
          </p:cNvPr>
          <p:cNvPicPr>
            <a:picLocks noChangeAspect="1"/>
          </p:cNvPicPr>
          <p:nvPr/>
        </p:nvPicPr>
        <p:blipFill>
          <a:blip r:embed="rId11">
            <a:duotone>
              <a:schemeClr val="accent2">
                <a:shade val="45000"/>
                <a:satMod val="135000"/>
              </a:schemeClr>
              <a:prstClr val="white"/>
            </a:duotone>
            <a:extLst>
              <a:ext uri="{BEBA8EAE-BF5A-486C-A8C5-ECC9F3942E4B}">
                <a14:imgProps xmlns:a14="http://schemas.microsoft.com/office/drawing/2010/main">
                  <a14:imgLayer r:embed="rId12">
                    <a14:imgEffect>
                      <a14:colorTemperature colorTemp="8800"/>
                    </a14:imgEffect>
                  </a14:imgLayer>
                </a14:imgProps>
              </a:ext>
            </a:extLst>
          </a:blip>
          <a:stretch>
            <a:fillRect/>
          </a:stretch>
        </p:blipFill>
        <p:spPr>
          <a:xfrm>
            <a:off x="7760884" y="3593062"/>
            <a:ext cx="460141" cy="460141"/>
          </a:xfrm>
          <a:prstGeom prst="rect">
            <a:avLst/>
          </a:prstGeom>
        </p:spPr>
      </p:pic>
      <p:pic>
        <p:nvPicPr>
          <p:cNvPr id="31" name="Bildobjekt 30">
            <a:extLst>
              <a:ext uri="{FF2B5EF4-FFF2-40B4-BE49-F238E27FC236}">
                <a16:creationId xmlns:a16="http://schemas.microsoft.com/office/drawing/2014/main" id="{CB5C1DD7-E317-A772-A9DA-8F226A56A35B}"/>
              </a:ext>
            </a:extLst>
          </p:cNvPr>
          <p:cNvPicPr>
            <a:picLocks noChangeAspect="1"/>
          </p:cNvPicPr>
          <p:nvPr/>
        </p:nvPicPr>
        <p:blipFill>
          <a:blip r:embed="rId11">
            <a:duotone>
              <a:schemeClr val="accent3">
                <a:shade val="45000"/>
                <a:satMod val="135000"/>
              </a:schemeClr>
              <a:prstClr val="white"/>
            </a:duotone>
            <a:extLst>
              <a:ext uri="{BEBA8EAE-BF5A-486C-A8C5-ECC9F3942E4B}">
                <a14:imgProps xmlns:a14="http://schemas.microsoft.com/office/drawing/2010/main">
                  <a14:imgLayer r:embed="rId12">
                    <a14:imgEffect>
                      <a14:colorTemperature colorTemp="8800"/>
                    </a14:imgEffect>
                  </a14:imgLayer>
                </a14:imgProps>
              </a:ext>
            </a:extLst>
          </a:blip>
          <a:stretch>
            <a:fillRect/>
          </a:stretch>
        </p:blipFill>
        <p:spPr>
          <a:xfrm>
            <a:off x="7118546" y="4145128"/>
            <a:ext cx="460142" cy="460142"/>
          </a:xfrm>
          <a:prstGeom prst="rect">
            <a:avLst/>
          </a:prstGeom>
        </p:spPr>
      </p:pic>
      <p:pic>
        <p:nvPicPr>
          <p:cNvPr id="32" name="Bildobjekt 31">
            <a:extLst>
              <a:ext uri="{FF2B5EF4-FFF2-40B4-BE49-F238E27FC236}">
                <a16:creationId xmlns:a16="http://schemas.microsoft.com/office/drawing/2014/main" id="{E703A383-4EF3-B1AA-1F7A-F452FD92DA2E}"/>
              </a:ext>
            </a:extLst>
          </p:cNvPr>
          <p:cNvPicPr>
            <a:picLocks noChangeAspect="1"/>
          </p:cNvPicPr>
          <p:nvPr/>
        </p:nvPicPr>
        <p:blipFill>
          <a:blip r:embed="rId11">
            <a:duotone>
              <a:schemeClr val="bg2">
                <a:shade val="45000"/>
                <a:satMod val="135000"/>
              </a:schemeClr>
              <a:prstClr val="white"/>
            </a:duotone>
            <a:extLst>
              <a:ext uri="{BEBA8EAE-BF5A-486C-A8C5-ECC9F3942E4B}">
                <a14:imgProps xmlns:a14="http://schemas.microsoft.com/office/drawing/2010/main">
                  <a14:imgLayer r:embed="rId12">
                    <a14:imgEffect>
                      <a14:colorTemperature colorTemp="8800"/>
                    </a14:imgEffect>
                  </a14:imgLayer>
                </a14:imgProps>
              </a:ext>
            </a:extLst>
          </a:blip>
          <a:stretch>
            <a:fillRect/>
          </a:stretch>
        </p:blipFill>
        <p:spPr>
          <a:xfrm>
            <a:off x="7760885" y="4147765"/>
            <a:ext cx="460140" cy="460140"/>
          </a:xfrm>
          <a:prstGeom prst="rect">
            <a:avLst/>
          </a:prstGeom>
        </p:spPr>
      </p:pic>
      <p:sp>
        <p:nvSpPr>
          <p:cNvPr id="33" name="Rektangel: rundade hörn 32">
            <a:extLst>
              <a:ext uri="{FF2B5EF4-FFF2-40B4-BE49-F238E27FC236}">
                <a16:creationId xmlns:a16="http://schemas.microsoft.com/office/drawing/2014/main" id="{913D6124-E0FA-2A2B-7729-FBD8D5C376B0}"/>
              </a:ext>
            </a:extLst>
          </p:cNvPr>
          <p:cNvSpPr/>
          <p:nvPr/>
        </p:nvSpPr>
        <p:spPr>
          <a:xfrm>
            <a:off x="7050627" y="3161903"/>
            <a:ext cx="1230526" cy="267097"/>
          </a:xfrm>
          <a:prstGeom prst="roundRect">
            <a:avLst/>
          </a:prstGeom>
          <a:solidFill>
            <a:srgbClr val="205E48">
              <a:alpha val="72000"/>
            </a:srgb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050" i="1">
                <a:solidFill>
                  <a:schemeClr val="lt1"/>
                </a:solidFill>
                <a:latin typeface="Open Sans" panose="020B0606030504020204" pitchFamily="34" charset="0"/>
                <a:ea typeface="Open Sans" panose="020B0606030504020204" pitchFamily="34" charset="0"/>
                <a:cs typeface="Open Sans" panose="020B0606030504020204" pitchFamily="34" charset="0"/>
              </a:rPr>
              <a:t>Priskomponenter</a:t>
            </a:r>
          </a:p>
        </p:txBody>
      </p:sp>
      <p:sp>
        <p:nvSpPr>
          <p:cNvPr id="34" name="Rektangel 33">
            <a:extLst>
              <a:ext uri="{FF2B5EF4-FFF2-40B4-BE49-F238E27FC236}">
                <a16:creationId xmlns:a16="http://schemas.microsoft.com/office/drawing/2014/main" id="{97CB8BF1-215F-963B-3D87-16700DA8B859}"/>
              </a:ext>
            </a:extLst>
          </p:cNvPr>
          <p:cNvSpPr/>
          <p:nvPr/>
        </p:nvSpPr>
        <p:spPr>
          <a:xfrm>
            <a:off x="6991898" y="4798669"/>
            <a:ext cx="1348444" cy="355681"/>
          </a:xfrm>
          <a:prstGeom prst="rect">
            <a:avLst/>
          </a:prstGeom>
          <a:solidFill>
            <a:srgbClr val="205E48">
              <a:alpha val="72000"/>
            </a:srgb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050" i="1">
                <a:solidFill>
                  <a:schemeClr val="lt1"/>
                </a:solidFill>
                <a:latin typeface="Open Sans" panose="020B0606030504020204" pitchFamily="34" charset="0"/>
                <a:ea typeface="Open Sans" panose="020B0606030504020204" pitchFamily="34" charset="0"/>
                <a:cs typeface="Open Sans" panose="020B0606030504020204" pitchFamily="34" charset="0"/>
              </a:rPr>
              <a:t>Ägare: </a:t>
            </a:r>
            <a:r>
              <a:rPr lang="sv-SE" sz="1050" i="1">
                <a:latin typeface="Open Sans" panose="020B0606030504020204" pitchFamily="34" charset="0"/>
                <a:ea typeface="Open Sans" panose="020B0606030504020204" pitchFamily="34" charset="0"/>
                <a:cs typeface="Open Sans" panose="020B0606030504020204" pitchFamily="34" charset="0"/>
              </a:rPr>
              <a:t>R</a:t>
            </a:r>
            <a:r>
              <a:rPr lang="sv-SE" sz="1050" i="1">
                <a:solidFill>
                  <a:schemeClr val="lt1"/>
                </a:solidFill>
                <a:latin typeface="Open Sans" panose="020B0606030504020204" pitchFamily="34" charset="0"/>
                <a:ea typeface="Open Sans" panose="020B0606030504020204" pitchFamily="34" charset="0"/>
                <a:cs typeface="Open Sans" panose="020B0606030504020204" pitchFamily="34" charset="0"/>
              </a:rPr>
              <a:t>espektive företag </a:t>
            </a:r>
          </a:p>
        </p:txBody>
      </p:sp>
      <p:cxnSp>
        <p:nvCxnSpPr>
          <p:cNvPr id="35" name="Rak pilkoppling 34">
            <a:extLst>
              <a:ext uri="{FF2B5EF4-FFF2-40B4-BE49-F238E27FC236}">
                <a16:creationId xmlns:a16="http://schemas.microsoft.com/office/drawing/2014/main" id="{57127EA4-DC78-8514-3153-DF3ABB1361EE}"/>
              </a:ext>
            </a:extLst>
          </p:cNvPr>
          <p:cNvCxnSpPr>
            <a:cxnSpLocks/>
            <a:endCxn id="36" idx="1"/>
          </p:cNvCxnSpPr>
          <p:nvPr/>
        </p:nvCxnSpPr>
        <p:spPr>
          <a:xfrm>
            <a:off x="8340342" y="3957360"/>
            <a:ext cx="629413" cy="1064"/>
          </a:xfrm>
          <a:prstGeom prst="straightConnector1">
            <a:avLst/>
          </a:prstGeom>
          <a:ln w="12700" cmpd="sng">
            <a:solidFill>
              <a:schemeClr val="bg1">
                <a:lumMod val="85000"/>
              </a:schemeClr>
            </a:solidFill>
            <a:headEnd w="med" len="sm"/>
            <a:tailEnd type="triangle"/>
          </a:ln>
        </p:spPr>
        <p:style>
          <a:lnRef idx="1">
            <a:schemeClr val="accent1"/>
          </a:lnRef>
          <a:fillRef idx="0">
            <a:schemeClr val="accent1"/>
          </a:fillRef>
          <a:effectRef idx="0">
            <a:schemeClr val="accent1"/>
          </a:effectRef>
          <a:fontRef idx="minor">
            <a:schemeClr val="tx1"/>
          </a:fontRef>
        </p:style>
      </p:cxnSp>
      <p:sp>
        <p:nvSpPr>
          <p:cNvPr id="36" name="Rektangel: rundade hörn 35">
            <a:extLst>
              <a:ext uri="{FF2B5EF4-FFF2-40B4-BE49-F238E27FC236}">
                <a16:creationId xmlns:a16="http://schemas.microsoft.com/office/drawing/2014/main" id="{EF7F8976-854A-0B18-6D7F-391D68A64484}"/>
              </a:ext>
            </a:extLst>
          </p:cNvPr>
          <p:cNvSpPr/>
          <p:nvPr/>
        </p:nvSpPr>
        <p:spPr>
          <a:xfrm>
            <a:off x="8969755" y="3824875"/>
            <a:ext cx="1093828" cy="267097"/>
          </a:xfrm>
          <a:prstGeom prst="roundRect">
            <a:avLst/>
          </a:prstGeom>
          <a:solidFill>
            <a:srgbClr val="205E48">
              <a:alpha val="72000"/>
            </a:srgb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050" i="1">
                <a:latin typeface="Open Sans" panose="020B0606030504020204" pitchFamily="34" charset="0"/>
                <a:ea typeface="Open Sans" panose="020B0606030504020204" pitchFamily="34" charset="0"/>
                <a:cs typeface="Open Sans" panose="020B0606030504020204" pitchFamily="34" charset="0"/>
              </a:rPr>
              <a:t>Prislistor</a:t>
            </a:r>
          </a:p>
        </p:txBody>
      </p:sp>
      <p:pic>
        <p:nvPicPr>
          <p:cNvPr id="37" name="Bildobjekt 36">
            <a:extLst>
              <a:ext uri="{FF2B5EF4-FFF2-40B4-BE49-F238E27FC236}">
                <a16:creationId xmlns:a16="http://schemas.microsoft.com/office/drawing/2014/main" id="{9F07E606-240B-83D1-A845-AE8B4F99EFD1}"/>
              </a:ext>
            </a:extLst>
          </p:cNvPr>
          <p:cNvPicPr>
            <a:picLocks noChangeAspect="1"/>
          </p:cNvPicPr>
          <p:nvPr/>
        </p:nvPicPr>
        <p:blipFill>
          <a:blip r:embed="rId13">
            <a:duotone>
              <a:schemeClr val="accent2">
                <a:shade val="45000"/>
                <a:satMod val="135000"/>
              </a:schemeClr>
              <a:prstClr val="white"/>
            </a:duotone>
            <a:alphaModFix/>
            <a:extLst>
              <a:ext uri="{BEBA8EAE-BF5A-486C-A8C5-ECC9F3942E4B}">
                <a14:imgProps xmlns:a14="http://schemas.microsoft.com/office/drawing/2010/main">
                  <a14:imgLayer r:embed="rId4">
                    <a14:imgEffect>
                      <a14:colorTemperature colorTemp="5300"/>
                    </a14:imgEffect>
                    <a14:imgEffect>
                      <a14:saturation sat="0"/>
                    </a14:imgEffect>
                  </a14:imgLayer>
                </a14:imgProps>
              </a:ext>
            </a:extLst>
          </a:blip>
          <a:stretch>
            <a:fillRect/>
          </a:stretch>
        </p:blipFill>
        <p:spPr>
          <a:xfrm flipH="1">
            <a:off x="8969755" y="4122759"/>
            <a:ext cx="513292" cy="513292"/>
          </a:xfrm>
          <a:prstGeom prst="rect">
            <a:avLst/>
          </a:prstGeom>
        </p:spPr>
      </p:pic>
      <p:pic>
        <p:nvPicPr>
          <p:cNvPr id="38" name="Bildobjekt 37">
            <a:extLst>
              <a:ext uri="{FF2B5EF4-FFF2-40B4-BE49-F238E27FC236}">
                <a16:creationId xmlns:a16="http://schemas.microsoft.com/office/drawing/2014/main" id="{31DF02B2-4FFB-AE4F-1768-E8EE7B6FE2EF}"/>
              </a:ext>
            </a:extLst>
          </p:cNvPr>
          <p:cNvPicPr>
            <a:picLocks noChangeAspect="1"/>
          </p:cNvPicPr>
          <p:nvPr/>
        </p:nvPicPr>
        <p:blipFill>
          <a:blip r:embed="rId13">
            <a:duotone>
              <a:schemeClr val="accent2">
                <a:shade val="45000"/>
                <a:satMod val="135000"/>
              </a:schemeClr>
              <a:prstClr val="white"/>
            </a:duotone>
            <a:alphaModFix/>
            <a:extLst>
              <a:ext uri="{BEBA8EAE-BF5A-486C-A8C5-ECC9F3942E4B}">
                <a14:imgProps xmlns:a14="http://schemas.microsoft.com/office/drawing/2010/main">
                  <a14:imgLayer r:embed="rId4">
                    <a14:imgEffect>
                      <a14:colorTemperature colorTemp="5300"/>
                    </a14:imgEffect>
                    <a14:imgEffect>
                      <a14:saturation sat="0"/>
                    </a14:imgEffect>
                  </a14:imgLayer>
                </a14:imgProps>
              </a:ext>
            </a:extLst>
          </a:blip>
          <a:stretch>
            <a:fillRect/>
          </a:stretch>
        </p:blipFill>
        <p:spPr>
          <a:xfrm flipH="1">
            <a:off x="9545482" y="4126146"/>
            <a:ext cx="513292" cy="513292"/>
          </a:xfrm>
          <a:prstGeom prst="rect">
            <a:avLst/>
          </a:prstGeom>
        </p:spPr>
      </p:pic>
      <p:sp>
        <p:nvSpPr>
          <p:cNvPr id="39" name="Rektangel: rundade hörn 38">
            <a:extLst>
              <a:ext uri="{FF2B5EF4-FFF2-40B4-BE49-F238E27FC236}">
                <a16:creationId xmlns:a16="http://schemas.microsoft.com/office/drawing/2014/main" id="{40CB3322-B5D3-5B8B-A102-6C1BCFAF68DD}"/>
              </a:ext>
            </a:extLst>
          </p:cNvPr>
          <p:cNvSpPr/>
          <p:nvPr/>
        </p:nvSpPr>
        <p:spPr>
          <a:xfrm>
            <a:off x="10654333" y="3829648"/>
            <a:ext cx="1348901" cy="267097"/>
          </a:xfrm>
          <a:prstGeom prst="roundRect">
            <a:avLst/>
          </a:prstGeom>
          <a:solidFill>
            <a:srgbClr val="5E9B82">
              <a:alpha val="72000"/>
            </a:srgb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050" i="1">
                <a:solidFill>
                  <a:schemeClr val="bg2">
                    <a:lumMod val="85000"/>
                  </a:schemeClr>
                </a:solidFill>
                <a:latin typeface="Open Sans" panose="020B0606030504020204" pitchFamily="34" charset="0"/>
                <a:ea typeface="Open Sans" panose="020B0606030504020204" pitchFamily="34" charset="0"/>
                <a:cs typeface="Open Sans" panose="020B0606030504020204" pitchFamily="34" charset="0"/>
              </a:rPr>
              <a:t>Prislistehänvisning</a:t>
            </a:r>
          </a:p>
        </p:txBody>
      </p:sp>
      <p:sp>
        <p:nvSpPr>
          <p:cNvPr id="41" name="Ellips 40">
            <a:extLst>
              <a:ext uri="{FF2B5EF4-FFF2-40B4-BE49-F238E27FC236}">
                <a16:creationId xmlns:a16="http://schemas.microsoft.com/office/drawing/2014/main" id="{D4417F99-3BC9-DE34-AAD4-5119803EF844}"/>
              </a:ext>
            </a:extLst>
          </p:cNvPr>
          <p:cNvSpPr/>
          <p:nvPr/>
        </p:nvSpPr>
        <p:spPr>
          <a:xfrm>
            <a:off x="2404956" y="6259868"/>
            <a:ext cx="151489" cy="151489"/>
          </a:xfrm>
          <a:prstGeom prst="ellipse">
            <a:avLst/>
          </a:prstGeom>
          <a:solidFill>
            <a:schemeClr val="accent6"/>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bg2"/>
              </a:solidFill>
            </a:endParaRPr>
          </a:p>
        </p:txBody>
      </p:sp>
      <p:grpSp>
        <p:nvGrpSpPr>
          <p:cNvPr id="42" name="Grupp 41">
            <a:extLst>
              <a:ext uri="{FF2B5EF4-FFF2-40B4-BE49-F238E27FC236}">
                <a16:creationId xmlns:a16="http://schemas.microsoft.com/office/drawing/2014/main" id="{2361B8C6-6EC6-2FFD-DB73-C84B53A86382}"/>
              </a:ext>
            </a:extLst>
          </p:cNvPr>
          <p:cNvGrpSpPr/>
          <p:nvPr/>
        </p:nvGrpSpPr>
        <p:grpSpPr>
          <a:xfrm>
            <a:off x="683001" y="6235765"/>
            <a:ext cx="5276386" cy="199696"/>
            <a:chOff x="638504" y="6226887"/>
            <a:chExt cx="5276386" cy="199696"/>
          </a:xfrm>
        </p:grpSpPr>
        <p:sp>
          <p:nvSpPr>
            <p:cNvPr id="43" name="Ellips 42">
              <a:extLst>
                <a:ext uri="{FF2B5EF4-FFF2-40B4-BE49-F238E27FC236}">
                  <a16:creationId xmlns:a16="http://schemas.microsoft.com/office/drawing/2014/main" id="{6C1CADA7-8EFB-5F37-BE88-7B855A49472B}"/>
                </a:ext>
              </a:extLst>
            </p:cNvPr>
            <p:cNvSpPr/>
            <p:nvPr/>
          </p:nvSpPr>
          <p:spPr>
            <a:xfrm>
              <a:off x="2336356" y="6226887"/>
              <a:ext cx="199696" cy="199696"/>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bg2"/>
                </a:solidFill>
              </a:endParaRPr>
            </a:p>
          </p:txBody>
        </p:sp>
        <p:sp>
          <p:nvSpPr>
            <p:cNvPr id="44" name="Ellips 43">
              <a:extLst>
                <a:ext uri="{FF2B5EF4-FFF2-40B4-BE49-F238E27FC236}">
                  <a16:creationId xmlns:a16="http://schemas.microsoft.com/office/drawing/2014/main" id="{F5A365E9-80E8-4E73-1358-181E21D5669F}"/>
                </a:ext>
              </a:extLst>
            </p:cNvPr>
            <p:cNvSpPr/>
            <p:nvPr/>
          </p:nvSpPr>
          <p:spPr>
            <a:xfrm>
              <a:off x="4025775" y="6226887"/>
              <a:ext cx="199696" cy="199696"/>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bg2"/>
                </a:solidFill>
              </a:endParaRPr>
            </a:p>
          </p:txBody>
        </p:sp>
        <p:sp>
          <p:nvSpPr>
            <p:cNvPr id="45" name="Ellips 44">
              <a:extLst>
                <a:ext uri="{FF2B5EF4-FFF2-40B4-BE49-F238E27FC236}">
                  <a16:creationId xmlns:a16="http://schemas.microsoft.com/office/drawing/2014/main" id="{5943E28F-0A00-80E4-9338-5BA9085C114B}"/>
                </a:ext>
              </a:extLst>
            </p:cNvPr>
            <p:cNvSpPr/>
            <p:nvPr/>
          </p:nvSpPr>
          <p:spPr>
            <a:xfrm>
              <a:off x="5715194" y="6226887"/>
              <a:ext cx="199696" cy="199696"/>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bg2"/>
                </a:solidFill>
              </a:endParaRPr>
            </a:p>
          </p:txBody>
        </p:sp>
        <p:sp>
          <p:nvSpPr>
            <p:cNvPr id="46" name="Ellips 45">
              <a:extLst>
                <a:ext uri="{FF2B5EF4-FFF2-40B4-BE49-F238E27FC236}">
                  <a16:creationId xmlns:a16="http://schemas.microsoft.com/office/drawing/2014/main" id="{7FA81AE4-EEB4-AF58-A4D5-EF677CB278E0}"/>
                </a:ext>
              </a:extLst>
            </p:cNvPr>
            <p:cNvSpPr/>
            <p:nvPr/>
          </p:nvSpPr>
          <p:spPr>
            <a:xfrm>
              <a:off x="638504" y="6226887"/>
              <a:ext cx="199696" cy="199696"/>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bg2"/>
                </a:solidFill>
              </a:endParaRPr>
            </a:p>
          </p:txBody>
        </p:sp>
        <p:cxnSp>
          <p:nvCxnSpPr>
            <p:cNvPr id="47" name="Rak koppling 46">
              <a:extLst>
                <a:ext uri="{FF2B5EF4-FFF2-40B4-BE49-F238E27FC236}">
                  <a16:creationId xmlns:a16="http://schemas.microsoft.com/office/drawing/2014/main" id="{0E975823-0B06-C913-CFEE-22EC5149108E}"/>
                </a:ext>
              </a:extLst>
            </p:cNvPr>
            <p:cNvCxnSpPr>
              <a:cxnSpLocks/>
              <a:stCxn id="43" idx="6"/>
              <a:endCxn id="44" idx="2"/>
            </p:cNvCxnSpPr>
            <p:nvPr/>
          </p:nvCxnSpPr>
          <p:spPr>
            <a:xfrm>
              <a:off x="2536052" y="6326735"/>
              <a:ext cx="1489723"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8" name="Rak koppling 47">
              <a:extLst>
                <a:ext uri="{FF2B5EF4-FFF2-40B4-BE49-F238E27FC236}">
                  <a16:creationId xmlns:a16="http://schemas.microsoft.com/office/drawing/2014/main" id="{379A7D36-695F-0042-74DF-EC8416CE782F}"/>
                </a:ext>
              </a:extLst>
            </p:cNvPr>
            <p:cNvCxnSpPr>
              <a:cxnSpLocks/>
              <a:stCxn id="44" idx="6"/>
              <a:endCxn id="45" idx="2"/>
            </p:cNvCxnSpPr>
            <p:nvPr/>
          </p:nvCxnSpPr>
          <p:spPr>
            <a:xfrm>
              <a:off x="4225471" y="6326735"/>
              <a:ext cx="1489723"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9" name="Rak koppling 48">
              <a:extLst>
                <a:ext uri="{FF2B5EF4-FFF2-40B4-BE49-F238E27FC236}">
                  <a16:creationId xmlns:a16="http://schemas.microsoft.com/office/drawing/2014/main" id="{245DD984-DFE6-D8CA-259A-A61126E3327B}"/>
                </a:ext>
              </a:extLst>
            </p:cNvPr>
            <p:cNvCxnSpPr>
              <a:cxnSpLocks/>
              <a:stCxn id="46" idx="6"/>
              <a:endCxn id="43" idx="2"/>
            </p:cNvCxnSpPr>
            <p:nvPr/>
          </p:nvCxnSpPr>
          <p:spPr>
            <a:xfrm>
              <a:off x="838200" y="6326735"/>
              <a:ext cx="1498156"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30122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innehåll 14">
            <a:extLst>
              <a:ext uri="{FF2B5EF4-FFF2-40B4-BE49-F238E27FC236}">
                <a16:creationId xmlns:a16="http://schemas.microsoft.com/office/drawing/2014/main" id="{D4013233-25AC-EB0C-A68B-EA6954AB21D8}"/>
              </a:ext>
            </a:extLst>
          </p:cNvPr>
          <p:cNvSpPr txBox="1">
            <a:spLocks/>
          </p:cNvSpPr>
          <p:nvPr/>
        </p:nvSpPr>
        <p:spPr>
          <a:xfrm>
            <a:off x="188764" y="1113084"/>
            <a:ext cx="5455743" cy="3327684"/>
          </a:xfrm>
          <a:prstGeom prst="rect">
            <a:avLst/>
          </a:prstGeom>
          <a:solidFill>
            <a:srgbClr val="007B50">
              <a:alpha val="50000"/>
            </a:srgbClr>
          </a:solidFill>
          <a:ln>
            <a:noFill/>
          </a:ln>
          <a:effectLst/>
        </p:spPr>
        <p:txBody>
          <a:bodyPr vert="horz" lIns="91440" tIns="45720" rIns="91440" bIns="45720" rtlCol="0">
            <a:noAutofit/>
          </a:bodyPr>
          <a:lstStyle>
            <a:defPPr>
              <a:defRPr lang="sv-SE"/>
            </a:defPPr>
            <a:lvl1pPr marL="180975" indent="-176213">
              <a:lnSpc>
                <a:spcPct val="100000"/>
              </a:lnSpc>
              <a:spcBef>
                <a:spcPts val="800"/>
              </a:spcBef>
              <a:spcAft>
                <a:spcPts val="1000"/>
              </a:spcAft>
              <a:buFontTx/>
              <a:buBlip>
                <a:blip r:embed="rId3"/>
              </a:buBlip>
              <a:tabLst/>
              <a:defRPr sz="1100" b="0" i="0">
                <a:solidFill>
                  <a:schemeClr val="bg1"/>
                </a:solidFill>
                <a:latin typeface="Noto Serif" panose="02020502060505020204" pitchFamily="18"/>
                <a:ea typeface="Noto Serif" panose="02020502060505020204" pitchFamily="18"/>
                <a:cs typeface="Noto Serif" panose="02020502060505020204" pitchFamily="18"/>
              </a:defRPr>
            </a:lvl1pPr>
            <a:lvl2pPr marL="355600" indent="-174625">
              <a:lnSpc>
                <a:spcPct val="110000"/>
              </a:lnSpc>
              <a:spcBef>
                <a:spcPts val="500"/>
              </a:spcBef>
              <a:spcAft>
                <a:spcPts val="1200"/>
              </a:spcAft>
              <a:buFont typeface="Systemtypsnitt normalt"/>
              <a:buChar char="-"/>
              <a:tabLst/>
              <a:defRPr sz="1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536575" indent="-180975">
              <a:lnSpc>
                <a:spcPct val="110000"/>
              </a:lnSpc>
              <a:spcBef>
                <a:spcPts val="500"/>
              </a:spcBef>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Bef>
                <a:spcPts val="500"/>
              </a:spcBef>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Bef>
                <a:spcPts val="500"/>
              </a:spcBef>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sv-SE"/>
              <a:t>I VIOL 3 ges det möjlighet att lägga priskomponenter på förstaleds- och köparekontrakt. </a:t>
            </a:r>
          </a:p>
          <a:p>
            <a:r>
              <a:rPr lang="sv-SE"/>
              <a:t>Grundpris sätts per rad (sortiment) och T/A går att ange på specifik sortimentsrad men även för samtliga sortiment genom att lägga komponenten på kontraktets huvudnivå.  </a:t>
            </a:r>
          </a:p>
          <a:p>
            <a:r>
              <a:rPr lang="sv-SE"/>
              <a:t>Det finns två varianter av priskomponenter som kan anges på kontrakt:</a:t>
            </a:r>
          </a:p>
          <a:p>
            <a:pPr lvl="1"/>
            <a:r>
              <a:rPr lang="sv-SE" sz="1050"/>
              <a:t>Komponenter med </a:t>
            </a:r>
            <a:r>
              <a:rPr lang="sv-SE" sz="1050" b="1"/>
              <a:t>fördefinierat värde </a:t>
            </a:r>
            <a:r>
              <a:rPr lang="sv-SE" sz="1050"/>
              <a:t>som innebär att värdet är inskriven i komponenten när den lyfts in</a:t>
            </a:r>
          </a:p>
          <a:p>
            <a:pPr lvl="1"/>
            <a:r>
              <a:rPr lang="sv-SE" sz="1050"/>
              <a:t>Komponenter </a:t>
            </a:r>
            <a:r>
              <a:rPr lang="sv-SE" sz="1050" b="1"/>
              <a:t>utan fördefinierat värde </a:t>
            </a:r>
            <a:r>
              <a:rPr lang="sv-SE" sz="1050"/>
              <a:t>där värdet fylls i separat i respektive kontrakt. </a:t>
            </a:r>
          </a:p>
        </p:txBody>
      </p:sp>
      <p:sp>
        <p:nvSpPr>
          <p:cNvPr id="7" name="Rubrik 3">
            <a:extLst>
              <a:ext uri="{FF2B5EF4-FFF2-40B4-BE49-F238E27FC236}">
                <a16:creationId xmlns:a16="http://schemas.microsoft.com/office/drawing/2014/main" id="{4294B549-80F3-C071-E797-0F24035229F6}"/>
              </a:ext>
            </a:extLst>
          </p:cNvPr>
          <p:cNvSpPr txBox="1">
            <a:spLocks/>
          </p:cNvSpPr>
          <p:nvPr/>
        </p:nvSpPr>
        <p:spPr>
          <a:xfrm>
            <a:off x="188766" y="759076"/>
            <a:ext cx="2536080" cy="333820"/>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2400" b="1" i="0" kern="1200" spc="-4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sz="1200" b="0" spc="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Beskrivning av funktionaliteten </a:t>
            </a:r>
            <a:endParaRPr lang="sv-SE" sz="1600" b="0" spc="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8" name="Rubrik 3">
            <a:extLst>
              <a:ext uri="{FF2B5EF4-FFF2-40B4-BE49-F238E27FC236}">
                <a16:creationId xmlns:a16="http://schemas.microsoft.com/office/drawing/2014/main" id="{780136F0-927A-C4A9-0259-33F3DF453729}"/>
              </a:ext>
            </a:extLst>
          </p:cNvPr>
          <p:cNvSpPr txBox="1">
            <a:spLocks/>
          </p:cNvSpPr>
          <p:nvPr/>
        </p:nvSpPr>
        <p:spPr>
          <a:xfrm>
            <a:off x="6547493" y="759076"/>
            <a:ext cx="2536080" cy="333820"/>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2400" b="1" i="0" kern="1200" spc="-4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sz="1200" b="0" spc="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Större skillnader och beslut</a:t>
            </a:r>
            <a:endParaRPr lang="sv-SE" sz="1600" b="0" spc="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9" name="Platshållare för innehåll 14">
            <a:extLst>
              <a:ext uri="{FF2B5EF4-FFF2-40B4-BE49-F238E27FC236}">
                <a16:creationId xmlns:a16="http://schemas.microsoft.com/office/drawing/2014/main" id="{1F26E511-200A-843B-AC7E-D6A642C3F12F}"/>
              </a:ext>
            </a:extLst>
          </p:cNvPr>
          <p:cNvSpPr txBox="1">
            <a:spLocks/>
          </p:cNvSpPr>
          <p:nvPr/>
        </p:nvSpPr>
        <p:spPr>
          <a:xfrm>
            <a:off x="6547493" y="1113083"/>
            <a:ext cx="5455743" cy="2145249"/>
          </a:xfrm>
          <a:prstGeom prst="rect">
            <a:avLst/>
          </a:prstGeom>
          <a:solidFill>
            <a:srgbClr val="007B50">
              <a:alpha val="50000"/>
            </a:srgbClr>
          </a:solidFill>
          <a:ln>
            <a:noFill/>
          </a:ln>
          <a:effectLst/>
        </p:spPr>
        <p:txBody>
          <a:bodyPr vert="horz" lIns="91440" tIns="45720" rIns="91440" bIns="45720" rtlCol="0">
            <a:noAutofit/>
          </a:bodyPr>
          <a:lstStyle>
            <a:defPPr>
              <a:defRPr lang="sv-SE"/>
            </a:defPPr>
            <a:lvl1pPr marL="180975" indent="-176213">
              <a:lnSpc>
                <a:spcPct val="100000"/>
              </a:lnSpc>
              <a:spcBef>
                <a:spcPts val="800"/>
              </a:spcBef>
              <a:spcAft>
                <a:spcPts val="1000"/>
              </a:spcAft>
              <a:buFontTx/>
              <a:buBlip>
                <a:blip r:embed="rId3"/>
              </a:buBlip>
              <a:tabLst/>
              <a:defRPr sz="1100" b="0" i="0">
                <a:solidFill>
                  <a:schemeClr val="bg1"/>
                </a:solidFill>
                <a:latin typeface="Noto Serif" panose="02020502060505020204" pitchFamily="18"/>
                <a:ea typeface="Noto Serif" panose="02020502060505020204" pitchFamily="18"/>
                <a:cs typeface="Noto Serif" panose="02020502060505020204" pitchFamily="18"/>
              </a:defRPr>
            </a:lvl1pPr>
            <a:lvl2pPr marL="355600" indent="-174625">
              <a:lnSpc>
                <a:spcPct val="110000"/>
              </a:lnSpc>
              <a:spcBef>
                <a:spcPts val="500"/>
              </a:spcBef>
              <a:spcAft>
                <a:spcPts val="1200"/>
              </a:spcAft>
              <a:buFont typeface="Systemtypsnitt normalt"/>
              <a:buChar char="-"/>
              <a:tabLst/>
              <a:defRPr sz="1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536575" indent="-180975">
              <a:lnSpc>
                <a:spcPct val="110000"/>
              </a:lnSpc>
              <a:spcBef>
                <a:spcPts val="500"/>
              </a:spcBef>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Bef>
                <a:spcPts val="500"/>
              </a:spcBef>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Bef>
                <a:spcPts val="500"/>
              </a:spcBef>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sv-SE"/>
              <a:t>Priskomponenterna ger möjlighet att ange kontraktsunika grundpriser och/ eller T/A på ett förstaleds- och köparekontrakt. Detta för att hålla affärsunika prisuppgörelse utanför exempelvis en marknadsprislista, något som inte är möjligt i VIOL 2. </a:t>
            </a:r>
          </a:p>
          <a:p>
            <a:r>
              <a:rPr lang="sv-SE"/>
              <a:t>I enkla affärer är det möjligt att ange en grundpirskomponent på ett förstaleds- och köparekontrakt och behöver därmed inte skapa en prislista för detta. </a:t>
            </a:r>
          </a:p>
          <a:p>
            <a:r>
              <a:rPr lang="sv-SE"/>
              <a:t>I VIOL 2 är det möjligt att ange specifika termer som styr värdeberäkningen som ändå kräver en prislista för att det ska fungera. </a:t>
            </a:r>
          </a:p>
        </p:txBody>
      </p:sp>
      <p:sp>
        <p:nvSpPr>
          <p:cNvPr id="2" name="Rubrik 3">
            <a:extLst>
              <a:ext uri="{FF2B5EF4-FFF2-40B4-BE49-F238E27FC236}">
                <a16:creationId xmlns:a16="http://schemas.microsoft.com/office/drawing/2014/main" id="{6994A455-898A-18BB-0BF5-3CE993A8F87A}"/>
              </a:ext>
            </a:extLst>
          </p:cNvPr>
          <p:cNvSpPr txBox="1">
            <a:spLocks/>
          </p:cNvSpPr>
          <p:nvPr/>
        </p:nvSpPr>
        <p:spPr>
          <a:xfrm>
            <a:off x="129582" y="206673"/>
            <a:ext cx="6594734" cy="522056"/>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2400" b="1" i="0" kern="1200" spc="-4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sz="1200" b="0" spc="0">
                <a:solidFill>
                  <a:schemeClr val="bg2">
                    <a:lumMod val="7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4. PRIS RÅVARA</a:t>
            </a:r>
          </a:p>
          <a:p>
            <a:r>
              <a:rPr lang="sv-SE" sz="1600" b="0" spc="0">
                <a:solidFill>
                  <a:schemeClr val="bg2">
                    <a:lumMod val="95000"/>
                  </a:schemeClr>
                </a:solidFill>
              </a:rPr>
              <a:t>Pris på kontrakt </a:t>
            </a:r>
          </a:p>
        </p:txBody>
      </p:sp>
      <p:sp>
        <p:nvSpPr>
          <p:cNvPr id="3" name="Rektangel: rundade hörn 2">
            <a:extLst>
              <a:ext uri="{FF2B5EF4-FFF2-40B4-BE49-F238E27FC236}">
                <a16:creationId xmlns:a16="http://schemas.microsoft.com/office/drawing/2014/main" id="{9E8A13FD-E28E-C34A-7029-0C1E595A10C5}"/>
              </a:ext>
            </a:extLst>
          </p:cNvPr>
          <p:cNvSpPr/>
          <p:nvPr/>
        </p:nvSpPr>
        <p:spPr>
          <a:xfrm>
            <a:off x="8097115" y="3549765"/>
            <a:ext cx="1348901" cy="2195152"/>
          </a:xfrm>
          <a:prstGeom prst="roundRect">
            <a:avLst/>
          </a:prstGeom>
          <a:solidFill>
            <a:srgbClr val="205E48">
              <a:alpha val="72000"/>
            </a:srgb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Rektangel 3">
            <a:extLst>
              <a:ext uri="{FF2B5EF4-FFF2-40B4-BE49-F238E27FC236}">
                <a16:creationId xmlns:a16="http://schemas.microsoft.com/office/drawing/2014/main" id="{639CB4BA-3B8F-FA30-F1B6-2647B93551E6}"/>
              </a:ext>
            </a:extLst>
          </p:cNvPr>
          <p:cNvSpPr/>
          <p:nvPr/>
        </p:nvSpPr>
        <p:spPr>
          <a:xfrm>
            <a:off x="5912994" y="5485077"/>
            <a:ext cx="1348444" cy="259840"/>
          </a:xfrm>
          <a:prstGeom prst="rect">
            <a:avLst/>
          </a:prstGeom>
          <a:solidFill>
            <a:srgbClr val="205E48">
              <a:alpha val="72000"/>
            </a:srgb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050" i="1">
                <a:solidFill>
                  <a:schemeClr val="lt1"/>
                </a:solidFill>
                <a:latin typeface="Open Sans" panose="020B0606030504020204" pitchFamily="34" charset="0"/>
                <a:ea typeface="Open Sans" panose="020B0606030504020204" pitchFamily="34" charset="0"/>
                <a:cs typeface="Open Sans" panose="020B0606030504020204" pitchFamily="34" charset="0"/>
              </a:rPr>
              <a:t>Ägare: Biometria</a:t>
            </a:r>
          </a:p>
        </p:txBody>
      </p:sp>
      <p:sp>
        <p:nvSpPr>
          <p:cNvPr id="12" name="Rektangel: rundade hörn 11">
            <a:extLst>
              <a:ext uri="{FF2B5EF4-FFF2-40B4-BE49-F238E27FC236}">
                <a16:creationId xmlns:a16="http://schemas.microsoft.com/office/drawing/2014/main" id="{A4DDA0CE-8590-B892-B549-FD7064D9DCDF}"/>
              </a:ext>
            </a:extLst>
          </p:cNvPr>
          <p:cNvSpPr/>
          <p:nvPr/>
        </p:nvSpPr>
        <p:spPr>
          <a:xfrm>
            <a:off x="5815691" y="4173670"/>
            <a:ext cx="1543051" cy="267097"/>
          </a:xfrm>
          <a:prstGeom prst="roundRect">
            <a:avLst/>
          </a:prstGeom>
          <a:solidFill>
            <a:srgbClr val="205E48">
              <a:alpha val="72000"/>
            </a:srgb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050" i="1">
                <a:solidFill>
                  <a:schemeClr val="lt1"/>
                </a:solidFill>
                <a:latin typeface="Open Sans" panose="020B0606030504020204" pitchFamily="34" charset="0"/>
                <a:ea typeface="Open Sans" panose="020B0606030504020204" pitchFamily="34" charset="0"/>
                <a:cs typeface="Open Sans" panose="020B0606030504020204" pitchFamily="34" charset="0"/>
              </a:rPr>
              <a:t>Standardkomponent</a:t>
            </a:r>
          </a:p>
        </p:txBody>
      </p:sp>
      <p:cxnSp>
        <p:nvCxnSpPr>
          <p:cNvPr id="13" name="Rak pilkoppling 12">
            <a:extLst>
              <a:ext uri="{FF2B5EF4-FFF2-40B4-BE49-F238E27FC236}">
                <a16:creationId xmlns:a16="http://schemas.microsoft.com/office/drawing/2014/main" id="{46EC7792-62E3-7985-DFD9-568ED6A6F3D9}"/>
              </a:ext>
            </a:extLst>
          </p:cNvPr>
          <p:cNvCxnSpPr>
            <a:cxnSpLocks/>
            <a:stCxn id="36" idx="3"/>
          </p:cNvCxnSpPr>
          <p:nvPr/>
        </p:nvCxnSpPr>
        <p:spPr>
          <a:xfrm>
            <a:off x="6921007" y="4969127"/>
            <a:ext cx="1005400" cy="0"/>
          </a:xfrm>
          <a:prstGeom prst="straightConnector1">
            <a:avLst/>
          </a:prstGeom>
          <a:ln w="12700" cmpd="sng">
            <a:solidFill>
              <a:schemeClr val="bg1">
                <a:lumMod val="85000"/>
              </a:schemeClr>
            </a:solidFill>
            <a:headEnd w="med" len="sm"/>
            <a:tailEnd type="triangle"/>
          </a:ln>
        </p:spPr>
        <p:style>
          <a:lnRef idx="1">
            <a:schemeClr val="accent1"/>
          </a:lnRef>
          <a:fillRef idx="0">
            <a:schemeClr val="accent1"/>
          </a:fillRef>
          <a:effectRef idx="0">
            <a:schemeClr val="accent1"/>
          </a:effectRef>
          <a:fontRef idx="minor">
            <a:schemeClr val="tx1"/>
          </a:fontRef>
        </p:style>
      </p:cxnSp>
      <p:sp>
        <p:nvSpPr>
          <p:cNvPr id="14" name="Rektangel: rundade hörn 13">
            <a:extLst>
              <a:ext uri="{FF2B5EF4-FFF2-40B4-BE49-F238E27FC236}">
                <a16:creationId xmlns:a16="http://schemas.microsoft.com/office/drawing/2014/main" id="{2B0B148E-CE79-4B9E-9077-0288042AB1A4}"/>
              </a:ext>
            </a:extLst>
          </p:cNvPr>
          <p:cNvSpPr/>
          <p:nvPr/>
        </p:nvSpPr>
        <p:spPr>
          <a:xfrm>
            <a:off x="7926407" y="3745302"/>
            <a:ext cx="1690315" cy="267097"/>
          </a:xfrm>
          <a:prstGeom prst="roundRect">
            <a:avLst/>
          </a:prstGeom>
          <a:solidFill>
            <a:srgbClr val="5E9B82">
              <a:alpha val="72000"/>
            </a:srgb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050" i="1">
                <a:solidFill>
                  <a:schemeClr val="bg2">
                    <a:lumMod val="85000"/>
                  </a:schemeClr>
                </a:solidFill>
                <a:latin typeface="Open Sans" panose="020B0606030504020204" pitchFamily="34" charset="0"/>
                <a:ea typeface="Open Sans" panose="020B0606030504020204" pitchFamily="34" charset="0"/>
                <a:cs typeface="Open Sans" panose="020B0606030504020204" pitchFamily="34" charset="0"/>
              </a:rPr>
              <a:t>Priskomponentsbibliotek </a:t>
            </a:r>
          </a:p>
        </p:txBody>
      </p:sp>
      <p:pic>
        <p:nvPicPr>
          <p:cNvPr id="21" name="Bildobjekt 20">
            <a:extLst>
              <a:ext uri="{FF2B5EF4-FFF2-40B4-BE49-F238E27FC236}">
                <a16:creationId xmlns:a16="http://schemas.microsoft.com/office/drawing/2014/main" id="{9FCD4B88-F38C-15F4-8685-B109289F4D9C}"/>
              </a:ext>
            </a:extLst>
          </p:cNvPr>
          <p:cNvPicPr>
            <a:picLocks noChangeAspect="1"/>
          </p:cNvPicPr>
          <p:nvPr/>
        </p:nvPicPr>
        <p:blipFill>
          <a:blip r:embed="rId4">
            <a:duotone>
              <a:schemeClr val="accent5">
                <a:shade val="45000"/>
                <a:satMod val="135000"/>
              </a:schemeClr>
              <a:prstClr val="white"/>
            </a:duotone>
            <a:extLst>
              <a:ext uri="{BEBA8EAE-BF5A-486C-A8C5-ECC9F3942E4B}">
                <a14:imgProps xmlns:a14="http://schemas.microsoft.com/office/drawing/2010/main">
                  <a14:imgLayer r:embed="rId5">
                    <a14:imgEffect>
                      <a14:colorTemperature colorTemp="8800"/>
                    </a14:imgEffect>
                  </a14:imgLayer>
                </a14:imgProps>
              </a:ext>
            </a:extLst>
          </a:blip>
          <a:stretch>
            <a:fillRect/>
          </a:stretch>
        </p:blipFill>
        <p:spPr>
          <a:xfrm>
            <a:off x="8224221" y="4604829"/>
            <a:ext cx="460141" cy="460141"/>
          </a:xfrm>
          <a:prstGeom prst="rect">
            <a:avLst/>
          </a:prstGeom>
        </p:spPr>
      </p:pic>
      <p:pic>
        <p:nvPicPr>
          <p:cNvPr id="22" name="Bildobjekt 21">
            <a:extLst>
              <a:ext uri="{FF2B5EF4-FFF2-40B4-BE49-F238E27FC236}">
                <a16:creationId xmlns:a16="http://schemas.microsoft.com/office/drawing/2014/main" id="{5C050414-84C7-8189-2ABB-33E1A95C52C4}"/>
              </a:ext>
            </a:extLst>
          </p:cNvPr>
          <p:cNvPicPr>
            <a:picLocks noChangeAspect="1"/>
          </p:cNvPicPr>
          <p:nvPr/>
        </p:nvPicPr>
        <p:blipFill>
          <a:blip r:embed="rId4">
            <a:duotone>
              <a:schemeClr val="accent2">
                <a:shade val="45000"/>
                <a:satMod val="135000"/>
              </a:schemeClr>
              <a:prstClr val="white"/>
            </a:duotone>
            <a:extLst>
              <a:ext uri="{BEBA8EAE-BF5A-486C-A8C5-ECC9F3942E4B}">
                <a14:imgProps xmlns:a14="http://schemas.microsoft.com/office/drawing/2010/main">
                  <a14:imgLayer r:embed="rId5">
                    <a14:imgEffect>
                      <a14:colorTemperature colorTemp="8800"/>
                    </a14:imgEffect>
                  </a14:imgLayer>
                </a14:imgProps>
              </a:ext>
            </a:extLst>
          </a:blip>
          <a:stretch>
            <a:fillRect/>
          </a:stretch>
        </p:blipFill>
        <p:spPr>
          <a:xfrm>
            <a:off x="8866558" y="4604829"/>
            <a:ext cx="460141" cy="460141"/>
          </a:xfrm>
          <a:prstGeom prst="rect">
            <a:avLst/>
          </a:prstGeom>
        </p:spPr>
      </p:pic>
      <p:pic>
        <p:nvPicPr>
          <p:cNvPr id="26" name="Bildobjekt 25">
            <a:extLst>
              <a:ext uri="{FF2B5EF4-FFF2-40B4-BE49-F238E27FC236}">
                <a16:creationId xmlns:a16="http://schemas.microsoft.com/office/drawing/2014/main" id="{05CA5DFF-5673-D9FE-238B-4ECA64AC7B4A}"/>
              </a:ext>
            </a:extLst>
          </p:cNvPr>
          <p:cNvPicPr>
            <a:picLocks noChangeAspect="1"/>
          </p:cNvPicPr>
          <p:nvPr/>
        </p:nvPicPr>
        <p:blipFill>
          <a:blip r:embed="rId4">
            <a:duotone>
              <a:schemeClr val="accent3">
                <a:shade val="45000"/>
                <a:satMod val="135000"/>
              </a:schemeClr>
              <a:prstClr val="white"/>
            </a:duotone>
            <a:extLst>
              <a:ext uri="{BEBA8EAE-BF5A-486C-A8C5-ECC9F3942E4B}">
                <a14:imgProps xmlns:a14="http://schemas.microsoft.com/office/drawing/2010/main">
                  <a14:imgLayer r:embed="rId5">
                    <a14:imgEffect>
                      <a14:colorTemperature colorTemp="8800"/>
                    </a14:imgEffect>
                  </a14:imgLayer>
                </a14:imgProps>
              </a:ext>
            </a:extLst>
          </a:blip>
          <a:stretch>
            <a:fillRect/>
          </a:stretch>
        </p:blipFill>
        <p:spPr>
          <a:xfrm>
            <a:off x="8224220" y="5156895"/>
            <a:ext cx="460142" cy="460142"/>
          </a:xfrm>
          <a:prstGeom prst="rect">
            <a:avLst/>
          </a:prstGeom>
        </p:spPr>
      </p:pic>
      <p:pic>
        <p:nvPicPr>
          <p:cNvPr id="27" name="Bildobjekt 26">
            <a:extLst>
              <a:ext uri="{FF2B5EF4-FFF2-40B4-BE49-F238E27FC236}">
                <a16:creationId xmlns:a16="http://schemas.microsoft.com/office/drawing/2014/main" id="{77B73DAA-2FCB-2B43-4AF2-12C3B703296C}"/>
              </a:ext>
            </a:extLst>
          </p:cNvPr>
          <p:cNvPicPr>
            <a:picLocks noChangeAspect="1"/>
          </p:cNvPicPr>
          <p:nvPr/>
        </p:nvPicPr>
        <p:blipFill>
          <a:blip r:embed="rId4">
            <a:duotone>
              <a:schemeClr val="bg2">
                <a:shade val="45000"/>
                <a:satMod val="135000"/>
              </a:schemeClr>
              <a:prstClr val="white"/>
            </a:duotone>
            <a:extLst>
              <a:ext uri="{BEBA8EAE-BF5A-486C-A8C5-ECC9F3942E4B}">
                <a14:imgProps xmlns:a14="http://schemas.microsoft.com/office/drawing/2010/main">
                  <a14:imgLayer r:embed="rId5">
                    <a14:imgEffect>
                      <a14:colorTemperature colorTemp="8800"/>
                    </a14:imgEffect>
                  </a14:imgLayer>
                </a14:imgProps>
              </a:ext>
            </a:extLst>
          </a:blip>
          <a:stretch>
            <a:fillRect/>
          </a:stretch>
        </p:blipFill>
        <p:spPr>
          <a:xfrm>
            <a:off x="8866559" y="5159532"/>
            <a:ext cx="460140" cy="460140"/>
          </a:xfrm>
          <a:prstGeom prst="rect">
            <a:avLst/>
          </a:prstGeom>
        </p:spPr>
      </p:pic>
      <p:sp>
        <p:nvSpPr>
          <p:cNvPr id="28" name="Rektangel: rundade hörn 27">
            <a:extLst>
              <a:ext uri="{FF2B5EF4-FFF2-40B4-BE49-F238E27FC236}">
                <a16:creationId xmlns:a16="http://schemas.microsoft.com/office/drawing/2014/main" id="{692DFDC8-677D-92D9-5774-8C5283C69292}"/>
              </a:ext>
            </a:extLst>
          </p:cNvPr>
          <p:cNvSpPr/>
          <p:nvPr/>
        </p:nvSpPr>
        <p:spPr>
          <a:xfrm>
            <a:off x="8156301" y="4173670"/>
            <a:ext cx="1230526" cy="267097"/>
          </a:xfrm>
          <a:prstGeom prst="roundRect">
            <a:avLst/>
          </a:prstGeom>
          <a:solidFill>
            <a:srgbClr val="205E48">
              <a:alpha val="72000"/>
            </a:srgb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050" i="1">
                <a:solidFill>
                  <a:schemeClr val="lt1"/>
                </a:solidFill>
                <a:latin typeface="Open Sans" panose="020B0606030504020204" pitchFamily="34" charset="0"/>
                <a:ea typeface="Open Sans" panose="020B0606030504020204" pitchFamily="34" charset="0"/>
                <a:cs typeface="Open Sans" panose="020B0606030504020204" pitchFamily="34" charset="0"/>
              </a:rPr>
              <a:t>Priskomponenter</a:t>
            </a:r>
          </a:p>
        </p:txBody>
      </p:sp>
      <p:sp>
        <p:nvSpPr>
          <p:cNvPr id="29" name="Rektangel 28">
            <a:extLst>
              <a:ext uri="{FF2B5EF4-FFF2-40B4-BE49-F238E27FC236}">
                <a16:creationId xmlns:a16="http://schemas.microsoft.com/office/drawing/2014/main" id="{C521F4F3-CC68-BDCB-45AD-97C9AAFDFB67}"/>
              </a:ext>
            </a:extLst>
          </p:cNvPr>
          <p:cNvSpPr/>
          <p:nvPr/>
        </p:nvSpPr>
        <p:spPr>
          <a:xfrm>
            <a:off x="8097572" y="5810436"/>
            <a:ext cx="1348444" cy="355681"/>
          </a:xfrm>
          <a:prstGeom prst="rect">
            <a:avLst/>
          </a:prstGeom>
          <a:solidFill>
            <a:srgbClr val="205E48">
              <a:alpha val="72000"/>
            </a:srgb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050" i="1">
                <a:solidFill>
                  <a:schemeClr val="lt1"/>
                </a:solidFill>
                <a:latin typeface="Open Sans" panose="020B0606030504020204" pitchFamily="34" charset="0"/>
                <a:ea typeface="Open Sans" panose="020B0606030504020204" pitchFamily="34" charset="0"/>
                <a:cs typeface="Open Sans" panose="020B0606030504020204" pitchFamily="34" charset="0"/>
              </a:rPr>
              <a:t>Ägare: </a:t>
            </a:r>
            <a:r>
              <a:rPr lang="sv-SE" sz="1050" i="1">
                <a:latin typeface="Open Sans" panose="020B0606030504020204" pitchFamily="34" charset="0"/>
                <a:ea typeface="Open Sans" panose="020B0606030504020204" pitchFamily="34" charset="0"/>
                <a:cs typeface="Open Sans" panose="020B0606030504020204" pitchFamily="34" charset="0"/>
              </a:rPr>
              <a:t>R</a:t>
            </a:r>
            <a:r>
              <a:rPr lang="sv-SE" sz="1050" i="1">
                <a:solidFill>
                  <a:schemeClr val="lt1"/>
                </a:solidFill>
                <a:latin typeface="Open Sans" panose="020B0606030504020204" pitchFamily="34" charset="0"/>
                <a:ea typeface="Open Sans" panose="020B0606030504020204" pitchFamily="34" charset="0"/>
                <a:cs typeface="Open Sans" panose="020B0606030504020204" pitchFamily="34" charset="0"/>
              </a:rPr>
              <a:t>espektive företag </a:t>
            </a:r>
          </a:p>
        </p:txBody>
      </p:sp>
      <p:cxnSp>
        <p:nvCxnSpPr>
          <p:cNvPr id="30" name="Rak pilkoppling 29">
            <a:extLst>
              <a:ext uri="{FF2B5EF4-FFF2-40B4-BE49-F238E27FC236}">
                <a16:creationId xmlns:a16="http://schemas.microsoft.com/office/drawing/2014/main" id="{23D382C4-0A8D-EB4C-2D3F-13212BEAC3DC}"/>
              </a:ext>
            </a:extLst>
          </p:cNvPr>
          <p:cNvCxnSpPr>
            <a:cxnSpLocks/>
            <a:endCxn id="32" idx="1"/>
          </p:cNvCxnSpPr>
          <p:nvPr/>
        </p:nvCxnSpPr>
        <p:spPr>
          <a:xfrm>
            <a:off x="9446016" y="4969127"/>
            <a:ext cx="629413" cy="1064"/>
          </a:xfrm>
          <a:prstGeom prst="straightConnector1">
            <a:avLst/>
          </a:prstGeom>
          <a:ln w="12700" cmpd="sng">
            <a:solidFill>
              <a:schemeClr val="bg1">
                <a:lumMod val="85000"/>
              </a:schemeClr>
            </a:solidFill>
            <a:headEnd w="med" len="sm"/>
            <a:tailEnd type="triangle"/>
          </a:ln>
        </p:spPr>
        <p:style>
          <a:lnRef idx="1">
            <a:schemeClr val="accent1"/>
          </a:lnRef>
          <a:fillRef idx="0">
            <a:schemeClr val="accent1"/>
          </a:fillRef>
          <a:effectRef idx="0">
            <a:schemeClr val="accent1"/>
          </a:effectRef>
          <a:fontRef idx="minor">
            <a:schemeClr val="tx1"/>
          </a:fontRef>
        </p:style>
      </p:cxnSp>
      <p:pic>
        <p:nvPicPr>
          <p:cNvPr id="31" name="Bild 30" descr="Kontrakt kontur">
            <a:extLst>
              <a:ext uri="{FF2B5EF4-FFF2-40B4-BE49-F238E27FC236}">
                <a16:creationId xmlns:a16="http://schemas.microsoft.com/office/drawing/2014/main" id="{A0A78E21-E5F0-A14C-2A87-6E811874113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956112" y="5156895"/>
            <a:ext cx="706697" cy="706697"/>
          </a:xfrm>
          <a:prstGeom prst="rect">
            <a:avLst/>
          </a:prstGeom>
        </p:spPr>
      </p:pic>
      <p:sp>
        <p:nvSpPr>
          <p:cNvPr id="32" name="Rektangel: rundade hörn 31">
            <a:extLst>
              <a:ext uri="{FF2B5EF4-FFF2-40B4-BE49-F238E27FC236}">
                <a16:creationId xmlns:a16="http://schemas.microsoft.com/office/drawing/2014/main" id="{CB0EE569-A733-33C3-B988-A72BEDD20C6B}"/>
              </a:ext>
            </a:extLst>
          </p:cNvPr>
          <p:cNvSpPr/>
          <p:nvPr/>
        </p:nvSpPr>
        <p:spPr>
          <a:xfrm>
            <a:off x="10075429" y="4836642"/>
            <a:ext cx="1348900" cy="267097"/>
          </a:xfrm>
          <a:prstGeom prst="roundRect">
            <a:avLst/>
          </a:prstGeom>
          <a:solidFill>
            <a:srgbClr val="5E9B82">
              <a:alpha val="72000"/>
            </a:srgb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050" i="1">
                <a:solidFill>
                  <a:schemeClr val="bg2">
                    <a:lumMod val="85000"/>
                  </a:schemeClr>
                </a:solidFill>
                <a:latin typeface="Open Sans" panose="020B0606030504020204" pitchFamily="34" charset="0"/>
                <a:ea typeface="Open Sans" panose="020B0606030504020204" pitchFamily="34" charset="0"/>
                <a:cs typeface="Open Sans" panose="020B0606030504020204" pitchFamily="34" charset="0"/>
              </a:rPr>
              <a:t>Pris på kontrakt  </a:t>
            </a:r>
          </a:p>
        </p:txBody>
      </p:sp>
      <p:sp>
        <p:nvSpPr>
          <p:cNvPr id="33" name="Rektangel 32">
            <a:extLst>
              <a:ext uri="{FF2B5EF4-FFF2-40B4-BE49-F238E27FC236}">
                <a16:creationId xmlns:a16="http://schemas.microsoft.com/office/drawing/2014/main" id="{7845B840-9B5B-6246-753D-2C57162A699D}"/>
              </a:ext>
            </a:extLst>
          </p:cNvPr>
          <p:cNvSpPr/>
          <p:nvPr/>
        </p:nvSpPr>
        <p:spPr>
          <a:xfrm>
            <a:off x="10594320" y="5512048"/>
            <a:ext cx="1408916" cy="259840"/>
          </a:xfrm>
          <a:prstGeom prst="rect">
            <a:avLst/>
          </a:prstGeom>
          <a:solidFill>
            <a:srgbClr val="205E48">
              <a:alpha val="65098"/>
            </a:srgbClr>
          </a:solidFill>
          <a:ln w="6350">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sv-SE" sz="1050" i="1">
                <a:solidFill>
                  <a:schemeClr val="bg1"/>
                </a:solidFill>
                <a:latin typeface="Open Sans" panose="020B0606030504020204" pitchFamily="34" charset="0"/>
                <a:ea typeface="Open Sans" panose="020B0606030504020204" pitchFamily="34" charset="0"/>
                <a:cs typeface="Open Sans" panose="020B0606030504020204" pitchFamily="34" charset="0"/>
              </a:rPr>
              <a:t>Förstaledskontrakt</a:t>
            </a:r>
          </a:p>
        </p:txBody>
      </p:sp>
      <p:sp>
        <p:nvSpPr>
          <p:cNvPr id="34" name="Rektangel 33">
            <a:extLst>
              <a:ext uri="{FF2B5EF4-FFF2-40B4-BE49-F238E27FC236}">
                <a16:creationId xmlns:a16="http://schemas.microsoft.com/office/drawing/2014/main" id="{3A72A970-1F22-B841-3910-5C768AD236D8}"/>
              </a:ext>
            </a:extLst>
          </p:cNvPr>
          <p:cNvSpPr/>
          <p:nvPr/>
        </p:nvSpPr>
        <p:spPr>
          <a:xfrm>
            <a:off x="10594320" y="6258858"/>
            <a:ext cx="1408916" cy="259840"/>
          </a:xfrm>
          <a:prstGeom prst="rect">
            <a:avLst/>
          </a:prstGeom>
          <a:solidFill>
            <a:srgbClr val="205E48">
              <a:alpha val="65098"/>
            </a:srgbClr>
          </a:solidFill>
          <a:ln w="6350">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sv-SE" sz="1050" i="1">
                <a:solidFill>
                  <a:schemeClr val="bg1"/>
                </a:solidFill>
                <a:latin typeface="Open Sans" panose="020B0606030504020204" pitchFamily="34" charset="0"/>
                <a:ea typeface="Open Sans" panose="020B0606030504020204" pitchFamily="34" charset="0"/>
                <a:cs typeface="Open Sans" panose="020B0606030504020204" pitchFamily="34" charset="0"/>
              </a:rPr>
              <a:t>Köparekontrakt</a:t>
            </a:r>
          </a:p>
        </p:txBody>
      </p:sp>
      <p:pic>
        <p:nvPicPr>
          <p:cNvPr id="35" name="Bild 34" descr="Kontrakt kontur">
            <a:extLst>
              <a:ext uri="{FF2B5EF4-FFF2-40B4-BE49-F238E27FC236}">
                <a16:creationId xmlns:a16="http://schemas.microsoft.com/office/drawing/2014/main" id="{35C32D45-94C3-9113-439F-22B294D6163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956112" y="5905510"/>
            <a:ext cx="706697" cy="706697"/>
          </a:xfrm>
          <a:prstGeom prst="rect">
            <a:avLst/>
          </a:prstGeom>
        </p:spPr>
      </p:pic>
      <p:pic>
        <p:nvPicPr>
          <p:cNvPr id="36" name="Bildobjekt 35">
            <a:extLst>
              <a:ext uri="{FF2B5EF4-FFF2-40B4-BE49-F238E27FC236}">
                <a16:creationId xmlns:a16="http://schemas.microsoft.com/office/drawing/2014/main" id="{883EB2E9-C4BB-4C65-B018-98CD34831030}"/>
              </a:ext>
            </a:extLst>
          </p:cNvPr>
          <p:cNvPicPr>
            <a:picLocks noChangeAspect="1"/>
          </p:cNvPicPr>
          <p:nvPr/>
        </p:nvPicPr>
        <p:blipFill>
          <a:blip r:embed="rId8">
            <a:duotone>
              <a:schemeClr val="accent1">
                <a:shade val="45000"/>
                <a:satMod val="135000"/>
              </a:schemeClr>
              <a:prstClr val="white"/>
            </a:duotone>
            <a:extLst>
              <a:ext uri="{BEBA8EAE-BF5A-486C-A8C5-ECC9F3942E4B}">
                <a14:imgProps xmlns:a14="http://schemas.microsoft.com/office/drawing/2010/main">
                  <a14:imgLayer r:embed="rId9">
                    <a14:imgEffect>
                      <a14:sharpenSoften amount="-50000"/>
                    </a14:imgEffect>
                    <a14:imgEffect>
                      <a14:colorTemperature colorTemp="5300"/>
                    </a14:imgEffect>
                    <a14:imgEffect>
                      <a14:saturation sat="0"/>
                    </a14:imgEffect>
                  </a14:imgLayer>
                </a14:imgProps>
              </a:ext>
            </a:extLst>
          </a:blip>
          <a:stretch>
            <a:fillRect/>
          </a:stretch>
        </p:blipFill>
        <p:spPr>
          <a:xfrm>
            <a:off x="6085330" y="4551288"/>
            <a:ext cx="835677" cy="835677"/>
          </a:xfrm>
          <a:prstGeom prst="rect">
            <a:avLst/>
          </a:prstGeom>
        </p:spPr>
      </p:pic>
      <p:sp>
        <p:nvSpPr>
          <p:cNvPr id="23" name="Ellips 22">
            <a:extLst>
              <a:ext uri="{FF2B5EF4-FFF2-40B4-BE49-F238E27FC236}">
                <a16:creationId xmlns:a16="http://schemas.microsoft.com/office/drawing/2014/main" id="{4D586E28-560F-4B9B-F9EB-421AF1B5C308}"/>
              </a:ext>
            </a:extLst>
          </p:cNvPr>
          <p:cNvSpPr/>
          <p:nvPr/>
        </p:nvSpPr>
        <p:spPr>
          <a:xfrm>
            <a:off x="2404956" y="6259868"/>
            <a:ext cx="151489" cy="151489"/>
          </a:xfrm>
          <a:prstGeom prst="ellipse">
            <a:avLst/>
          </a:prstGeom>
          <a:solidFill>
            <a:schemeClr val="accent6"/>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bg2"/>
              </a:solidFill>
            </a:endParaRPr>
          </a:p>
        </p:txBody>
      </p:sp>
      <p:grpSp>
        <p:nvGrpSpPr>
          <p:cNvPr id="24" name="Grupp 23">
            <a:extLst>
              <a:ext uri="{FF2B5EF4-FFF2-40B4-BE49-F238E27FC236}">
                <a16:creationId xmlns:a16="http://schemas.microsoft.com/office/drawing/2014/main" id="{607C80F1-86E6-C1FE-C141-E0116657743C}"/>
              </a:ext>
            </a:extLst>
          </p:cNvPr>
          <p:cNvGrpSpPr/>
          <p:nvPr/>
        </p:nvGrpSpPr>
        <p:grpSpPr>
          <a:xfrm>
            <a:off x="683001" y="6235765"/>
            <a:ext cx="5276386" cy="199696"/>
            <a:chOff x="638504" y="6226887"/>
            <a:chExt cx="5276386" cy="199696"/>
          </a:xfrm>
        </p:grpSpPr>
        <p:sp>
          <p:nvSpPr>
            <p:cNvPr id="25" name="Ellips 24">
              <a:extLst>
                <a:ext uri="{FF2B5EF4-FFF2-40B4-BE49-F238E27FC236}">
                  <a16:creationId xmlns:a16="http://schemas.microsoft.com/office/drawing/2014/main" id="{5C4636D9-5EF1-76A5-46E8-EFC32511B22D}"/>
                </a:ext>
              </a:extLst>
            </p:cNvPr>
            <p:cNvSpPr/>
            <p:nvPr/>
          </p:nvSpPr>
          <p:spPr>
            <a:xfrm>
              <a:off x="2336356" y="6226887"/>
              <a:ext cx="199696" cy="199696"/>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bg2"/>
                </a:solidFill>
              </a:endParaRPr>
            </a:p>
          </p:txBody>
        </p:sp>
        <p:sp>
          <p:nvSpPr>
            <p:cNvPr id="37" name="Ellips 36">
              <a:extLst>
                <a:ext uri="{FF2B5EF4-FFF2-40B4-BE49-F238E27FC236}">
                  <a16:creationId xmlns:a16="http://schemas.microsoft.com/office/drawing/2014/main" id="{E8F9823B-8885-B582-83AD-45AA0AC6B5C7}"/>
                </a:ext>
              </a:extLst>
            </p:cNvPr>
            <p:cNvSpPr/>
            <p:nvPr/>
          </p:nvSpPr>
          <p:spPr>
            <a:xfrm>
              <a:off x="4025775" y="6226887"/>
              <a:ext cx="199696" cy="199696"/>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bg2"/>
                </a:solidFill>
              </a:endParaRPr>
            </a:p>
          </p:txBody>
        </p:sp>
        <p:sp>
          <p:nvSpPr>
            <p:cNvPr id="38" name="Ellips 37">
              <a:extLst>
                <a:ext uri="{FF2B5EF4-FFF2-40B4-BE49-F238E27FC236}">
                  <a16:creationId xmlns:a16="http://schemas.microsoft.com/office/drawing/2014/main" id="{38DE861B-5B92-3C06-0757-3B94553FA2EB}"/>
                </a:ext>
              </a:extLst>
            </p:cNvPr>
            <p:cNvSpPr/>
            <p:nvPr/>
          </p:nvSpPr>
          <p:spPr>
            <a:xfrm>
              <a:off x="5715194" y="6226887"/>
              <a:ext cx="199696" cy="199696"/>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bg2"/>
                </a:solidFill>
              </a:endParaRPr>
            </a:p>
          </p:txBody>
        </p:sp>
        <p:sp>
          <p:nvSpPr>
            <p:cNvPr id="39" name="Ellips 38">
              <a:extLst>
                <a:ext uri="{FF2B5EF4-FFF2-40B4-BE49-F238E27FC236}">
                  <a16:creationId xmlns:a16="http://schemas.microsoft.com/office/drawing/2014/main" id="{C948D434-E21F-CFF2-AE67-366F29CE3E53}"/>
                </a:ext>
              </a:extLst>
            </p:cNvPr>
            <p:cNvSpPr/>
            <p:nvPr/>
          </p:nvSpPr>
          <p:spPr>
            <a:xfrm>
              <a:off x="638504" y="6226887"/>
              <a:ext cx="199696" cy="199696"/>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bg2"/>
                </a:solidFill>
              </a:endParaRPr>
            </a:p>
          </p:txBody>
        </p:sp>
        <p:cxnSp>
          <p:nvCxnSpPr>
            <p:cNvPr id="40" name="Rak koppling 39">
              <a:extLst>
                <a:ext uri="{FF2B5EF4-FFF2-40B4-BE49-F238E27FC236}">
                  <a16:creationId xmlns:a16="http://schemas.microsoft.com/office/drawing/2014/main" id="{E4B0A4D1-476F-DA5C-1F19-8A5D66B88500}"/>
                </a:ext>
              </a:extLst>
            </p:cNvPr>
            <p:cNvCxnSpPr>
              <a:cxnSpLocks/>
              <a:stCxn id="25" idx="6"/>
              <a:endCxn id="37" idx="2"/>
            </p:cNvCxnSpPr>
            <p:nvPr/>
          </p:nvCxnSpPr>
          <p:spPr>
            <a:xfrm>
              <a:off x="2536052" y="6326735"/>
              <a:ext cx="1489723"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1" name="Rak koppling 40">
              <a:extLst>
                <a:ext uri="{FF2B5EF4-FFF2-40B4-BE49-F238E27FC236}">
                  <a16:creationId xmlns:a16="http://schemas.microsoft.com/office/drawing/2014/main" id="{6F6397BD-BFB0-5D97-C626-753F5D0FDCC6}"/>
                </a:ext>
              </a:extLst>
            </p:cNvPr>
            <p:cNvCxnSpPr>
              <a:cxnSpLocks/>
              <a:stCxn id="37" idx="6"/>
              <a:endCxn id="38" idx="2"/>
            </p:cNvCxnSpPr>
            <p:nvPr/>
          </p:nvCxnSpPr>
          <p:spPr>
            <a:xfrm>
              <a:off x="4225471" y="6326735"/>
              <a:ext cx="1489723"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2" name="Rak koppling 41">
              <a:extLst>
                <a:ext uri="{FF2B5EF4-FFF2-40B4-BE49-F238E27FC236}">
                  <a16:creationId xmlns:a16="http://schemas.microsoft.com/office/drawing/2014/main" id="{96A78CE8-AEE7-B913-5322-D2777AF9B818}"/>
                </a:ext>
              </a:extLst>
            </p:cNvPr>
            <p:cNvCxnSpPr>
              <a:cxnSpLocks/>
              <a:stCxn id="39" idx="6"/>
              <a:endCxn id="25" idx="2"/>
            </p:cNvCxnSpPr>
            <p:nvPr/>
          </p:nvCxnSpPr>
          <p:spPr>
            <a:xfrm>
              <a:off x="838200" y="6326735"/>
              <a:ext cx="1498156"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74689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innehåll 14">
            <a:extLst>
              <a:ext uri="{FF2B5EF4-FFF2-40B4-BE49-F238E27FC236}">
                <a16:creationId xmlns:a16="http://schemas.microsoft.com/office/drawing/2014/main" id="{D4013233-25AC-EB0C-A68B-EA6954AB21D8}"/>
              </a:ext>
            </a:extLst>
          </p:cNvPr>
          <p:cNvSpPr txBox="1">
            <a:spLocks/>
          </p:cNvSpPr>
          <p:nvPr/>
        </p:nvSpPr>
        <p:spPr>
          <a:xfrm>
            <a:off x="188764" y="1113083"/>
            <a:ext cx="5455743" cy="3839917"/>
          </a:xfrm>
          <a:prstGeom prst="rect">
            <a:avLst/>
          </a:prstGeom>
          <a:solidFill>
            <a:srgbClr val="007B50">
              <a:alpha val="50000"/>
            </a:srgbClr>
          </a:solidFill>
          <a:ln>
            <a:noFill/>
          </a:ln>
          <a:effectLst/>
        </p:spPr>
        <p:txBody>
          <a:bodyPr vert="horz" lIns="91440" tIns="45720" rIns="91440" bIns="45720" rtlCol="0">
            <a:noAutofit/>
          </a:bodyPr>
          <a:lstStyle>
            <a:defPPr>
              <a:defRPr lang="sv-SE"/>
            </a:defPPr>
            <a:lvl1pPr marL="180975" indent="-176213">
              <a:lnSpc>
                <a:spcPct val="100000"/>
              </a:lnSpc>
              <a:spcBef>
                <a:spcPts val="800"/>
              </a:spcBef>
              <a:spcAft>
                <a:spcPts val="1000"/>
              </a:spcAft>
              <a:buFontTx/>
              <a:buBlip>
                <a:blip r:embed="rId2"/>
              </a:buBlip>
              <a:tabLst/>
              <a:defRPr sz="1100" b="0" i="0">
                <a:solidFill>
                  <a:schemeClr val="bg1"/>
                </a:solidFill>
                <a:latin typeface="Noto Serif" panose="02020502060505020204" pitchFamily="18"/>
                <a:ea typeface="Noto Serif" panose="02020502060505020204" pitchFamily="18"/>
                <a:cs typeface="Noto Serif" panose="02020502060505020204" pitchFamily="18"/>
              </a:defRPr>
            </a:lvl1pPr>
            <a:lvl2pPr marL="355600" indent="-174625">
              <a:lnSpc>
                <a:spcPct val="110000"/>
              </a:lnSpc>
              <a:spcBef>
                <a:spcPts val="500"/>
              </a:spcBef>
              <a:spcAft>
                <a:spcPts val="1200"/>
              </a:spcAft>
              <a:buFont typeface="Systemtypsnitt normalt"/>
              <a:buChar char="-"/>
              <a:tabLst/>
              <a:defRPr sz="1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536575" indent="-180975">
              <a:lnSpc>
                <a:spcPct val="110000"/>
              </a:lnSpc>
              <a:spcBef>
                <a:spcPts val="500"/>
              </a:spcBef>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Bef>
                <a:spcPts val="500"/>
              </a:spcBef>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Bef>
                <a:spcPts val="500"/>
              </a:spcBef>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sv-SE"/>
              <a:t>Prisområde är en värdeterm som håller information om en avgränsad och definierad geografi utifrån begreppet LLD (landsdel, landskap, distrikt), samt utgör funktionen av en behållare för angivna L, LL och LLD.</a:t>
            </a:r>
          </a:p>
          <a:p>
            <a:r>
              <a:rPr lang="sv-SE"/>
              <a:t>Värdetermen är tillämpbar i </a:t>
            </a:r>
          </a:p>
          <a:p>
            <a:pPr lvl="1"/>
            <a:r>
              <a:rPr lang="sv-SE" sz="1050" b="1"/>
              <a:t>Priskomponent</a:t>
            </a:r>
            <a:r>
              <a:rPr lang="sv-SE" sz="1050"/>
              <a:t> och kan där väljas in som urvals- och värdevillkor</a:t>
            </a:r>
          </a:p>
          <a:p>
            <a:pPr lvl="1"/>
            <a:r>
              <a:rPr lang="sv-SE" sz="1050" b="1"/>
              <a:t>Prislistehänvisning </a:t>
            </a:r>
            <a:r>
              <a:rPr lang="sv-SE" sz="1050"/>
              <a:t>och kan där väljas in som urvalsvillkor.</a:t>
            </a:r>
          </a:p>
          <a:p>
            <a:r>
              <a:rPr lang="sv-SE"/>
              <a:t>Det angivna prisområdet ska matchas mot avtalsobjektets LLD för att trigga värdeberäkningen. </a:t>
            </a:r>
          </a:p>
          <a:p>
            <a:r>
              <a:rPr lang="sv-SE"/>
              <a:t>Prisområde är en giltig värdeterm i samtliga affärsled. Prisområde är ett giltigt urvals- och värdevillkor för alla komponentformer av priskomponenter, dvs. grundpris och T/A. </a:t>
            </a:r>
          </a:p>
          <a:p>
            <a:r>
              <a:rPr lang="sv-SE"/>
              <a:t>Prisområde är ett giltigt urvals- och värdevillkor för alla priskomponenter som får användas på Prislista, Förstaledskontrakt och Köparekontrakt och såväl huvud som rader.</a:t>
            </a:r>
          </a:p>
          <a:p>
            <a:endParaRPr lang="sv-SE"/>
          </a:p>
        </p:txBody>
      </p:sp>
      <p:sp>
        <p:nvSpPr>
          <p:cNvPr id="7" name="Rubrik 3">
            <a:extLst>
              <a:ext uri="{FF2B5EF4-FFF2-40B4-BE49-F238E27FC236}">
                <a16:creationId xmlns:a16="http://schemas.microsoft.com/office/drawing/2014/main" id="{4294B549-80F3-C071-E797-0F24035229F6}"/>
              </a:ext>
            </a:extLst>
          </p:cNvPr>
          <p:cNvSpPr txBox="1">
            <a:spLocks/>
          </p:cNvSpPr>
          <p:nvPr/>
        </p:nvSpPr>
        <p:spPr>
          <a:xfrm>
            <a:off x="188766" y="759076"/>
            <a:ext cx="2536080" cy="333820"/>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2400" b="1" i="0" kern="1200" spc="-4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sz="1200" b="0" spc="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Beskrivning av funktionaliteten </a:t>
            </a:r>
            <a:endParaRPr lang="sv-SE" sz="1600" b="0" spc="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8" name="Rubrik 3">
            <a:extLst>
              <a:ext uri="{FF2B5EF4-FFF2-40B4-BE49-F238E27FC236}">
                <a16:creationId xmlns:a16="http://schemas.microsoft.com/office/drawing/2014/main" id="{780136F0-927A-C4A9-0259-33F3DF453729}"/>
              </a:ext>
            </a:extLst>
          </p:cNvPr>
          <p:cNvSpPr txBox="1">
            <a:spLocks/>
          </p:cNvSpPr>
          <p:nvPr/>
        </p:nvSpPr>
        <p:spPr>
          <a:xfrm>
            <a:off x="6547493" y="759076"/>
            <a:ext cx="2536080" cy="333820"/>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2400" b="1" i="0" kern="1200" spc="-4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sz="1200" b="0" spc="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Större skillnader och beslut</a:t>
            </a:r>
            <a:endParaRPr lang="sv-SE" sz="1600" b="0" spc="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9" name="Platshållare för innehåll 14">
            <a:extLst>
              <a:ext uri="{FF2B5EF4-FFF2-40B4-BE49-F238E27FC236}">
                <a16:creationId xmlns:a16="http://schemas.microsoft.com/office/drawing/2014/main" id="{1F26E511-200A-843B-AC7E-D6A642C3F12F}"/>
              </a:ext>
            </a:extLst>
          </p:cNvPr>
          <p:cNvSpPr txBox="1">
            <a:spLocks/>
          </p:cNvSpPr>
          <p:nvPr/>
        </p:nvSpPr>
        <p:spPr>
          <a:xfrm>
            <a:off x="6547493" y="1113084"/>
            <a:ext cx="5455743" cy="510682"/>
          </a:xfrm>
          <a:prstGeom prst="rect">
            <a:avLst/>
          </a:prstGeom>
          <a:solidFill>
            <a:srgbClr val="007B50">
              <a:alpha val="50000"/>
            </a:srgbClr>
          </a:solidFill>
          <a:ln>
            <a:noFill/>
          </a:ln>
          <a:effectLst/>
        </p:spPr>
        <p:txBody>
          <a:bodyPr vert="horz" lIns="91440" tIns="45720" rIns="91440" bIns="45720" rtlCol="0">
            <a:noAutofit/>
          </a:bodyPr>
          <a:lstStyle>
            <a:defPPr>
              <a:defRPr lang="sv-SE"/>
            </a:defPPr>
            <a:lvl1pPr marL="180975" indent="-176213">
              <a:lnSpc>
                <a:spcPct val="100000"/>
              </a:lnSpc>
              <a:spcBef>
                <a:spcPts val="800"/>
              </a:spcBef>
              <a:spcAft>
                <a:spcPts val="1000"/>
              </a:spcAft>
              <a:buFontTx/>
              <a:buBlip>
                <a:blip r:embed="rId2"/>
              </a:buBlip>
              <a:tabLst/>
              <a:defRPr sz="1100" b="0" i="0">
                <a:solidFill>
                  <a:schemeClr val="bg1"/>
                </a:solidFill>
                <a:latin typeface="Noto Serif" panose="02020502060505020204" pitchFamily="18"/>
                <a:ea typeface="Noto Serif" panose="02020502060505020204" pitchFamily="18"/>
                <a:cs typeface="Noto Serif" panose="02020502060505020204" pitchFamily="18"/>
              </a:defRPr>
            </a:lvl1pPr>
            <a:lvl2pPr marL="355600" indent="-174625">
              <a:lnSpc>
                <a:spcPct val="110000"/>
              </a:lnSpc>
              <a:spcBef>
                <a:spcPts val="500"/>
              </a:spcBef>
              <a:spcAft>
                <a:spcPts val="1200"/>
              </a:spcAft>
              <a:buFont typeface="Systemtypsnitt normalt"/>
              <a:buChar char="-"/>
              <a:tabLst/>
              <a:defRPr sz="1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536575" indent="-180975">
              <a:lnSpc>
                <a:spcPct val="110000"/>
              </a:lnSpc>
              <a:spcBef>
                <a:spcPts val="500"/>
              </a:spcBef>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Bef>
                <a:spcPts val="500"/>
              </a:spcBef>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Bef>
                <a:spcPts val="500"/>
              </a:spcBef>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sv-SE"/>
              <a:t>Prisområde är en ny funktionalitet i VIOL 3.</a:t>
            </a:r>
          </a:p>
          <a:p>
            <a:endParaRPr lang="sv-SE"/>
          </a:p>
        </p:txBody>
      </p:sp>
      <p:sp>
        <p:nvSpPr>
          <p:cNvPr id="2" name="Rektangel: rundade hörn 1">
            <a:extLst>
              <a:ext uri="{FF2B5EF4-FFF2-40B4-BE49-F238E27FC236}">
                <a16:creationId xmlns:a16="http://schemas.microsoft.com/office/drawing/2014/main" id="{661ABF47-1105-B69F-68C5-3EA15C6CC8A5}"/>
              </a:ext>
            </a:extLst>
          </p:cNvPr>
          <p:cNvSpPr/>
          <p:nvPr/>
        </p:nvSpPr>
        <p:spPr>
          <a:xfrm>
            <a:off x="8169423" y="3051884"/>
            <a:ext cx="1691146" cy="267097"/>
          </a:xfrm>
          <a:prstGeom prst="roundRect">
            <a:avLst/>
          </a:prstGeom>
          <a:solidFill>
            <a:srgbClr val="205E48"/>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050" i="1">
                <a:solidFill>
                  <a:schemeClr val="bg1"/>
                </a:solidFill>
                <a:latin typeface="Open Sans" panose="020B0606030504020204" pitchFamily="34" charset="0"/>
                <a:ea typeface="Open Sans" panose="020B0606030504020204" pitchFamily="34" charset="0"/>
                <a:cs typeface="Open Sans" panose="020B0606030504020204" pitchFamily="34" charset="0"/>
              </a:rPr>
              <a:t>Gästrikland</a:t>
            </a:r>
          </a:p>
        </p:txBody>
      </p:sp>
      <p:sp>
        <p:nvSpPr>
          <p:cNvPr id="3" name="textruta 2">
            <a:extLst>
              <a:ext uri="{FF2B5EF4-FFF2-40B4-BE49-F238E27FC236}">
                <a16:creationId xmlns:a16="http://schemas.microsoft.com/office/drawing/2014/main" id="{7A4896A2-A948-5FF3-8B75-190EBA9BD2ED}"/>
              </a:ext>
            </a:extLst>
          </p:cNvPr>
          <p:cNvSpPr txBox="1"/>
          <p:nvPr/>
        </p:nvSpPr>
        <p:spPr>
          <a:xfrm>
            <a:off x="10094359" y="3318981"/>
            <a:ext cx="1675624" cy="415498"/>
          </a:xfrm>
          <a:prstGeom prst="rect">
            <a:avLst/>
          </a:prstGeom>
          <a:noFill/>
        </p:spPr>
        <p:txBody>
          <a:bodyPr wrap="square" rtlCol="0">
            <a:spAutoFit/>
          </a:bodyPr>
          <a:lstStyle/>
          <a:p>
            <a:pPr algn="ctr"/>
            <a:r>
              <a:rPr lang="sv-SE" sz="1050" i="1">
                <a:solidFill>
                  <a:schemeClr val="bg1"/>
                </a:solidFill>
                <a:latin typeface="Open Sans" panose="020B0606030504020204" pitchFamily="34" charset="0"/>
                <a:ea typeface="Open Sans" panose="020B0606030504020204" pitchFamily="34" charset="0"/>
                <a:cs typeface="Open Sans" panose="020B0606030504020204" pitchFamily="34" charset="0"/>
              </a:rPr>
              <a:t>Kustnära distrikt i landskapen</a:t>
            </a:r>
          </a:p>
        </p:txBody>
      </p:sp>
      <p:sp>
        <p:nvSpPr>
          <p:cNvPr id="4" name="Rektangel: rundade hörn 3">
            <a:extLst>
              <a:ext uri="{FF2B5EF4-FFF2-40B4-BE49-F238E27FC236}">
                <a16:creationId xmlns:a16="http://schemas.microsoft.com/office/drawing/2014/main" id="{55FE50D3-62E4-1601-1FD7-22579CDA690F}"/>
              </a:ext>
            </a:extLst>
          </p:cNvPr>
          <p:cNvSpPr/>
          <p:nvPr/>
        </p:nvSpPr>
        <p:spPr>
          <a:xfrm>
            <a:off x="8169423" y="3394762"/>
            <a:ext cx="1691146" cy="267097"/>
          </a:xfrm>
          <a:prstGeom prst="roundRect">
            <a:avLst/>
          </a:prstGeom>
          <a:solidFill>
            <a:srgbClr val="205E48"/>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050" i="1">
                <a:solidFill>
                  <a:schemeClr val="bg1"/>
                </a:solidFill>
                <a:latin typeface="Open Sans" panose="020B0606030504020204" pitchFamily="34" charset="0"/>
                <a:ea typeface="Open Sans" panose="020B0606030504020204" pitchFamily="34" charset="0"/>
                <a:cs typeface="Open Sans" panose="020B0606030504020204" pitchFamily="34" charset="0"/>
              </a:rPr>
              <a:t>Hälsingland </a:t>
            </a:r>
          </a:p>
        </p:txBody>
      </p:sp>
      <p:sp>
        <p:nvSpPr>
          <p:cNvPr id="5" name="Rektangel: rundade hörn 4">
            <a:extLst>
              <a:ext uri="{FF2B5EF4-FFF2-40B4-BE49-F238E27FC236}">
                <a16:creationId xmlns:a16="http://schemas.microsoft.com/office/drawing/2014/main" id="{B4EFFDD3-D69D-1D5B-853D-03A9316C95F3}"/>
              </a:ext>
            </a:extLst>
          </p:cNvPr>
          <p:cNvSpPr/>
          <p:nvPr/>
        </p:nvSpPr>
        <p:spPr>
          <a:xfrm>
            <a:off x="8169423" y="3737641"/>
            <a:ext cx="1691146" cy="267097"/>
          </a:xfrm>
          <a:prstGeom prst="roundRect">
            <a:avLst/>
          </a:prstGeom>
          <a:solidFill>
            <a:srgbClr val="205E48"/>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050" i="1">
                <a:solidFill>
                  <a:schemeClr val="bg1"/>
                </a:solidFill>
                <a:latin typeface="Open Sans" panose="020B0606030504020204" pitchFamily="34" charset="0"/>
                <a:ea typeface="Open Sans" panose="020B0606030504020204" pitchFamily="34" charset="0"/>
                <a:cs typeface="Open Sans" panose="020B0606030504020204" pitchFamily="34" charset="0"/>
              </a:rPr>
              <a:t>Medelpad </a:t>
            </a:r>
          </a:p>
        </p:txBody>
      </p:sp>
      <p:sp>
        <p:nvSpPr>
          <p:cNvPr id="10" name="textruta 9">
            <a:extLst>
              <a:ext uri="{FF2B5EF4-FFF2-40B4-BE49-F238E27FC236}">
                <a16:creationId xmlns:a16="http://schemas.microsoft.com/office/drawing/2014/main" id="{057383C3-D586-1939-B36C-8795626AD61A}"/>
              </a:ext>
            </a:extLst>
          </p:cNvPr>
          <p:cNvSpPr txBox="1"/>
          <p:nvPr/>
        </p:nvSpPr>
        <p:spPr>
          <a:xfrm>
            <a:off x="9477997" y="2408355"/>
            <a:ext cx="1163665" cy="253916"/>
          </a:xfrm>
          <a:prstGeom prst="rect">
            <a:avLst/>
          </a:prstGeom>
          <a:noFill/>
        </p:spPr>
        <p:txBody>
          <a:bodyPr wrap="square" rtlCol="0">
            <a:spAutoFit/>
          </a:bodyPr>
          <a:lstStyle/>
          <a:p>
            <a:pPr algn="ctr"/>
            <a:r>
              <a:rPr lang="sv-SE" sz="1050" i="1">
                <a:solidFill>
                  <a:schemeClr val="bg1"/>
                </a:solidFill>
                <a:latin typeface="Open Sans" panose="020B0606030504020204" pitchFamily="34" charset="0"/>
                <a:ea typeface="Open Sans" panose="020B0606030504020204" pitchFamily="34" charset="0"/>
                <a:cs typeface="Open Sans" panose="020B0606030504020204" pitchFamily="34" charset="0"/>
              </a:rPr>
              <a:t>Landsdel</a:t>
            </a:r>
          </a:p>
        </p:txBody>
      </p:sp>
      <p:sp>
        <p:nvSpPr>
          <p:cNvPr id="11" name="Rektangel: rundade hörn 10">
            <a:extLst>
              <a:ext uri="{FF2B5EF4-FFF2-40B4-BE49-F238E27FC236}">
                <a16:creationId xmlns:a16="http://schemas.microsoft.com/office/drawing/2014/main" id="{EEB7921E-6C71-20DC-E467-391E62D9490F}"/>
              </a:ext>
            </a:extLst>
          </p:cNvPr>
          <p:cNvSpPr/>
          <p:nvPr/>
        </p:nvSpPr>
        <p:spPr>
          <a:xfrm>
            <a:off x="7987280" y="2401023"/>
            <a:ext cx="1421888" cy="267097"/>
          </a:xfrm>
          <a:prstGeom prst="roundRect">
            <a:avLst/>
          </a:prstGeom>
          <a:solidFill>
            <a:srgbClr val="205E48">
              <a:alpha val="65098"/>
            </a:srgbClr>
          </a:solidFill>
          <a:ln w="6350">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sv-SE" sz="1050" i="1">
                <a:solidFill>
                  <a:schemeClr val="bg1"/>
                </a:solidFill>
                <a:latin typeface="Open Sans" panose="020B0606030504020204" pitchFamily="34" charset="0"/>
                <a:ea typeface="Open Sans" panose="020B0606030504020204" pitchFamily="34" charset="0"/>
                <a:cs typeface="Open Sans" panose="020B0606030504020204" pitchFamily="34" charset="0"/>
              </a:rPr>
              <a:t>Norrland </a:t>
            </a:r>
          </a:p>
        </p:txBody>
      </p:sp>
      <p:cxnSp>
        <p:nvCxnSpPr>
          <p:cNvPr id="13" name="Koppling: vinklad 12">
            <a:extLst>
              <a:ext uri="{FF2B5EF4-FFF2-40B4-BE49-F238E27FC236}">
                <a16:creationId xmlns:a16="http://schemas.microsoft.com/office/drawing/2014/main" id="{D47070BC-54F8-1BFA-1883-047FFD27DFB5}"/>
              </a:ext>
            </a:extLst>
          </p:cNvPr>
          <p:cNvCxnSpPr>
            <a:cxnSpLocks/>
            <a:stCxn id="11" idx="1"/>
            <a:endCxn id="2" idx="1"/>
          </p:cNvCxnSpPr>
          <p:nvPr/>
        </p:nvCxnSpPr>
        <p:spPr>
          <a:xfrm rot="10800000" flipH="1" flipV="1">
            <a:off x="7987279" y="2534571"/>
            <a:ext cx="182143" cy="650861"/>
          </a:xfrm>
          <a:prstGeom prst="bentConnector3">
            <a:avLst>
              <a:gd name="adj1" fmla="val -125506"/>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Koppling: vinklad 13">
            <a:extLst>
              <a:ext uri="{FF2B5EF4-FFF2-40B4-BE49-F238E27FC236}">
                <a16:creationId xmlns:a16="http://schemas.microsoft.com/office/drawing/2014/main" id="{57F18AB5-2519-7100-841F-E54915DC7F6F}"/>
              </a:ext>
            </a:extLst>
          </p:cNvPr>
          <p:cNvCxnSpPr>
            <a:cxnSpLocks/>
            <a:stCxn id="11" idx="1"/>
            <a:endCxn id="4" idx="1"/>
          </p:cNvCxnSpPr>
          <p:nvPr/>
        </p:nvCxnSpPr>
        <p:spPr>
          <a:xfrm rot="10800000" flipH="1" flipV="1">
            <a:off x="7987279" y="2534571"/>
            <a:ext cx="182143" cy="993739"/>
          </a:xfrm>
          <a:prstGeom prst="bentConnector3">
            <a:avLst>
              <a:gd name="adj1" fmla="val -125506"/>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Koppling: vinklad 14">
            <a:extLst>
              <a:ext uri="{FF2B5EF4-FFF2-40B4-BE49-F238E27FC236}">
                <a16:creationId xmlns:a16="http://schemas.microsoft.com/office/drawing/2014/main" id="{30B3F910-F1C5-EA17-C02D-F308A5E2B1AC}"/>
              </a:ext>
            </a:extLst>
          </p:cNvPr>
          <p:cNvCxnSpPr>
            <a:cxnSpLocks/>
            <a:stCxn id="11" idx="1"/>
            <a:endCxn id="5" idx="1"/>
          </p:cNvCxnSpPr>
          <p:nvPr/>
        </p:nvCxnSpPr>
        <p:spPr>
          <a:xfrm rot="10800000" flipH="1" flipV="1">
            <a:off x="7987279" y="2534572"/>
            <a:ext cx="182143" cy="1336618"/>
          </a:xfrm>
          <a:prstGeom prst="bentConnector3">
            <a:avLst>
              <a:gd name="adj1" fmla="val -125506"/>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Höger klammerparentes 15">
            <a:extLst>
              <a:ext uri="{FF2B5EF4-FFF2-40B4-BE49-F238E27FC236}">
                <a16:creationId xmlns:a16="http://schemas.microsoft.com/office/drawing/2014/main" id="{9565411E-E3B9-4E44-E7F0-533474A1D92E}"/>
              </a:ext>
            </a:extLst>
          </p:cNvPr>
          <p:cNvSpPr/>
          <p:nvPr/>
        </p:nvSpPr>
        <p:spPr>
          <a:xfrm>
            <a:off x="9912217" y="3036423"/>
            <a:ext cx="255432" cy="993678"/>
          </a:xfrm>
          <a:prstGeom prst="rightBrace">
            <a:avLst>
              <a:gd name="adj1" fmla="val 25830"/>
              <a:gd name="adj2" fmla="val 50000"/>
            </a:avLst>
          </a:prstGeom>
          <a:ln>
            <a:solidFill>
              <a:schemeClr val="bg2"/>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sv-SE"/>
          </a:p>
        </p:txBody>
      </p:sp>
      <p:sp>
        <p:nvSpPr>
          <p:cNvPr id="17" name="Höger klammerparentes 16">
            <a:extLst>
              <a:ext uri="{FF2B5EF4-FFF2-40B4-BE49-F238E27FC236}">
                <a16:creationId xmlns:a16="http://schemas.microsoft.com/office/drawing/2014/main" id="{715500F3-A21F-708B-77E9-B40EFF553373}"/>
              </a:ext>
            </a:extLst>
          </p:cNvPr>
          <p:cNvSpPr/>
          <p:nvPr/>
        </p:nvSpPr>
        <p:spPr>
          <a:xfrm rot="5400000">
            <a:off x="8863647" y="3337648"/>
            <a:ext cx="354343" cy="2107081"/>
          </a:xfrm>
          <a:prstGeom prst="rightBrace">
            <a:avLst>
              <a:gd name="adj1" fmla="val 36231"/>
              <a:gd name="adj2" fmla="val 50000"/>
            </a:avLst>
          </a:prstGeom>
          <a:ln>
            <a:solidFill>
              <a:schemeClr val="bg2"/>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sv-SE"/>
          </a:p>
        </p:txBody>
      </p:sp>
      <p:sp>
        <p:nvSpPr>
          <p:cNvPr id="18" name="Rektangel: rundade hörn 17">
            <a:extLst>
              <a:ext uri="{FF2B5EF4-FFF2-40B4-BE49-F238E27FC236}">
                <a16:creationId xmlns:a16="http://schemas.microsoft.com/office/drawing/2014/main" id="{25440749-513F-5BB7-6D40-6D38194FE5FA}"/>
              </a:ext>
            </a:extLst>
          </p:cNvPr>
          <p:cNvSpPr/>
          <p:nvPr/>
        </p:nvSpPr>
        <p:spPr>
          <a:xfrm>
            <a:off x="8169421" y="4625592"/>
            <a:ext cx="1792676" cy="480551"/>
          </a:xfrm>
          <a:prstGeom prst="roundRect">
            <a:avLst/>
          </a:prstGeom>
          <a:solidFill>
            <a:srgbClr val="007B50"/>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i="1">
                <a:solidFill>
                  <a:schemeClr val="bg1"/>
                </a:solidFill>
                <a:latin typeface="Open Sans" panose="020B0606030504020204" pitchFamily="34" charset="0"/>
                <a:ea typeface="Open Sans" panose="020B0606030504020204" pitchFamily="34" charset="0"/>
                <a:cs typeface="Open Sans" panose="020B0606030504020204" pitchFamily="34" charset="0"/>
              </a:rPr>
              <a:t>Prisområde</a:t>
            </a:r>
          </a:p>
          <a:p>
            <a:pPr algn="ctr"/>
            <a:r>
              <a:rPr lang="sv-SE" sz="1050" i="1">
                <a:solidFill>
                  <a:schemeClr val="bg1"/>
                </a:solidFill>
                <a:latin typeface="Open Sans" panose="020B0606030504020204" pitchFamily="34" charset="0"/>
                <a:ea typeface="Open Sans" panose="020B0606030504020204" pitchFamily="34" charset="0"/>
                <a:cs typeface="Open Sans" panose="020B0606030504020204" pitchFamily="34" charset="0"/>
              </a:rPr>
              <a:t>Södra Norrlandskusten </a:t>
            </a:r>
          </a:p>
        </p:txBody>
      </p:sp>
      <p:sp>
        <p:nvSpPr>
          <p:cNvPr id="19" name="Rektangel: rundade hörn 18">
            <a:extLst>
              <a:ext uri="{FF2B5EF4-FFF2-40B4-BE49-F238E27FC236}">
                <a16:creationId xmlns:a16="http://schemas.microsoft.com/office/drawing/2014/main" id="{D935D537-69BB-B2AC-C018-6988F0D03590}"/>
              </a:ext>
            </a:extLst>
          </p:cNvPr>
          <p:cNvSpPr/>
          <p:nvPr/>
        </p:nvSpPr>
        <p:spPr>
          <a:xfrm>
            <a:off x="8078350" y="5541519"/>
            <a:ext cx="919714" cy="203397"/>
          </a:xfrm>
          <a:prstGeom prst="roundRect">
            <a:avLst/>
          </a:prstGeom>
          <a:solidFill>
            <a:schemeClr val="bg1">
              <a:lumMod val="95000"/>
            </a:schemeClr>
          </a:solidFill>
          <a:ln>
            <a:solidFill>
              <a:schemeClr val="bg1">
                <a:lumMod val="8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900" i="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Prisstyrning</a:t>
            </a:r>
          </a:p>
        </p:txBody>
      </p:sp>
      <p:sp>
        <p:nvSpPr>
          <p:cNvPr id="20" name="Rektangel: rundade hörn 19">
            <a:extLst>
              <a:ext uri="{FF2B5EF4-FFF2-40B4-BE49-F238E27FC236}">
                <a16:creationId xmlns:a16="http://schemas.microsoft.com/office/drawing/2014/main" id="{67F64005-5597-BDED-70D9-2202407B9851}"/>
              </a:ext>
            </a:extLst>
          </p:cNvPr>
          <p:cNvSpPr/>
          <p:nvPr/>
        </p:nvSpPr>
        <p:spPr>
          <a:xfrm>
            <a:off x="9083573" y="5541519"/>
            <a:ext cx="919714" cy="203397"/>
          </a:xfrm>
          <a:prstGeom prst="roundRect">
            <a:avLst/>
          </a:prstGeom>
          <a:solidFill>
            <a:schemeClr val="bg1">
              <a:lumMod val="95000"/>
            </a:schemeClr>
          </a:solidFill>
          <a:ln>
            <a:solidFill>
              <a:schemeClr val="bg1">
                <a:lumMod val="8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900" i="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Prisvillkor</a:t>
            </a:r>
          </a:p>
        </p:txBody>
      </p:sp>
      <p:sp>
        <p:nvSpPr>
          <p:cNvPr id="22" name="Höger klammerparentes 21">
            <a:extLst>
              <a:ext uri="{FF2B5EF4-FFF2-40B4-BE49-F238E27FC236}">
                <a16:creationId xmlns:a16="http://schemas.microsoft.com/office/drawing/2014/main" id="{50996980-75F2-8302-58CF-636263663CB9}"/>
              </a:ext>
            </a:extLst>
          </p:cNvPr>
          <p:cNvSpPr/>
          <p:nvPr/>
        </p:nvSpPr>
        <p:spPr>
          <a:xfrm rot="5400000">
            <a:off x="8863647" y="4444819"/>
            <a:ext cx="354343" cy="1742794"/>
          </a:xfrm>
          <a:prstGeom prst="rightBrace">
            <a:avLst>
              <a:gd name="adj1" fmla="val 38556"/>
              <a:gd name="adj2" fmla="val 50000"/>
            </a:avLst>
          </a:prstGeom>
          <a:ln>
            <a:solidFill>
              <a:schemeClr val="bg2"/>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sv-SE"/>
          </a:p>
        </p:txBody>
      </p:sp>
      <p:sp>
        <p:nvSpPr>
          <p:cNvPr id="23" name="Rubrik 3">
            <a:extLst>
              <a:ext uri="{FF2B5EF4-FFF2-40B4-BE49-F238E27FC236}">
                <a16:creationId xmlns:a16="http://schemas.microsoft.com/office/drawing/2014/main" id="{3361EC5E-C8E3-C509-DAE3-62EAC3D5880D}"/>
              </a:ext>
            </a:extLst>
          </p:cNvPr>
          <p:cNvSpPr txBox="1">
            <a:spLocks/>
          </p:cNvSpPr>
          <p:nvPr/>
        </p:nvSpPr>
        <p:spPr>
          <a:xfrm>
            <a:off x="129582" y="206673"/>
            <a:ext cx="6594734" cy="522056"/>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2400" b="1" i="0" kern="1200" spc="-4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sz="1200" b="0" spc="0">
                <a:solidFill>
                  <a:schemeClr val="bg2">
                    <a:lumMod val="7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4. PRIS RÅVARA</a:t>
            </a:r>
          </a:p>
          <a:p>
            <a:r>
              <a:rPr lang="sv-SE" sz="1600" b="0" spc="0">
                <a:solidFill>
                  <a:schemeClr val="bg2">
                    <a:lumMod val="95000"/>
                  </a:schemeClr>
                </a:solidFill>
              </a:rPr>
              <a:t>Prisområde </a:t>
            </a:r>
          </a:p>
        </p:txBody>
      </p:sp>
      <p:sp>
        <p:nvSpPr>
          <p:cNvPr id="12" name="textruta 11">
            <a:extLst>
              <a:ext uri="{FF2B5EF4-FFF2-40B4-BE49-F238E27FC236}">
                <a16:creationId xmlns:a16="http://schemas.microsoft.com/office/drawing/2014/main" id="{291550CF-7802-5198-6F5D-ECBFB5CE234F}"/>
              </a:ext>
            </a:extLst>
          </p:cNvPr>
          <p:cNvSpPr txBox="1"/>
          <p:nvPr/>
        </p:nvSpPr>
        <p:spPr>
          <a:xfrm>
            <a:off x="7959041" y="2100267"/>
            <a:ext cx="704558" cy="246221"/>
          </a:xfrm>
          <a:prstGeom prst="rect">
            <a:avLst/>
          </a:prstGeom>
          <a:noFill/>
        </p:spPr>
        <p:txBody>
          <a:bodyPr wrap="square" rtlCol="0">
            <a:spAutoFit/>
          </a:bodyPr>
          <a:lstStyle/>
          <a:p>
            <a:r>
              <a:rPr lang="sv-SE" sz="1000" i="1">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Exempel</a:t>
            </a:r>
          </a:p>
        </p:txBody>
      </p:sp>
      <p:sp>
        <p:nvSpPr>
          <p:cNvPr id="21" name="Ellips 20">
            <a:extLst>
              <a:ext uri="{FF2B5EF4-FFF2-40B4-BE49-F238E27FC236}">
                <a16:creationId xmlns:a16="http://schemas.microsoft.com/office/drawing/2014/main" id="{63941E53-AC9A-5955-E17B-06069E4ABECC}"/>
              </a:ext>
            </a:extLst>
          </p:cNvPr>
          <p:cNvSpPr/>
          <p:nvPr/>
        </p:nvSpPr>
        <p:spPr>
          <a:xfrm>
            <a:off x="2404956" y="6259868"/>
            <a:ext cx="151489" cy="151489"/>
          </a:xfrm>
          <a:prstGeom prst="ellipse">
            <a:avLst/>
          </a:prstGeom>
          <a:solidFill>
            <a:schemeClr val="accent6"/>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bg2"/>
              </a:solidFill>
            </a:endParaRPr>
          </a:p>
        </p:txBody>
      </p:sp>
      <p:grpSp>
        <p:nvGrpSpPr>
          <p:cNvPr id="24" name="Grupp 23">
            <a:extLst>
              <a:ext uri="{FF2B5EF4-FFF2-40B4-BE49-F238E27FC236}">
                <a16:creationId xmlns:a16="http://schemas.microsoft.com/office/drawing/2014/main" id="{5E721130-0413-995F-E77D-F85E7DBFFE02}"/>
              </a:ext>
            </a:extLst>
          </p:cNvPr>
          <p:cNvGrpSpPr/>
          <p:nvPr/>
        </p:nvGrpSpPr>
        <p:grpSpPr>
          <a:xfrm>
            <a:off x="683001" y="6235765"/>
            <a:ext cx="5276386" cy="199696"/>
            <a:chOff x="638504" y="6226887"/>
            <a:chExt cx="5276386" cy="199696"/>
          </a:xfrm>
        </p:grpSpPr>
        <p:sp>
          <p:nvSpPr>
            <p:cNvPr id="25" name="Ellips 24">
              <a:extLst>
                <a:ext uri="{FF2B5EF4-FFF2-40B4-BE49-F238E27FC236}">
                  <a16:creationId xmlns:a16="http://schemas.microsoft.com/office/drawing/2014/main" id="{45B7733B-7FFA-0360-F251-3DAB9BE3FAB5}"/>
                </a:ext>
              </a:extLst>
            </p:cNvPr>
            <p:cNvSpPr/>
            <p:nvPr/>
          </p:nvSpPr>
          <p:spPr>
            <a:xfrm>
              <a:off x="2336356" y="6226887"/>
              <a:ext cx="199696" cy="199696"/>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bg2"/>
                </a:solidFill>
              </a:endParaRPr>
            </a:p>
          </p:txBody>
        </p:sp>
        <p:sp>
          <p:nvSpPr>
            <p:cNvPr id="26" name="Ellips 25">
              <a:extLst>
                <a:ext uri="{FF2B5EF4-FFF2-40B4-BE49-F238E27FC236}">
                  <a16:creationId xmlns:a16="http://schemas.microsoft.com/office/drawing/2014/main" id="{210342BE-AC1C-5C6E-0408-4F6B3C8D974E}"/>
                </a:ext>
              </a:extLst>
            </p:cNvPr>
            <p:cNvSpPr/>
            <p:nvPr/>
          </p:nvSpPr>
          <p:spPr>
            <a:xfrm>
              <a:off x="4025775" y="6226887"/>
              <a:ext cx="199696" cy="199696"/>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bg2"/>
                </a:solidFill>
              </a:endParaRPr>
            </a:p>
          </p:txBody>
        </p:sp>
        <p:sp>
          <p:nvSpPr>
            <p:cNvPr id="27" name="Ellips 26">
              <a:extLst>
                <a:ext uri="{FF2B5EF4-FFF2-40B4-BE49-F238E27FC236}">
                  <a16:creationId xmlns:a16="http://schemas.microsoft.com/office/drawing/2014/main" id="{89F17F7C-CDBF-CE40-5F1D-6B1708FC6E88}"/>
                </a:ext>
              </a:extLst>
            </p:cNvPr>
            <p:cNvSpPr/>
            <p:nvPr/>
          </p:nvSpPr>
          <p:spPr>
            <a:xfrm>
              <a:off x="5715194" y="6226887"/>
              <a:ext cx="199696" cy="199696"/>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bg2"/>
                </a:solidFill>
              </a:endParaRPr>
            </a:p>
          </p:txBody>
        </p:sp>
        <p:sp>
          <p:nvSpPr>
            <p:cNvPr id="28" name="Ellips 27">
              <a:extLst>
                <a:ext uri="{FF2B5EF4-FFF2-40B4-BE49-F238E27FC236}">
                  <a16:creationId xmlns:a16="http://schemas.microsoft.com/office/drawing/2014/main" id="{B734D734-B2CA-C637-1D0C-5AF8F8F4F393}"/>
                </a:ext>
              </a:extLst>
            </p:cNvPr>
            <p:cNvSpPr/>
            <p:nvPr/>
          </p:nvSpPr>
          <p:spPr>
            <a:xfrm>
              <a:off x="638504" y="6226887"/>
              <a:ext cx="199696" cy="199696"/>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bg2"/>
                </a:solidFill>
              </a:endParaRPr>
            </a:p>
          </p:txBody>
        </p:sp>
        <p:cxnSp>
          <p:nvCxnSpPr>
            <p:cNvPr id="29" name="Rak koppling 28">
              <a:extLst>
                <a:ext uri="{FF2B5EF4-FFF2-40B4-BE49-F238E27FC236}">
                  <a16:creationId xmlns:a16="http://schemas.microsoft.com/office/drawing/2014/main" id="{A423A750-6D8E-B7C8-A75F-6AD9E8755423}"/>
                </a:ext>
              </a:extLst>
            </p:cNvPr>
            <p:cNvCxnSpPr>
              <a:cxnSpLocks/>
              <a:stCxn id="25" idx="6"/>
              <a:endCxn id="26" idx="2"/>
            </p:cNvCxnSpPr>
            <p:nvPr/>
          </p:nvCxnSpPr>
          <p:spPr>
            <a:xfrm>
              <a:off x="2536052" y="6326735"/>
              <a:ext cx="1489723"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0" name="Rak koppling 29">
              <a:extLst>
                <a:ext uri="{FF2B5EF4-FFF2-40B4-BE49-F238E27FC236}">
                  <a16:creationId xmlns:a16="http://schemas.microsoft.com/office/drawing/2014/main" id="{0518CA0E-FF69-3291-52C7-1B161A830C81}"/>
                </a:ext>
              </a:extLst>
            </p:cNvPr>
            <p:cNvCxnSpPr>
              <a:cxnSpLocks/>
              <a:stCxn id="26" idx="6"/>
              <a:endCxn id="27" idx="2"/>
            </p:cNvCxnSpPr>
            <p:nvPr/>
          </p:nvCxnSpPr>
          <p:spPr>
            <a:xfrm>
              <a:off x="4225471" y="6326735"/>
              <a:ext cx="1489723"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1" name="Rak koppling 30">
              <a:extLst>
                <a:ext uri="{FF2B5EF4-FFF2-40B4-BE49-F238E27FC236}">
                  <a16:creationId xmlns:a16="http://schemas.microsoft.com/office/drawing/2014/main" id="{9C70DD30-46A8-F46F-0FB9-D613DBB2F1E7}"/>
                </a:ext>
              </a:extLst>
            </p:cNvPr>
            <p:cNvCxnSpPr>
              <a:cxnSpLocks/>
              <a:stCxn id="28" idx="6"/>
              <a:endCxn id="25" idx="2"/>
            </p:cNvCxnSpPr>
            <p:nvPr/>
          </p:nvCxnSpPr>
          <p:spPr>
            <a:xfrm>
              <a:off x="838200" y="6326735"/>
              <a:ext cx="1498156"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61195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ubrik 3">
            <a:extLst>
              <a:ext uri="{FF2B5EF4-FFF2-40B4-BE49-F238E27FC236}">
                <a16:creationId xmlns:a16="http://schemas.microsoft.com/office/drawing/2014/main" id="{C8DBD925-81F3-9B0C-3827-59DA0E07BAEB}"/>
              </a:ext>
            </a:extLst>
          </p:cNvPr>
          <p:cNvSpPr txBox="1">
            <a:spLocks/>
          </p:cNvSpPr>
          <p:nvPr/>
        </p:nvSpPr>
        <p:spPr>
          <a:xfrm>
            <a:off x="188766" y="759076"/>
            <a:ext cx="2536080" cy="333820"/>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2400" b="1" i="0" kern="1200" spc="-4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sz="1200" b="0" spc="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Beskrivning av funktionaliteten </a:t>
            </a:r>
            <a:endParaRPr lang="sv-SE" sz="1600" b="0" spc="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8" name="Rubrik 3">
            <a:extLst>
              <a:ext uri="{FF2B5EF4-FFF2-40B4-BE49-F238E27FC236}">
                <a16:creationId xmlns:a16="http://schemas.microsoft.com/office/drawing/2014/main" id="{50262FF9-3C88-79AA-49FF-58780395EFE3}"/>
              </a:ext>
            </a:extLst>
          </p:cNvPr>
          <p:cNvSpPr txBox="1">
            <a:spLocks/>
          </p:cNvSpPr>
          <p:nvPr/>
        </p:nvSpPr>
        <p:spPr>
          <a:xfrm>
            <a:off x="188766" y="3865434"/>
            <a:ext cx="2536080" cy="333820"/>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2400" b="1" i="0" kern="1200" spc="-4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sz="1200" b="0" spc="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Större skillnader och beslut</a:t>
            </a:r>
            <a:endParaRPr lang="sv-SE" sz="1600" b="0" spc="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9" name="Platshållare för innehåll 14">
            <a:extLst>
              <a:ext uri="{FF2B5EF4-FFF2-40B4-BE49-F238E27FC236}">
                <a16:creationId xmlns:a16="http://schemas.microsoft.com/office/drawing/2014/main" id="{92AC2FC6-DCD3-71E8-CF6C-4C1B1B1FEDE1}"/>
              </a:ext>
            </a:extLst>
          </p:cNvPr>
          <p:cNvSpPr txBox="1">
            <a:spLocks/>
          </p:cNvSpPr>
          <p:nvPr/>
        </p:nvSpPr>
        <p:spPr>
          <a:xfrm>
            <a:off x="188764" y="1113084"/>
            <a:ext cx="7137069" cy="1545662"/>
          </a:xfrm>
          <a:prstGeom prst="rect">
            <a:avLst/>
          </a:prstGeom>
          <a:solidFill>
            <a:srgbClr val="007B50">
              <a:alpha val="50000"/>
            </a:srgbClr>
          </a:solidFill>
          <a:ln>
            <a:noFill/>
          </a:ln>
          <a:effectLst/>
        </p:spPr>
        <p:txBody>
          <a:bodyPr vert="horz" lIns="91440" tIns="45720" rIns="91440" bIns="45720" rtlCol="0">
            <a:noAutofit/>
          </a:bodyPr>
          <a:lstStyle>
            <a:defPPr>
              <a:defRPr lang="sv-SE"/>
            </a:defPPr>
            <a:lvl1pPr marL="180975" indent="-176213">
              <a:lnSpc>
                <a:spcPct val="100000"/>
              </a:lnSpc>
              <a:spcBef>
                <a:spcPts val="800"/>
              </a:spcBef>
              <a:spcAft>
                <a:spcPts val="1000"/>
              </a:spcAft>
              <a:buFontTx/>
              <a:buBlip>
                <a:blip r:embed="rId2"/>
              </a:buBlip>
              <a:tabLst/>
              <a:defRPr sz="1100" b="0" i="0">
                <a:solidFill>
                  <a:schemeClr val="bg1"/>
                </a:solidFill>
                <a:latin typeface="Noto Serif" panose="02020502060505020204" pitchFamily="18"/>
                <a:ea typeface="Noto Serif" panose="02020502060505020204" pitchFamily="18"/>
                <a:cs typeface="Noto Serif" panose="02020502060505020204" pitchFamily="18"/>
              </a:defRPr>
            </a:lvl1pPr>
            <a:lvl2pPr marL="355600" indent="-174625">
              <a:lnSpc>
                <a:spcPct val="110000"/>
              </a:lnSpc>
              <a:spcBef>
                <a:spcPts val="500"/>
              </a:spcBef>
              <a:spcAft>
                <a:spcPts val="1200"/>
              </a:spcAft>
              <a:buFont typeface="Systemtypsnitt normalt"/>
              <a:buChar char="-"/>
              <a:tabLst/>
              <a:defRPr sz="1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536575" indent="-180975">
              <a:lnSpc>
                <a:spcPct val="110000"/>
              </a:lnSpc>
              <a:spcBef>
                <a:spcPts val="500"/>
              </a:spcBef>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Bef>
                <a:spcPts val="500"/>
              </a:spcBef>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Bef>
                <a:spcPts val="500"/>
              </a:spcBef>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sv-SE"/>
              <a:t>Prissimulering syftar till att verifiera att en prislista och dess ingående priskomponenter är korrekt uppsatt, går att genomföra på en prislista i status aktiv och preliminär. </a:t>
            </a:r>
          </a:p>
          <a:p>
            <a:r>
              <a:rPr lang="sv-SE"/>
              <a:t>Prissimulering sker på befintliga leveranser i systemet, värdeberäknande eller ej värdeberäknade. </a:t>
            </a:r>
          </a:p>
          <a:p>
            <a:r>
              <a:rPr lang="sv-SE"/>
              <a:t>En prissimulering har sin utgångpunkt från ett Förstaledskontrakt eller ett Köparekontrakt.</a:t>
            </a:r>
          </a:p>
        </p:txBody>
      </p:sp>
      <p:sp>
        <p:nvSpPr>
          <p:cNvPr id="10" name="Platshållare för innehåll 14">
            <a:extLst>
              <a:ext uri="{FF2B5EF4-FFF2-40B4-BE49-F238E27FC236}">
                <a16:creationId xmlns:a16="http://schemas.microsoft.com/office/drawing/2014/main" id="{1A722B6A-5D52-C030-2FE8-074CAD2DFB3D}"/>
              </a:ext>
            </a:extLst>
          </p:cNvPr>
          <p:cNvSpPr txBox="1">
            <a:spLocks/>
          </p:cNvSpPr>
          <p:nvPr/>
        </p:nvSpPr>
        <p:spPr>
          <a:xfrm>
            <a:off x="188764" y="4199254"/>
            <a:ext cx="3878411" cy="333820"/>
          </a:xfrm>
          <a:prstGeom prst="rect">
            <a:avLst/>
          </a:prstGeom>
          <a:solidFill>
            <a:srgbClr val="007B50">
              <a:alpha val="50000"/>
            </a:srgbClr>
          </a:solidFill>
          <a:ln>
            <a:noFill/>
          </a:ln>
          <a:effectLst/>
        </p:spPr>
        <p:txBody>
          <a:bodyPr vert="horz" lIns="91440" tIns="45720" rIns="91440" bIns="45720" rtlCol="0">
            <a:noAutofit/>
          </a:bodyPr>
          <a:lstStyle>
            <a:defPPr>
              <a:defRPr lang="sv-SE"/>
            </a:defPPr>
            <a:lvl1pPr marL="180975" indent="-176213">
              <a:lnSpc>
                <a:spcPct val="100000"/>
              </a:lnSpc>
              <a:spcBef>
                <a:spcPts val="800"/>
              </a:spcBef>
              <a:spcAft>
                <a:spcPts val="1000"/>
              </a:spcAft>
              <a:buFontTx/>
              <a:buBlip>
                <a:blip r:embed="rId2"/>
              </a:buBlip>
              <a:tabLst/>
              <a:defRPr sz="1100" b="0" i="0">
                <a:solidFill>
                  <a:schemeClr val="bg1"/>
                </a:solidFill>
                <a:latin typeface="Noto Serif" panose="02020502060505020204" pitchFamily="18"/>
                <a:ea typeface="Noto Serif" panose="02020502060505020204" pitchFamily="18"/>
                <a:cs typeface="Noto Serif" panose="02020502060505020204" pitchFamily="18"/>
              </a:defRPr>
            </a:lvl1pPr>
            <a:lvl2pPr marL="355600" indent="-174625">
              <a:lnSpc>
                <a:spcPct val="110000"/>
              </a:lnSpc>
              <a:spcBef>
                <a:spcPts val="500"/>
              </a:spcBef>
              <a:spcAft>
                <a:spcPts val="1200"/>
              </a:spcAft>
              <a:buFont typeface="Systemtypsnitt normalt"/>
              <a:buChar char="-"/>
              <a:tabLst/>
              <a:defRPr sz="1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536575" indent="-180975">
              <a:lnSpc>
                <a:spcPct val="110000"/>
              </a:lnSpc>
              <a:spcBef>
                <a:spcPts val="500"/>
              </a:spcBef>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Bef>
                <a:spcPts val="500"/>
              </a:spcBef>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Bef>
                <a:spcPts val="500"/>
              </a:spcBef>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sv-SE"/>
              <a:t>Prissimulering är en ny funktionalitet i VIOL 3.</a:t>
            </a:r>
          </a:p>
        </p:txBody>
      </p:sp>
      <p:sp>
        <p:nvSpPr>
          <p:cNvPr id="2" name="Rubrik 3">
            <a:extLst>
              <a:ext uri="{FF2B5EF4-FFF2-40B4-BE49-F238E27FC236}">
                <a16:creationId xmlns:a16="http://schemas.microsoft.com/office/drawing/2014/main" id="{3F4A580F-8F98-C722-5F77-459FB04FC034}"/>
              </a:ext>
            </a:extLst>
          </p:cNvPr>
          <p:cNvSpPr txBox="1">
            <a:spLocks/>
          </p:cNvSpPr>
          <p:nvPr/>
        </p:nvSpPr>
        <p:spPr>
          <a:xfrm>
            <a:off x="129582" y="206673"/>
            <a:ext cx="6594734" cy="522056"/>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2400" b="1" i="0" kern="1200" spc="-4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sz="1200" b="0" spc="0">
                <a:solidFill>
                  <a:schemeClr val="bg2">
                    <a:lumMod val="7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4. PRIS RÅVARA</a:t>
            </a:r>
          </a:p>
          <a:p>
            <a:r>
              <a:rPr lang="sv-SE" sz="1600" b="0" spc="0">
                <a:solidFill>
                  <a:schemeClr val="bg2">
                    <a:lumMod val="95000"/>
                  </a:schemeClr>
                </a:solidFill>
              </a:rPr>
              <a:t>Prissimulering  </a:t>
            </a:r>
          </a:p>
        </p:txBody>
      </p:sp>
      <p:sp>
        <p:nvSpPr>
          <p:cNvPr id="4" name="Rektangel: rundade hörn 3">
            <a:extLst>
              <a:ext uri="{FF2B5EF4-FFF2-40B4-BE49-F238E27FC236}">
                <a16:creationId xmlns:a16="http://schemas.microsoft.com/office/drawing/2014/main" id="{C49F3BE5-2E0F-528D-F318-7B070E468604}"/>
              </a:ext>
            </a:extLst>
          </p:cNvPr>
          <p:cNvSpPr/>
          <p:nvPr/>
        </p:nvSpPr>
        <p:spPr>
          <a:xfrm>
            <a:off x="9267706" y="3238807"/>
            <a:ext cx="1141327" cy="2589455"/>
          </a:xfrm>
          <a:prstGeom prst="roundRect">
            <a:avLst/>
          </a:prstGeom>
          <a:solidFill>
            <a:srgbClr val="205E48">
              <a:alpha val="72000"/>
            </a:srgb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5" name="Bildobjekt 4">
            <a:extLst>
              <a:ext uri="{FF2B5EF4-FFF2-40B4-BE49-F238E27FC236}">
                <a16:creationId xmlns:a16="http://schemas.microsoft.com/office/drawing/2014/main" id="{CF64EDB1-BA5D-B6BA-97FA-42EB187F2A88}"/>
              </a:ext>
            </a:extLst>
          </p:cNvPr>
          <p:cNvPicPr>
            <a:picLocks noChangeAspect="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colorTemperature colorTemp="8800"/>
                    </a14:imgEffect>
                  </a14:imgLayer>
                </a14:imgProps>
              </a:ext>
            </a:extLst>
          </a:blip>
          <a:stretch>
            <a:fillRect/>
          </a:stretch>
        </p:blipFill>
        <p:spPr>
          <a:xfrm>
            <a:off x="9339473" y="3377193"/>
            <a:ext cx="545565" cy="545565"/>
          </a:xfrm>
          <a:prstGeom prst="rect">
            <a:avLst/>
          </a:prstGeom>
        </p:spPr>
      </p:pic>
      <p:pic>
        <p:nvPicPr>
          <p:cNvPr id="6" name="Bildobjekt 5">
            <a:extLst>
              <a:ext uri="{FF2B5EF4-FFF2-40B4-BE49-F238E27FC236}">
                <a16:creationId xmlns:a16="http://schemas.microsoft.com/office/drawing/2014/main" id="{9504C6E1-754C-EAC6-77EF-DD69547B9257}"/>
              </a:ext>
            </a:extLst>
          </p:cNvPr>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8800"/>
                    </a14:imgEffect>
                  </a14:imgLayer>
                </a14:imgProps>
              </a:ext>
            </a:extLst>
          </a:blip>
          <a:stretch>
            <a:fillRect/>
          </a:stretch>
        </p:blipFill>
        <p:spPr>
          <a:xfrm>
            <a:off x="9339473" y="3981949"/>
            <a:ext cx="545565" cy="545565"/>
          </a:xfrm>
          <a:prstGeom prst="rect">
            <a:avLst/>
          </a:prstGeom>
        </p:spPr>
      </p:pic>
      <p:sp>
        <p:nvSpPr>
          <p:cNvPr id="11" name="textruta 10">
            <a:extLst>
              <a:ext uri="{FF2B5EF4-FFF2-40B4-BE49-F238E27FC236}">
                <a16:creationId xmlns:a16="http://schemas.microsoft.com/office/drawing/2014/main" id="{CCE752AE-B6A4-73B7-5552-CE39CC47F6EA}"/>
              </a:ext>
            </a:extLst>
          </p:cNvPr>
          <p:cNvSpPr txBox="1"/>
          <p:nvPr/>
        </p:nvSpPr>
        <p:spPr>
          <a:xfrm>
            <a:off x="9267706" y="2897651"/>
            <a:ext cx="1141327" cy="281965"/>
          </a:xfrm>
          <a:prstGeom prst="rect">
            <a:avLst/>
          </a:prstGeom>
          <a:solidFill>
            <a:srgbClr val="007B50">
              <a:alpha val="50000"/>
            </a:srgbClr>
          </a:solidFill>
          <a:ln>
            <a:noFill/>
          </a:ln>
          <a:effectLst/>
        </p:spPr>
        <p:txBody>
          <a:bodyPr vert="horz" lIns="91440" tIns="45720" rIns="91440" bIns="45720" rtlCol="0" anchor="ctr">
            <a:noAutofit/>
          </a:bodyPr>
          <a:lstStyle>
            <a:defPPr>
              <a:defRPr lang="sv-SE"/>
            </a:defPPr>
            <a:lvl1pPr marL="180975" indent="-176213">
              <a:lnSpc>
                <a:spcPct val="100000"/>
              </a:lnSpc>
              <a:spcBef>
                <a:spcPts val="800"/>
              </a:spcBef>
              <a:spcAft>
                <a:spcPts val="1000"/>
              </a:spcAft>
              <a:buFontTx/>
              <a:buBlip>
                <a:blip r:embed="rId2"/>
              </a:buBlip>
              <a:tabLst/>
              <a:defRPr sz="105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defRPr>
            </a:lvl1pPr>
            <a:lvl2pPr marL="355600" indent="-174625">
              <a:lnSpc>
                <a:spcPct val="110000"/>
              </a:lnSpc>
              <a:spcBef>
                <a:spcPts val="500"/>
              </a:spcBef>
              <a:spcAft>
                <a:spcPts val="1200"/>
              </a:spcAft>
              <a:buFont typeface="Systemtypsnitt normalt"/>
              <a:buChar char="-"/>
              <a:tabLst/>
              <a:defRPr sz="1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536575" indent="-180975">
              <a:lnSpc>
                <a:spcPct val="110000"/>
              </a:lnSpc>
              <a:spcBef>
                <a:spcPts val="500"/>
              </a:spcBef>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Bef>
                <a:spcPts val="500"/>
              </a:spcBef>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Bef>
                <a:spcPts val="500"/>
              </a:spcBef>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4762" indent="0" algn="ctr">
              <a:buNone/>
            </a:pPr>
            <a:r>
              <a:rPr lang="sv-SE" i="1"/>
              <a:t>Prislista</a:t>
            </a:r>
          </a:p>
        </p:txBody>
      </p:sp>
      <p:pic>
        <p:nvPicPr>
          <p:cNvPr id="12" name="Bildobjekt 11">
            <a:extLst>
              <a:ext uri="{FF2B5EF4-FFF2-40B4-BE49-F238E27FC236}">
                <a16:creationId xmlns:a16="http://schemas.microsoft.com/office/drawing/2014/main" id="{776B7B8F-F3B3-D411-A63D-3A26E480148A}"/>
              </a:ext>
            </a:extLst>
          </p:cNvPr>
          <p:cNvPicPr>
            <a:picLocks noChangeAspect="1"/>
          </p:cNvPicPr>
          <p:nvPr/>
        </p:nvPicPr>
        <p:blipFill>
          <a:blip r:embed="rId3">
            <a:duotone>
              <a:schemeClr val="accent3">
                <a:shade val="45000"/>
                <a:satMod val="135000"/>
              </a:schemeClr>
              <a:prstClr val="white"/>
            </a:duotone>
            <a:extLst>
              <a:ext uri="{BEBA8EAE-BF5A-486C-A8C5-ECC9F3942E4B}">
                <a14:imgProps xmlns:a14="http://schemas.microsoft.com/office/drawing/2010/main">
                  <a14:imgLayer r:embed="rId4">
                    <a14:imgEffect>
                      <a14:colorTemperature colorTemp="8800"/>
                    </a14:imgEffect>
                  </a14:imgLayer>
                </a14:imgProps>
              </a:ext>
            </a:extLst>
          </a:blip>
          <a:stretch>
            <a:fillRect/>
          </a:stretch>
        </p:blipFill>
        <p:spPr>
          <a:xfrm>
            <a:off x="9339473" y="4586705"/>
            <a:ext cx="545565" cy="545565"/>
          </a:xfrm>
          <a:prstGeom prst="rect">
            <a:avLst/>
          </a:prstGeom>
        </p:spPr>
      </p:pic>
      <p:pic>
        <p:nvPicPr>
          <p:cNvPr id="13" name="Bildobjekt 12">
            <a:extLst>
              <a:ext uri="{FF2B5EF4-FFF2-40B4-BE49-F238E27FC236}">
                <a16:creationId xmlns:a16="http://schemas.microsoft.com/office/drawing/2014/main" id="{9A6CDE49-E344-1AE5-F94B-332FE68BC292}"/>
              </a:ext>
            </a:extLst>
          </p:cNvPr>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colorTemperature colorTemp="8800"/>
                    </a14:imgEffect>
                  </a14:imgLayer>
                </a14:imgProps>
              </a:ext>
            </a:extLst>
          </a:blip>
          <a:stretch>
            <a:fillRect/>
          </a:stretch>
        </p:blipFill>
        <p:spPr>
          <a:xfrm>
            <a:off x="9339473" y="5191310"/>
            <a:ext cx="545565" cy="545565"/>
          </a:xfrm>
          <a:prstGeom prst="rect">
            <a:avLst/>
          </a:prstGeom>
        </p:spPr>
      </p:pic>
      <p:pic>
        <p:nvPicPr>
          <p:cNvPr id="14" name="Bild 13" descr="Kontrakt kontur">
            <a:extLst>
              <a:ext uri="{FF2B5EF4-FFF2-40B4-BE49-F238E27FC236}">
                <a16:creationId xmlns:a16="http://schemas.microsoft.com/office/drawing/2014/main" id="{E35C52FE-0955-B6AE-A03E-1D4338D0288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274714" y="3268864"/>
            <a:ext cx="1014426" cy="1014426"/>
          </a:xfrm>
          <a:prstGeom prst="rect">
            <a:avLst/>
          </a:prstGeom>
        </p:spPr>
      </p:pic>
      <p:sp>
        <p:nvSpPr>
          <p:cNvPr id="15" name="textruta 14">
            <a:extLst>
              <a:ext uri="{FF2B5EF4-FFF2-40B4-BE49-F238E27FC236}">
                <a16:creationId xmlns:a16="http://schemas.microsoft.com/office/drawing/2014/main" id="{0314DA86-BB19-3A7D-2AE4-9E30DDC58D72}"/>
              </a:ext>
            </a:extLst>
          </p:cNvPr>
          <p:cNvSpPr txBox="1"/>
          <p:nvPr/>
        </p:nvSpPr>
        <p:spPr>
          <a:xfrm>
            <a:off x="7092705" y="2855983"/>
            <a:ext cx="1378444" cy="374235"/>
          </a:xfrm>
          <a:prstGeom prst="rect">
            <a:avLst/>
          </a:prstGeom>
          <a:solidFill>
            <a:srgbClr val="007B50">
              <a:alpha val="50000"/>
            </a:srgbClr>
          </a:solidFill>
          <a:ln>
            <a:noFill/>
          </a:ln>
          <a:effectLst/>
        </p:spPr>
        <p:txBody>
          <a:bodyPr vert="horz" lIns="91440" tIns="45720" rIns="91440" bIns="45720" rtlCol="0" anchor="ctr">
            <a:noAutofit/>
          </a:bodyPr>
          <a:lstStyle>
            <a:defPPr>
              <a:defRPr lang="sv-SE"/>
            </a:defPPr>
            <a:lvl1pPr marL="180975" indent="-176213">
              <a:lnSpc>
                <a:spcPct val="100000"/>
              </a:lnSpc>
              <a:spcBef>
                <a:spcPts val="800"/>
              </a:spcBef>
              <a:spcAft>
                <a:spcPts val="1000"/>
              </a:spcAft>
              <a:buFontTx/>
              <a:buBlip>
                <a:blip r:embed="rId2"/>
              </a:buBlip>
              <a:tabLst/>
              <a:defRPr sz="105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defRPr>
            </a:lvl1pPr>
            <a:lvl2pPr marL="355600" indent="-174625">
              <a:lnSpc>
                <a:spcPct val="110000"/>
              </a:lnSpc>
              <a:spcBef>
                <a:spcPts val="500"/>
              </a:spcBef>
              <a:spcAft>
                <a:spcPts val="1200"/>
              </a:spcAft>
              <a:buFont typeface="Systemtypsnitt normalt"/>
              <a:buChar char="-"/>
              <a:tabLst/>
              <a:defRPr sz="1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536575" indent="-180975">
              <a:lnSpc>
                <a:spcPct val="110000"/>
              </a:lnSpc>
              <a:spcBef>
                <a:spcPts val="500"/>
              </a:spcBef>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Bef>
                <a:spcPts val="500"/>
              </a:spcBef>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Bef>
                <a:spcPts val="500"/>
              </a:spcBef>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4762" indent="0" algn="ctr">
              <a:buNone/>
            </a:pPr>
            <a:r>
              <a:rPr lang="sv-SE" i="1"/>
              <a:t>Förstaleds- / köparekontrakt</a:t>
            </a:r>
          </a:p>
        </p:txBody>
      </p:sp>
      <p:cxnSp>
        <p:nvCxnSpPr>
          <p:cNvPr id="16" name="Rak pilkoppling 15">
            <a:extLst>
              <a:ext uri="{FF2B5EF4-FFF2-40B4-BE49-F238E27FC236}">
                <a16:creationId xmlns:a16="http://schemas.microsoft.com/office/drawing/2014/main" id="{23ADDF20-B6AE-17BE-B4D9-B2C164103925}"/>
              </a:ext>
            </a:extLst>
          </p:cNvPr>
          <p:cNvCxnSpPr>
            <a:cxnSpLocks/>
            <a:stCxn id="15" idx="3"/>
            <a:endCxn id="11" idx="1"/>
          </p:cNvCxnSpPr>
          <p:nvPr/>
        </p:nvCxnSpPr>
        <p:spPr>
          <a:xfrm flipV="1">
            <a:off x="8471149" y="3038634"/>
            <a:ext cx="796557" cy="4467"/>
          </a:xfrm>
          <a:prstGeom prst="straightConnector1">
            <a:avLst/>
          </a:prstGeom>
          <a:ln w="12700" cmpd="sng">
            <a:solidFill>
              <a:schemeClr val="bg1">
                <a:lumMod val="85000"/>
              </a:schemeClr>
            </a:solidFill>
            <a:headEnd w="med" len="sm"/>
            <a:tailEnd type="triangle"/>
          </a:ln>
        </p:spPr>
        <p:style>
          <a:lnRef idx="1">
            <a:schemeClr val="accent1"/>
          </a:lnRef>
          <a:fillRef idx="0">
            <a:schemeClr val="accent1"/>
          </a:fillRef>
          <a:effectRef idx="0">
            <a:schemeClr val="accent1"/>
          </a:effectRef>
          <a:fontRef idx="minor">
            <a:schemeClr val="tx1"/>
          </a:fontRef>
        </p:style>
      </p:cxnSp>
      <p:pic>
        <p:nvPicPr>
          <p:cNvPr id="17" name="Bild 16" descr="Bock med hel fyllning">
            <a:extLst>
              <a:ext uri="{FF2B5EF4-FFF2-40B4-BE49-F238E27FC236}">
                <a16:creationId xmlns:a16="http://schemas.microsoft.com/office/drawing/2014/main" id="{C8B018B2-E117-E429-7EC5-8908B6CEB35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956805" y="3571280"/>
            <a:ext cx="351478" cy="351478"/>
          </a:xfrm>
          <a:prstGeom prst="rect">
            <a:avLst/>
          </a:prstGeom>
        </p:spPr>
      </p:pic>
      <p:pic>
        <p:nvPicPr>
          <p:cNvPr id="18" name="Bild 17" descr="Bock med hel fyllning">
            <a:extLst>
              <a:ext uri="{FF2B5EF4-FFF2-40B4-BE49-F238E27FC236}">
                <a16:creationId xmlns:a16="http://schemas.microsoft.com/office/drawing/2014/main" id="{6DC5C6E5-5039-F673-5917-7CA79F0BE7A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952968" y="4187131"/>
            <a:ext cx="351478" cy="351478"/>
          </a:xfrm>
          <a:prstGeom prst="rect">
            <a:avLst/>
          </a:prstGeom>
        </p:spPr>
      </p:pic>
      <p:pic>
        <p:nvPicPr>
          <p:cNvPr id="19" name="Bild 18" descr="Bock med hel fyllning">
            <a:extLst>
              <a:ext uri="{FF2B5EF4-FFF2-40B4-BE49-F238E27FC236}">
                <a16:creationId xmlns:a16="http://schemas.microsoft.com/office/drawing/2014/main" id="{F673225D-73C0-671A-8FED-8794168894E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952968" y="5418833"/>
            <a:ext cx="351478" cy="351478"/>
          </a:xfrm>
          <a:prstGeom prst="rect">
            <a:avLst/>
          </a:prstGeom>
        </p:spPr>
      </p:pic>
      <p:pic>
        <p:nvPicPr>
          <p:cNvPr id="20" name="Bild 19" descr="Bock med hel fyllning">
            <a:extLst>
              <a:ext uri="{FF2B5EF4-FFF2-40B4-BE49-F238E27FC236}">
                <a16:creationId xmlns:a16="http://schemas.microsoft.com/office/drawing/2014/main" id="{F3252D6A-24DD-0A52-BEBB-0F3EBDD6B98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971296" y="4802982"/>
            <a:ext cx="351478" cy="351478"/>
          </a:xfrm>
          <a:prstGeom prst="rect">
            <a:avLst/>
          </a:prstGeom>
        </p:spPr>
      </p:pic>
      <p:pic>
        <p:nvPicPr>
          <p:cNvPr id="21" name="Bild 20" descr="Bock med hel fyllning">
            <a:extLst>
              <a:ext uri="{FF2B5EF4-FFF2-40B4-BE49-F238E27FC236}">
                <a16:creationId xmlns:a16="http://schemas.microsoft.com/office/drawing/2014/main" id="{006860FE-069E-C4AA-46A4-154A40E4BDF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147035" y="2675360"/>
            <a:ext cx="499115" cy="499115"/>
          </a:xfrm>
          <a:prstGeom prst="rect">
            <a:avLst/>
          </a:prstGeom>
        </p:spPr>
      </p:pic>
      <p:pic>
        <p:nvPicPr>
          <p:cNvPr id="22" name="Bildobjekt 21">
            <a:extLst>
              <a:ext uri="{FF2B5EF4-FFF2-40B4-BE49-F238E27FC236}">
                <a16:creationId xmlns:a16="http://schemas.microsoft.com/office/drawing/2014/main" id="{05D4638E-E21A-E024-D344-029346609FF4}"/>
              </a:ext>
            </a:extLst>
          </p:cNvPr>
          <p:cNvPicPr>
            <a:picLocks noChangeAspect="1"/>
          </p:cNvPicPr>
          <p:nvPr/>
        </p:nvPicPr>
        <p:blipFill>
          <a:blip r:embed="rId9">
            <a:duotone>
              <a:schemeClr val="accent2">
                <a:shade val="45000"/>
                <a:satMod val="135000"/>
              </a:schemeClr>
              <a:prstClr val="white"/>
            </a:duotone>
            <a:alphaModFix/>
            <a:extLst>
              <a:ext uri="{BEBA8EAE-BF5A-486C-A8C5-ECC9F3942E4B}">
                <a14:imgProps xmlns:a14="http://schemas.microsoft.com/office/drawing/2010/main">
                  <a14:imgLayer r:embed="rId10">
                    <a14:imgEffect>
                      <a14:colorTemperature colorTemp="5300"/>
                    </a14:imgEffect>
                    <a14:imgEffect>
                      <a14:saturation sat="0"/>
                    </a14:imgEffect>
                  </a14:imgLayer>
                </a14:imgProps>
              </a:ext>
            </a:extLst>
          </a:blip>
          <a:stretch>
            <a:fillRect/>
          </a:stretch>
        </p:blipFill>
        <p:spPr>
          <a:xfrm flipH="1">
            <a:off x="9581723" y="2376632"/>
            <a:ext cx="513292" cy="513292"/>
          </a:xfrm>
          <a:prstGeom prst="rect">
            <a:avLst/>
          </a:prstGeom>
        </p:spPr>
      </p:pic>
      <p:sp>
        <p:nvSpPr>
          <p:cNvPr id="3" name="Ellips 2">
            <a:extLst>
              <a:ext uri="{FF2B5EF4-FFF2-40B4-BE49-F238E27FC236}">
                <a16:creationId xmlns:a16="http://schemas.microsoft.com/office/drawing/2014/main" id="{2A5F5F0E-8922-5850-E0DB-FD7B74489638}"/>
              </a:ext>
            </a:extLst>
          </p:cNvPr>
          <p:cNvSpPr/>
          <p:nvPr/>
        </p:nvSpPr>
        <p:spPr>
          <a:xfrm>
            <a:off x="2404956" y="6259868"/>
            <a:ext cx="151489" cy="151489"/>
          </a:xfrm>
          <a:prstGeom prst="ellipse">
            <a:avLst/>
          </a:prstGeom>
          <a:solidFill>
            <a:schemeClr val="accent6"/>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bg2"/>
              </a:solidFill>
            </a:endParaRPr>
          </a:p>
        </p:txBody>
      </p:sp>
      <p:grpSp>
        <p:nvGrpSpPr>
          <p:cNvPr id="23" name="Grupp 22">
            <a:extLst>
              <a:ext uri="{FF2B5EF4-FFF2-40B4-BE49-F238E27FC236}">
                <a16:creationId xmlns:a16="http://schemas.microsoft.com/office/drawing/2014/main" id="{546BDB95-AE49-7491-A5AF-417FE2D01812}"/>
              </a:ext>
            </a:extLst>
          </p:cNvPr>
          <p:cNvGrpSpPr/>
          <p:nvPr/>
        </p:nvGrpSpPr>
        <p:grpSpPr>
          <a:xfrm>
            <a:off x="683001" y="6235765"/>
            <a:ext cx="5276386" cy="199696"/>
            <a:chOff x="638504" y="6226887"/>
            <a:chExt cx="5276386" cy="199696"/>
          </a:xfrm>
        </p:grpSpPr>
        <p:sp>
          <p:nvSpPr>
            <p:cNvPr id="24" name="Ellips 23">
              <a:extLst>
                <a:ext uri="{FF2B5EF4-FFF2-40B4-BE49-F238E27FC236}">
                  <a16:creationId xmlns:a16="http://schemas.microsoft.com/office/drawing/2014/main" id="{22B1A0BD-BDEF-8DEB-8B8B-B1FC6759C2D3}"/>
                </a:ext>
              </a:extLst>
            </p:cNvPr>
            <p:cNvSpPr/>
            <p:nvPr/>
          </p:nvSpPr>
          <p:spPr>
            <a:xfrm>
              <a:off x="2336356" y="6226887"/>
              <a:ext cx="199696" cy="199696"/>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bg2"/>
                </a:solidFill>
              </a:endParaRPr>
            </a:p>
          </p:txBody>
        </p:sp>
        <p:sp>
          <p:nvSpPr>
            <p:cNvPr id="25" name="Ellips 24">
              <a:extLst>
                <a:ext uri="{FF2B5EF4-FFF2-40B4-BE49-F238E27FC236}">
                  <a16:creationId xmlns:a16="http://schemas.microsoft.com/office/drawing/2014/main" id="{589BE1FF-B42D-E953-34CC-E8080D6939EA}"/>
                </a:ext>
              </a:extLst>
            </p:cNvPr>
            <p:cNvSpPr/>
            <p:nvPr/>
          </p:nvSpPr>
          <p:spPr>
            <a:xfrm>
              <a:off x="4025775" y="6226887"/>
              <a:ext cx="199696" cy="199696"/>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bg2"/>
                </a:solidFill>
              </a:endParaRPr>
            </a:p>
          </p:txBody>
        </p:sp>
        <p:sp>
          <p:nvSpPr>
            <p:cNvPr id="26" name="Ellips 25">
              <a:extLst>
                <a:ext uri="{FF2B5EF4-FFF2-40B4-BE49-F238E27FC236}">
                  <a16:creationId xmlns:a16="http://schemas.microsoft.com/office/drawing/2014/main" id="{AD447E37-24CC-7548-BC96-EA86C4CF0AD3}"/>
                </a:ext>
              </a:extLst>
            </p:cNvPr>
            <p:cNvSpPr/>
            <p:nvPr/>
          </p:nvSpPr>
          <p:spPr>
            <a:xfrm>
              <a:off x="5715194" y="6226887"/>
              <a:ext cx="199696" cy="199696"/>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bg2"/>
                </a:solidFill>
              </a:endParaRPr>
            </a:p>
          </p:txBody>
        </p:sp>
        <p:sp>
          <p:nvSpPr>
            <p:cNvPr id="27" name="Ellips 26">
              <a:extLst>
                <a:ext uri="{FF2B5EF4-FFF2-40B4-BE49-F238E27FC236}">
                  <a16:creationId xmlns:a16="http://schemas.microsoft.com/office/drawing/2014/main" id="{AC19BD6B-7751-B139-8C9C-1B8A36C3914A}"/>
                </a:ext>
              </a:extLst>
            </p:cNvPr>
            <p:cNvSpPr/>
            <p:nvPr/>
          </p:nvSpPr>
          <p:spPr>
            <a:xfrm>
              <a:off x="638504" y="6226887"/>
              <a:ext cx="199696" cy="199696"/>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bg2"/>
                </a:solidFill>
              </a:endParaRPr>
            </a:p>
          </p:txBody>
        </p:sp>
        <p:cxnSp>
          <p:nvCxnSpPr>
            <p:cNvPr id="28" name="Rak koppling 27">
              <a:extLst>
                <a:ext uri="{FF2B5EF4-FFF2-40B4-BE49-F238E27FC236}">
                  <a16:creationId xmlns:a16="http://schemas.microsoft.com/office/drawing/2014/main" id="{81D26C46-3234-7A10-E14A-65396EBCDC9E}"/>
                </a:ext>
              </a:extLst>
            </p:cNvPr>
            <p:cNvCxnSpPr>
              <a:cxnSpLocks/>
              <a:stCxn id="24" idx="6"/>
              <a:endCxn id="25" idx="2"/>
            </p:cNvCxnSpPr>
            <p:nvPr/>
          </p:nvCxnSpPr>
          <p:spPr>
            <a:xfrm>
              <a:off x="2536052" y="6326735"/>
              <a:ext cx="1489723"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9" name="Rak koppling 28">
              <a:extLst>
                <a:ext uri="{FF2B5EF4-FFF2-40B4-BE49-F238E27FC236}">
                  <a16:creationId xmlns:a16="http://schemas.microsoft.com/office/drawing/2014/main" id="{F56AA258-8E82-42BA-075C-EF28B847E41C}"/>
                </a:ext>
              </a:extLst>
            </p:cNvPr>
            <p:cNvCxnSpPr>
              <a:cxnSpLocks/>
              <a:stCxn id="25" idx="6"/>
              <a:endCxn id="26" idx="2"/>
            </p:cNvCxnSpPr>
            <p:nvPr/>
          </p:nvCxnSpPr>
          <p:spPr>
            <a:xfrm>
              <a:off x="4225471" y="6326735"/>
              <a:ext cx="1489723"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0" name="Rak koppling 29">
              <a:extLst>
                <a:ext uri="{FF2B5EF4-FFF2-40B4-BE49-F238E27FC236}">
                  <a16:creationId xmlns:a16="http://schemas.microsoft.com/office/drawing/2014/main" id="{B1AD5E6B-A964-99DE-6982-AFD3B6D16DB8}"/>
                </a:ext>
              </a:extLst>
            </p:cNvPr>
            <p:cNvCxnSpPr>
              <a:cxnSpLocks/>
              <a:stCxn id="27" idx="6"/>
              <a:endCxn id="24" idx="2"/>
            </p:cNvCxnSpPr>
            <p:nvPr/>
          </p:nvCxnSpPr>
          <p:spPr>
            <a:xfrm>
              <a:off x="838200" y="6326735"/>
              <a:ext cx="1498156"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46891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ektangel: rundade hörn 55">
            <a:extLst>
              <a:ext uri="{FF2B5EF4-FFF2-40B4-BE49-F238E27FC236}">
                <a16:creationId xmlns:a16="http://schemas.microsoft.com/office/drawing/2014/main" id="{34EB544E-29F8-E221-7E88-0C3F5EF275C9}"/>
              </a:ext>
            </a:extLst>
          </p:cNvPr>
          <p:cNvSpPr/>
          <p:nvPr/>
        </p:nvSpPr>
        <p:spPr>
          <a:xfrm>
            <a:off x="4573592" y="3897132"/>
            <a:ext cx="3381771" cy="801008"/>
          </a:xfrm>
          <a:prstGeom prst="round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8" name="Rektangel: rundade hörn 57">
            <a:extLst>
              <a:ext uri="{FF2B5EF4-FFF2-40B4-BE49-F238E27FC236}">
                <a16:creationId xmlns:a16="http://schemas.microsoft.com/office/drawing/2014/main" id="{96C847E6-E424-9D05-E739-F4F360D73648}"/>
              </a:ext>
            </a:extLst>
          </p:cNvPr>
          <p:cNvSpPr/>
          <p:nvPr/>
        </p:nvSpPr>
        <p:spPr>
          <a:xfrm>
            <a:off x="6129196" y="5020600"/>
            <a:ext cx="3381771" cy="801008"/>
          </a:xfrm>
          <a:prstGeom prst="round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4" name="Rektangel: rundade hörn 53">
            <a:extLst>
              <a:ext uri="{FF2B5EF4-FFF2-40B4-BE49-F238E27FC236}">
                <a16:creationId xmlns:a16="http://schemas.microsoft.com/office/drawing/2014/main" id="{A6F3C272-C938-0AD7-55E5-062E1C2600E4}"/>
              </a:ext>
            </a:extLst>
          </p:cNvPr>
          <p:cNvSpPr/>
          <p:nvPr/>
        </p:nvSpPr>
        <p:spPr>
          <a:xfrm>
            <a:off x="3023942" y="2797187"/>
            <a:ext cx="3381771" cy="801008"/>
          </a:xfrm>
          <a:prstGeom prst="round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7" name="Rektangel: rundade hörn 36">
            <a:extLst>
              <a:ext uri="{FF2B5EF4-FFF2-40B4-BE49-F238E27FC236}">
                <a16:creationId xmlns:a16="http://schemas.microsoft.com/office/drawing/2014/main" id="{0331C1F8-DB40-1590-7837-3CEAF88B5E91}"/>
              </a:ext>
            </a:extLst>
          </p:cNvPr>
          <p:cNvSpPr/>
          <p:nvPr/>
        </p:nvSpPr>
        <p:spPr>
          <a:xfrm>
            <a:off x="1585725" y="1697600"/>
            <a:ext cx="3381771" cy="801008"/>
          </a:xfrm>
          <a:prstGeom prst="round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Ellips 4">
            <a:extLst>
              <a:ext uri="{FF2B5EF4-FFF2-40B4-BE49-F238E27FC236}">
                <a16:creationId xmlns:a16="http://schemas.microsoft.com/office/drawing/2014/main" id="{6862880B-CE6A-2B9F-EF21-0E4E17CA8735}"/>
              </a:ext>
            </a:extLst>
          </p:cNvPr>
          <p:cNvSpPr/>
          <p:nvPr/>
        </p:nvSpPr>
        <p:spPr>
          <a:xfrm>
            <a:off x="1132640" y="1709695"/>
            <a:ext cx="793707" cy="8010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Ellips 6">
            <a:extLst>
              <a:ext uri="{FF2B5EF4-FFF2-40B4-BE49-F238E27FC236}">
                <a16:creationId xmlns:a16="http://schemas.microsoft.com/office/drawing/2014/main" id="{5A410D3A-2B22-074E-896E-DAE0C6BBD3FA}"/>
              </a:ext>
            </a:extLst>
          </p:cNvPr>
          <p:cNvSpPr/>
          <p:nvPr/>
        </p:nvSpPr>
        <p:spPr>
          <a:xfrm>
            <a:off x="4114090" y="3912319"/>
            <a:ext cx="793707" cy="8010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Ellips 5">
            <a:extLst>
              <a:ext uri="{FF2B5EF4-FFF2-40B4-BE49-F238E27FC236}">
                <a16:creationId xmlns:a16="http://schemas.microsoft.com/office/drawing/2014/main" id="{29E222B9-B488-98AB-C745-E3CC10393D37}"/>
              </a:ext>
            </a:extLst>
          </p:cNvPr>
          <p:cNvSpPr/>
          <p:nvPr/>
        </p:nvSpPr>
        <p:spPr>
          <a:xfrm>
            <a:off x="2569901" y="2812374"/>
            <a:ext cx="793707" cy="8010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Ellips 7">
            <a:extLst>
              <a:ext uri="{FF2B5EF4-FFF2-40B4-BE49-F238E27FC236}">
                <a16:creationId xmlns:a16="http://schemas.microsoft.com/office/drawing/2014/main" id="{F5A5241C-A27F-930A-8F1C-7B9D86C4340B}"/>
              </a:ext>
            </a:extLst>
          </p:cNvPr>
          <p:cNvSpPr/>
          <p:nvPr/>
        </p:nvSpPr>
        <p:spPr>
          <a:xfrm>
            <a:off x="5689162" y="5027933"/>
            <a:ext cx="793707" cy="8010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Likbent triangel 1">
            <a:extLst>
              <a:ext uri="{FF2B5EF4-FFF2-40B4-BE49-F238E27FC236}">
                <a16:creationId xmlns:a16="http://schemas.microsoft.com/office/drawing/2014/main" id="{5C5789B3-25E1-6744-61A3-B66B8EC662D1}"/>
              </a:ext>
            </a:extLst>
          </p:cNvPr>
          <p:cNvSpPr/>
          <p:nvPr/>
        </p:nvSpPr>
        <p:spPr>
          <a:xfrm rot="5400000" flipH="1">
            <a:off x="1065653" y="-67806"/>
            <a:ext cx="5860154" cy="7991457"/>
          </a:xfrm>
          <a:prstGeom prst="triangle">
            <a:avLst>
              <a:gd name="adj" fmla="val 0"/>
            </a:avLst>
          </a:prstGeom>
          <a:solidFill>
            <a:srgbClr val="2065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2" name="Rubrik 81">
            <a:extLst>
              <a:ext uri="{FF2B5EF4-FFF2-40B4-BE49-F238E27FC236}">
                <a16:creationId xmlns:a16="http://schemas.microsoft.com/office/drawing/2014/main" id="{5B36B6AD-61BE-883E-3520-CD3BBDBF8310}"/>
              </a:ext>
            </a:extLst>
          </p:cNvPr>
          <p:cNvSpPr>
            <a:spLocks noGrp="1"/>
          </p:cNvSpPr>
          <p:nvPr>
            <p:ph type="title"/>
          </p:nvPr>
        </p:nvSpPr>
        <p:spPr>
          <a:xfrm>
            <a:off x="6338643" y="267269"/>
            <a:ext cx="3563287" cy="895285"/>
          </a:xfrm>
        </p:spPr>
        <p:txBody>
          <a:bodyPr>
            <a:normAutofit/>
          </a:bodyPr>
          <a:lstStyle/>
          <a:p>
            <a:pPr algn="ctr"/>
            <a:r>
              <a:rPr lang="sv-SE" sz="4000"/>
              <a:t>| Agenda </a:t>
            </a:r>
          </a:p>
        </p:txBody>
      </p:sp>
      <p:sp>
        <p:nvSpPr>
          <p:cNvPr id="32" name="Rubrik 3">
            <a:extLst>
              <a:ext uri="{FF2B5EF4-FFF2-40B4-BE49-F238E27FC236}">
                <a16:creationId xmlns:a16="http://schemas.microsoft.com/office/drawing/2014/main" id="{2486C002-1E26-6E98-20BA-F24B6519C75A}"/>
              </a:ext>
            </a:extLst>
          </p:cNvPr>
          <p:cNvSpPr txBox="1">
            <a:spLocks/>
          </p:cNvSpPr>
          <p:nvPr/>
        </p:nvSpPr>
        <p:spPr>
          <a:xfrm>
            <a:off x="-747363" y="298404"/>
            <a:ext cx="10444994" cy="1325563"/>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2400" b="1" i="0" kern="1200" spc="-4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sv-SE" sz="4000"/>
              <a:t>Råvarupris i VIOL 3</a:t>
            </a:r>
            <a:endParaRPr lang="sv-SE" sz="2000"/>
          </a:p>
        </p:txBody>
      </p:sp>
      <p:sp>
        <p:nvSpPr>
          <p:cNvPr id="39" name="textruta 38">
            <a:extLst>
              <a:ext uri="{FF2B5EF4-FFF2-40B4-BE49-F238E27FC236}">
                <a16:creationId xmlns:a16="http://schemas.microsoft.com/office/drawing/2014/main" id="{262C616F-D25D-737C-ADFD-59B1029B70CC}"/>
              </a:ext>
            </a:extLst>
          </p:cNvPr>
          <p:cNvSpPr txBox="1"/>
          <p:nvPr/>
        </p:nvSpPr>
        <p:spPr>
          <a:xfrm>
            <a:off x="1943766" y="1893855"/>
            <a:ext cx="2802324" cy="461665"/>
          </a:xfrm>
          <a:prstGeom prst="rect">
            <a:avLst/>
          </a:prstGeom>
          <a:noFill/>
        </p:spPr>
        <p:txBody>
          <a:bodyPr wrap="square" rtlCol="0">
            <a:spAutoFit/>
          </a:bodyPr>
          <a:lstStyle/>
          <a:p>
            <a:pPr algn="ctr"/>
            <a:r>
              <a:rPr lang="sv-SE" sz="2300" b="1">
                <a:solidFill>
                  <a:schemeClr val="accent6"/>
                </a:solidFill>
                <a:latin typeface="Open Sans" panose="020B0606030504020204" pitchFamily="34" charset="0"/>
                <a:ea typeface="Open Sans" panose="020B0606030504020204" pitchFamily="34" charset="0"/>
                <a:cs typeface="Open Sans" panose="020B0606030504020204" pitchFamily="34" charset="0"/>
              </a:rPr>
              <a:t>INTRODUKTION</a:t>
            </a:r>
          </a:p>
        </p:txBody>
      </p:sp>
      <p:sp>
        <p:nvSpPr>
          <p:cNvPr id="44" name="textruta 43">
            <a:extLst>
              <a:ext uri="{FF2B5EF4-FFF2-40B4-BE49-F238E27FC236}">
                <a16:creationId xmlns:a16="http://schemas.microsoft.com/office/drawing/2014/main" id="{2DEC6DF2-F3EB-7D02-8398-DFBD6DC2A8B1}"/>
              </a:ext>
            </a:extLst>
          </p:cNvPr>
          <p:cNvSpPr txBox="1"/>
          <p:nvPr/>
        </p:nvSpPr>
        <p:spPr>
          <a:xfrm>
            <a:off x="3640615" y="2955621"/>
            <a:ext cx="1296255" cy="461665"/>
          </a:xfrm>
          <a:prstGeom prst="rect">
            <a:avLst/>
          </a:prstGeom>
          <a:noFill/>
        </p:spPr>
        <p:txBody>
          <a:bodyPr wrap="square" rtlCol="0">
            <a:spAutoFit/>
          </a:bodyPr>
          <a:lstStyle/>
          <a:p>
            <a:pPr algn="ctr"/>
            <a:r>
              <a:rPr lang="sv-SE" sz="2300" b="1">
                <a:solidFill>
                  <a:schemeClr val="accent6"/>
                </a:solidFill>
                <a:latin typeface="Open Sans" panose="020B0606030504020204" pitchFamily="34" charset="0"/>
                <a:ea typeface="Open Sans" panose="020B0606030504020204" pitchFamily="34" charset="0"/>
                <a:cs typeface="Open Sans" panose="020B0606030504020204" pitchFamily="34" charset="0"/>
              </a:rPr>
              <a:t>TEORI</a:t>
            </a:r>
          </a:p>
        </p:txBody>
      </p:sp>
      <p:sp>
        <p:nvSpPr>
          <p:cNvPr id="49" name="textruta 48">
            <a:extLst>
              <a:ext uri="{FF2B5EF4-FFF2-40B4-BE49-F238E27FC236}">
                <a16:creationId xmlns:a16="http://schemas.microsoft.com/office/drawing/2014/main" id="{429FFD9B-0FBE-F42B-0779-EB648E689C04}"/>
              </a:ext>
            </a:extLst>
          </p:cNvPr>
          <p:cNvSpPr txBox="1"/>
          <p:nvPr/>
        </p:nvSpPr>
        <p:spPr>
          <a:xfrm>
            <a:off x="5230666" y="4066803"/>
            <a:ext cx="1296255" cy="461665"/>
          </a:xfrm>
          <a:prstGeom prst="rect">
            <a:avLst/>
          </a:prstGeom>
          <a:noFill/>
        </p:spPr>
        <p:txBody>
          <a:bodyPr wrap="square" rtlCol="0">
            <a:spAutoFit/>
          </a:bodyPr>
          <a:lstStyle/>
          <a:p>
            <a:pPr algn="ctr"/>
            <a:r>
              <a:rPr lang="sv-SE" sz="2400" b="1">
                <a:solidFill>
                  <a:schemeClr val="accent1"/>
                </a:solidFill>
                <a:latin typeface="Open Sans" panose="020B0606030504020204" pitchFamily="34" charset="0"/>
                <a:ea typeface="Open Sans" panose="020B0606030504020204" pitchFamily="34" charset="0"/>
                <a:cs typeface="Open Sans" panose="020B0606030504020204" pitchFamily="34" charset="0"/>
              </a:rPr>
              <a:t>DEMO</a:t>
            </a:r>
          </a:p>
        </p:txBody>
      </p:sp>
      <p:sp>
        <p:nvSpPr>
          <p:cNvPr id="50" name="textruta 49">
            <a:extLst>
              <a:ext uri="{FF2B5EF4-FFF2-40B4-BE49-F238E27FC236}">
                <a16:creationId xmlns:a16="http://schemas.microsoft.com/office/drawing/2014/main" id="{95F72A85-1E84-EF88-01E3-25C143B7BFFA}"/>
              </a:ext>
            </a:extLst>
          </p:cNvPr>
          <p:cNvSpPr txBox="1"/>
          <p:nvPr/>
        </p:nvSpPr>
        <p:spPr>
          <a:xfrm>
            <a:off x="6572365" y="5197604"/>
            <a:ext cx="2486093" cy="461665"/>
          </a:xfrm>
          <a:prstGeom prst="rect">
            <a:avLst/>
          </a:prstGeom>
          <a:noFill/>
          <a:ln>
            <a:noFill/>
          </a:ln>
        </p:spPr>
        <p:txBody>
          <a:bodyPr wrap="square" rtlCol="0">
            <a:spAutoFit/>
          </a:bodyPr>
          <a:lstStyle/>
          <a:p>
            <a:pPr algn="ctr"/>
            <a:r>
              <a:rPr lang="sv-SE" sz="2400" b="1">
                <a:solidFill>
                  <a:schemeClr val="accent6"/>
                </a:solidFill>
                <a:latin typeface="Open Sans" panose="020B0606030504020204" pitchFamily="34" charset="0"/>
                <a:ea typeface="Open Sans" panose="020B0606030504020204" pitchFamily="34" charset="0"/>
                <a:cs typeface="Open Sans" panose="020B0606030504020204" pitchFamily="34" charset="0"/>
              </a:rPr>
              <a:t>AVSLUTNING</a:t>
            </a:r>
          </a:p>
        </p:txBody>
      </p:sp>
      <p:grpSp>
        <p:nvGrpSpPr>
          <p:cNvPr id="60" name="Grupp 59">
            <a:extLst>
              <a:ext uri="{FF2B5EF4-FFF2-40B4-BE49-F238E27FC236}">
                <a16:creationId xmlns:a16="http://schemas.microsoft.com/office/drawing/2014/main" id="{3C016C0E-900E-1EEA-E7D4-EDD7A0C79F25}"/>
              </a:ext>
            </a:extLst>
          </p:cNvPr>
          <p:cNvGrpSpPr/>
          <p:nvPr/>
        </p:nvGrpSpPr>
        <p:grpSpPr>
          <a:xfrm>
            <a:off x="1115751" y="1693338"/>
            <a:ext cx="5390219" cy="4174502"/>
            <a:chOff x="1115751" y="1693338"/>
            <a:chExt cx="5390219" cy="4174502"/>
          </a:xfrm>
        </p:grpSpPr>
        <p:sp>
          <p:nvSpPr>
            <p:cNvPr id="36" name="Ellips 35">
              <a:extLst>
                <a:ext uri="{FF2B5EF4-FFF2-40B4-BE49-F238E27FC236}">
                  <a16:creationId xmlns:a16="http://schemas.microsoft.com/office/drawing/2014/main" id="{A562C904-0E5A-1334-CA00-0C4B5C6D76E0}"/>
                </a:ext>
              </a:extLst>
            </p:cNvPr>
            <p:cNvSpPr/>
            <p:nvPr/>
          </p:nvSpPr>
          <p:spPr>
            <a:xfrm>
              <a:off x="1115751" y="1693338"/>
              <a:ext cx="839907" cy="839907"/>
            </a:xfrm>
            <a:prstGeom prst="ellipse">
              <a:avLst/>
            </a:prstGeom>
            <a:solidFill>
              <a:schemeClr val="accent6">
                <a:alpha val="78039"/>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5" name="Ellips 54">
              <a:extLst>
                <a:ext uri="{FF2B5EF4-FFF2-40B4-BE49-F238E27FC236}">
                  <a16:creationId xmlns:a16="http://schemas.microsoft.com/office/drawing/2014/main" id="{E96B2F70-F37B-4614-1D08-7EEB4BE047E0}"/>
                </a:ext>
              </a:extLst>
            </p:cNvPr>
            <p:cNvSpPr/>
            <p:nvPr/>
          </p:nvSpPr>
          <p:spPr>
            <a:xfrm>
              <a:off x="2556445" y="2797187"/>
              <a:ext cx="839907" cy="839907"/>
            </a:xfrm>
            <a:prstGeom prst="ellipse">
              <a:avLst/>
            </a:prstGeom>
            <a:solidFill>
              <a:schemeClr val="accent6">
                <a:alpha val="78039"/>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7" name="Ellips 56">
              <a:extLst>
                <a:ext uri="{FF2B5EF4-FFF2-40B4-BE49-F238E27FC236}">
                  <a16:creationId xmlns:a16="http://schemas.microsoft.com/office/drawing/2014/main" id="{5231817B-9926-09F6-0EEB-5A118BBCF28A}"/>
                </a:ext>
              </a:extLst>
            </p:cNvPr>
            <p:cNvSpPr/>
            <p:nvPr/>
          </p:nvSpPr>
          <p:spPr>
            <a:xfrm>
              <a:off x="4096963" y="3897132"/>
              <a:ext cx="839907" cy="839907"/>
            </a:xfrm>
            <a:prstGeom prst="ellipse">
              <a:avLst/>
            </a:prstGeom>
            <a:solidFill>
              <a:schemeClr val="accent1">
                <a:alpha val="78039"/>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9" name="Ellips 58">
              <a:extLst>
                <a:ext uri="{FF2B5EF4-FFF2-40B4-BE49-F238E27FC236}">
                  <a16:creationId xmlns:a16="http://schemas.microsoft.com/office/drawing/2014/main" id="{0E1F2B0C-D439-30E3-807E-A53DC257B26F}"/>
                </a:ext>
              </a:extLst>
            </p:cNvPr>
            <p:cNvSpPr/>
            <p:nvPr/>
          </p:nvSpPr>
          <p:spPr>
            <a:xfrm>
              <a:off x="5666063" y="5027933"/>
              <a:ext cx="839907" cy="839907"/>
            </a:xfrm>
            <a:prstGeom prst="ellipse">
              <a:avLst/>
            </a:prstGeom>
            <a:solidFill>
              <a:srgbClr val="DFDCD8">
                <a:alpha val="78039"/>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pic>
        <p:nvPicPr>
          <p:cNvPr id="9" name="Bildobjekt 8" descr="En bild som visar text, skylt&#10;&#10;Automatiskt genererad beskrivning">
            <a:extLst>
              <a:ext uri="{FF2B5EF4-FFF2-40B4-BE49-F238E27FC236}">
                <a16:creationId xmlns:a16="http://schemas.microsoft.com/office/drawing/2014/main" id="{4ECC2DC2-FC90-56FE-509A-D3C6CF286883}"/>
              </a:ext>
            </a:extLst>
          </p:cNvPr>
          <p:cNvPicPr>
            <a:picLocks noChangeAspect="1"/>
          </p:cNvPicPr>
          <p:nvPr/>
        </p:nvPicPr>
        <p:blipFill>
          <a:blip r:embed="rId2">
            <a:biLevel thresh="25000"/>
          </a:blip>
          <a:stretch>
            <a:fillRect/>
          </a:stretch>
        </p:blipFill>
        <p:spPr>
          <a:xfrm>
            <a:off x="4325913" y="4085948"/>
            <a:ext cx="423166" cy="506516"/>
          </a:xfrm>
          <a:prstGeom prst="rect">
            <a:avLst/>
          </a:prstGeom>
        </p:spPr>
      </p:pic>
      <p:pic>
        <p:nvPicPr>
          <p:cNvPr id="10" name="Bildobjekt 9" descr="En bild som visar grön, växt, träd, konst&#10;&#10;Automatiskt genererad beskrivning">
            <a:extLst>
              <a:ext uri="{FF2B5EF4-FFF2-40B4-BE49-F238E27FC236}">
                <a16:creationId xmlns:a16="http://schemas.microsoft.com/office/drawing/2014/main" id="{C8E1B5E0-2C7E-BA21-5B97-E96277CD56B5}"/>
              </a:ext>
            </a:extLst>
          </p:cNvPr>
          <p:cNvPicPr>
            <a:picLocks noChangeAspect="1"/>
          </p:cNvPicPr>
          <p:nvPr/>
        </p:nvPicPr>
        <p:blipFill rotWithShape="1">
          <a:blip r:embed="rId3">
            <a:duotone>
              <a:prstClr val="black"/>
              <a:srgbClr val="206575">
                <a:tint val="45000"/>
                <a:satMod val="400000"/>
              </a:srgbClr>
            </a:duotone>
            <a:alphaModFix amt="20000"/>
            <a:extLst>
              <a:ext uri="{BEBA8EAE-BF5A-486C-A8C5-ECC9F3942E4B}">
                <a14:imgProps xmlns:a14="http://schemas.microsoft.com/office/drawing/2010/main">
                  <a14:imgLayer r:embed="rId4">
                    <a14:imgEffect>
                      <a14:backgroundRemoval t="9476" b="96371" l="10000" r="97778">
                        <a14:foregroundMark x1="95738" y1="47253" x2="95679" y2="48833"/>
                        <a14:foregroundMark x1="96515" y1="26411" x2="95776" y2="46239"/>
                        <a14:foregroundMark x1="97626" y1="64516" x2="97778" y2="96371"/>
                        <a14:backgroundMark x1="89242" y1="97581" x2="80455" y2="96169"/>
                        <a14:backgroundMark x1="87323" y1="90524" x2="86212" y2="61694"/>
                        <a14:backgroundMark x1="86212" y1="61694" x2="86566" y2="54637"/>
                        <a14:backgroundMark x1="83990" y1="72379" x2="80758" y2="96169"/>
                        <a14:backgroundMark x1="89444" y1="95766" x2="89091" y2="94153"/>
                        <a14:backgroundMark x1="91061" y1="87702" x2="90152" y2="64315"/>
                        <a14:backgroundMark x1="90152" y1="64315" x2="90051" y2="63508"/>
                        <a14:backgroundMark x1="95758" y1="87097" x2="95303" y2="69355"/>
                        <a14:backgroundMark x1="94646" y1="74194" x2="94899" y2="77218"/>
                        <a14:backgroundMark x1="94798" y1="71976" x2="94596" y2="83065"/>
                        <a14:backgroundMark x1="96313" y1="50000" x2="92980" y2="76815"/>
                        <a14:backgroundMark x1="92980" y1="76815" x2="92929" y2="84073"/>
                        <a14:backgroundMark x1="94697" y1="66331" x2="94293" y2="86290"/>
                        <a14:backgroundMark x1="96515" y1="51008" x2="95859" y2="48387"/>
                        <a14:backgroundMark x1="94444" y1="47177" x2="92374" y2="47581"/>
                        <a14:backgroundMark x1="96364" y1="62500" x2="96111" y2="84476"/>
                        <a14:backgroundMark x1="99091" y1="71774" x2="99141" y2="84879"/>
                        <a14:backgroundMark x1="94091" y1="95161" x2="93889" y2="95161"/>
                      </a14:backgroundRemoval>
                    </a14:imgEffect>
                    <a14:imgEffect>
                      <a14:saturation sat="400000"/>
                    </a14:imgEffect>
                  </a14:imgLayer>
                </a14:imgProps>
              </a:ext>
            </a:extLst>
          </a:blip>
          <a:srcRect l="90710"/>
          <a:stretch/>
        </p:blipFill>
        <p:spPr>
          <a:xfrm>
            <a:off x="10018537" y="1700403"/>
            <a:ext cx="2188441" cy="5157597"/>
          </a:xfrm>
          <a:prstGeom prst="rect">
            <a:avLst/>
          </a:prstGeom>
        </p:spPr>
      </p:pic>
      <p:sp>
        <p:nvSpPr>
          <p:cNvPr id="3" name="Ellips 2">
            <a:extLst>
              <a:ext uri="{FF2B5EF4-FFF2-40B4-BE49-F238E27FC236}">
                <a16:creationId xmlns:a16="http://schemas.microsoft.com/office/drawing/2014/main" id="{C882393E-D580-A1EF-F8AC-9D369EBAA628}"/>
              </a:ext>
            </a:extLst>
          </p:cNvPr>
          <p:cNvSpPr/>
          <p:nvPr/>
        </p:nvSpPr>
        <p:spPr>
          <a:xfrm>
            <a:off x="4097747" y="6259868"/>
            <a:ext cx="151489" cy="151489"/>
          </a:xfrm>
          <a:prstGeom prst="ellipse">
            <a:avLst/>
          </a:prstGeom>
          <a:solidFill>
            <a:schemeClr val="accent6"/>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bg2"/>
              </a:solidFill>
            </a:endParaRPr>
          </a:p>
        </p:txBody>
      </p:sp>
      <p:grpSp>
        <p:nvGrpSpPr>
          <p:cNvPr id="4" name="Grupp 3">
            <a:extLst>
              <a:ext uri="{FF2B5EF4-FFF2-40B4-BE49-F238E27FC236}">
                <a16:creationId xmlns:a16="http://schemas.microsoft.com/office/drawing/2014/main" id="{CD2F5876-FBBB-9D87-8C74-47DD257EDCB4}"/>
              </a:ext>
            </a:extLst>
          </p:cNvPr>
          <p:cNvGrpSpPr/>
          <p:nvPr/>
        </p:nvGrpSpPr>
        <p:grpSpPr>
          <a:xfrm>
            <a:off x="683001" y="6235765"/>
            <a:ext cx="5276386" cy="199696"/>
            <a:chOff x="638504" y="6226887"/>
            <a:chExt cx="5276386" cy="199696"/>
          </a:xfrm>
        </p:grpSpPr>
        <p:sp>
          <p:nvSpPr>
            <p:cNvPr id="12" name="Ellips 11">
              <a:extLst>
                <a:ext uri="{FF2B5EF4-FFF2-40B4-BE49-F238E27FC236}">
                  <a16:creationId xmlns:a16="http://schemas.microsoft.com/office/drawing/2014/main" id="{37BA7BBF-7152-EE76-B4AB-97D28F22D9EB}"/>
                </a:ext>
              </a:extLst>
            </p:cNvPr>
            <p:cNvSpPr/>
            <p:nvPr/>
          </p:nvSpPr>
          <p:spPr>
            <a:xfrm>
              <a:off x="2336356" y="6226887"/>
              <a:ext cx="199696" cy="199696"/>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bg2"/>
                </a:solidFill>
              </a:endParaRPr>
            </a:p>
          </p:txBody>
        </p:sp>
        <p:sp>
          <p:nvSpPr>
            <p:cNvPr id="13" name="Ellips 12">
              <a:extLst>
                <a:ext uri="{FF2B5EF4-FFF2-40B4-BE49-F238E27FC236}">
                  <a16:creationId xmlns:a16="http://schemas.microsoft.com/office/drawing/2014/main" id="{DBCBAD1C-AE69-12A7-CF69-5D7ECDB63BA7}"/>
                </a:ext>
              </a:extLst>
            </p:cNvPr>
            <p:cNvSpPr/>
            <p:nvPr/>
          </p:nvSpPr>
          <p:spPr>
            <a:xfrm>
              <a:off x="4025775" y="6226887"/>
              <a:ext cx="199696" cy="199696"/>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bg2"/>
                </a:solidFill>
              </a:endParaRPr>
            </a:p>
          </p:txBody>
        </p:sp>
        <p:sp>
          <p:nvSpPr>
            <p:cNvPr id="14" name="Ellips 13">
              <a:extLst>
                <a:ext uri="{FF2B5EF4-FFF2-40B4-BE49-F238E27FC236}">
                  <a16:creationId xmlns:a16="http://schemas.microsoft.com/office/drawing/2014/main" id="{7D69D4FE-30BA-4424-0F9E-F68E5C2AC45C}"/>
                </a:ext>
              </a:extLst>
            </p:cNvPr>
            <p:cNvSpPr/>
            <p:nvPr/>
          </p:nvSpPr>
          <p:spPr>
            <a:xfrm>
              <a:off x="5715194" y="6226887"/>
              <a:ext cx="199696" cy="199696"/>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bg2"/>
                </a:solidFill>
              </a:endParaRPr>
            </a:p>
          </p:txBody>
        </p:sp>
        <p:sp>
          <p:nvSpPr>
            <p:cNvPr id="15" name="Ellips 14">
              <a:extLst>
                <a:ext uri="{FF2B5EF4-FFF2-40B4-BE49-F238E27FC236}">
                  <a16:creationId xmlns:a16="http://schemas.microsoft.com/office/drawing/2014/main" id="{E56C12AD-25B0-2751-3601-7927AA44EC98}"/>
                </a:ext>
              </a:extLst>
            </p:cNvPr>
            <p:cNvSpPr/>
            <p:nvPr/>
          </p:nvSpPr>
          <p:spPr>
            <a:xfrm>
              <a:off x="638504" y="6226887"/>
              <a:ext cx="199696" cy="199696"/>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bg2"/>
                </a:solidFill>
              </a:endParaRPr>
            </a:p>
          </p:txBody>
        </p:sp>
        <p:cxnSp>
          <p:nvCxnSpPr>
            <p:cNvPr id="16" name="Rak koppling 15">
              <a:extLst>
                <a:ext uri="{FF2B5EF4-FFF2-40B4-BE49-F238E27FC236}">
                  <a16:creationId xmlns:a16="http://schemas.microsoft.com/office/drawing/2014/main" id="{60C2B376-56DE-7B36-9278-248EAB73E769}"/>
                </a:ext>
              </a:extLst>
            </p:cNvPr>
            <p:cNvCxnSpPr>
              <a:cxnSpLocks/>
              <a:stCxn id="12" idx="6"/>
              <a:endCxn id="13" idx="2"/>
            </p:cNvCxnSpPr>
            <p:nvPr/>
          </p:nvCxnSpPr>
          <p:spPr>
            <a:xfrm>
              <a:off x="2536052" y="6326735"/>
              <a:ext cx="1489723"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 name="Rak koppling 16">
              <a:extLst>
                <a:ext uri="{FF2B5EF4-FFF2-40B4-BE49-F238E27FC236}">
                  <a16:creationId xmlns:a16="http://schemas.microsoft.com/office/drawing/2014/main" id="{6A08A3F3-38DE-39D2-4523-CB1AB3AD1343}"/>
                </a:ext>
              </a:extLst>
            </p:cNvPr>
            <p:cNvCxnSpPr>
              <a:cxnSpLocks/>
              <a:stCxn id="13" idx="6"/>
              <a:endCxn id="14" idx="2"/>
            </p:cNvCxnSpPr>
            <p:nvPr/>
          </p:nvCxnSpPr>
          <p:spPr>
            <a:xfrm>
              <a:off x="4225471" y="6326735"/>
              <a:ext cx="1489723"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8" name="Rak koppling 17">
              <a:extLst>
                <a:ext uri="{FF2B5EF4-FFF2-40B4-BE49-F238E27FC236}">
                  <a16:creationId xmlns:a16="http://schemas.microsoft.com/office/drawing/2014/main" id="{D7BA41CD-E1DB-FD84-905D-CE6AA029EDD4}"/>
                </a:ext>
              </a:extLst>
            </p:cNvPr>
            <p:cNvCxnSpPr>
              <a:cxnSpLocks/>
              <a:stCxn id="15" idx="6"/>
              <a:endCxn id="12" idx="2"/>
            </p:cNvCxnSpPr>
            <p:nvPr/>
          </p:nvCxnSpPr>
          <p:spPr>
            <a:xfrm>
              <a:off x="838200" y="6326735"/>
              <a:ext cx="1498156"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915148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C8D5E675-3D76-D2DB-0AC1-24FDD21FF9A9}"/>
              </a:ext>
            </a:extLst>
          </p:cNvPr>
          <p:cNvPicPr>
            <a:picLocks noChangeAspect="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colorTemperature colorTemp="5300"/>
                    </a14:imgEffect>
                    <a14:imgEffect>
                      <a14:saturation sat="0"/>
                    </a14:imgEffect>
                  </a14:imgLayer>
                </a14:imgProps>
              </a:ext>
            </a:extLst>
          </a:blip>
          <a:stretch>
            <a:fillRect/>
          </a:stretch>
        </p:blipFill>
        <p:spPr>
          <a:xfrm>
            <a:off x="1146833" y="1784187"/>
            <a:ext cx="835677" cy="835677"/>
          </a:xfrm>
          <a:prstGeom prst="rect">
            <a:avLst/>
          </a:prstGeom>
        </p:spPr>
      </p:pic>
      <p:sp>
        <p:nvSpPr>
          <p:cNvPr id="9" name="Rektangel 8">
            <a:extLst>
              <a:ext uri="{FF2B5EF4-FFF2-40B4-BE49-F238E27FC236}">
                <a16:creationId xmlns:a16="http://schemas.microsoft.com/office/drawing/2014/main" id="{811968F4-6B8F-2907-97B0-7E0C4ED57F11}"/>
              </a:ext>
            </a:extLst>
          </p:cNvPr>
          <p:cNvSpPr/>
          <p:nvPr/>
        </p:nvSpPr>
        <p:spPr>
          <a:xfrm>
            <a:off x="905799" y="2653590"/>
            <a:ext cx="1348444" cy="259840"/>
          </a:xfrm>
          <a:prstGeom prst="rect">
            <a:avLst/>
          </a:prstGeom>
          <a:solidFill>
            <a:schemeClr val="accent5"/>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50" b="0" i="1" u="none" strike="noStrike" kern="1200" cap="none" spc="0" normalizeH="0" baseline="0" noProof="0" dirty="0">
                <a:ln>
                  <a:noFill/>
                </a:ln>
                <a:solidFill>
                  <a:srgbClr val="FFFFFF"/>
                </a:solidFill>
                <a:effectLst/>
                <a:uLnTx/>
                <a:uFillTx/>
                <a:latin typeface="+mj-lt"/>
                <a:ea typeface="Open Sans" panose="020B0606030504020204" pitchFamily="34" charset="0"/>
                <a:cs typeface="Open Sans" panose="020B0606030504020204" pitchFamily="34" charset="0"/>
              </a:rPr>
              <a:t>Ägare: Biometria</a:t>
            </a:r>
          </a:p>
        </p:txBody>
      </p:sp>
      <p:sp>
        <p:nvSpPr>
          <p:cNvPr id="10" name="Rektangel: rundade hörn 9">
            <a:extLst>
              <a:ext uri="{FF2B5EF4-FFF2-40B4-BE49-F238E27FC236}">
                <a16:creationId xmlns:a16="http://schemas.microsoft.com/office/drawing/2014/main" id="{22F48341-199D-CD94-281F-3A84D573E6A9}"/>
              </a:ext>
            </a:extLst>
          </p:cNvPr>
          <p:cNvSpPr/>
          <p:nvPr/>
        </p:nvSpPr>
        <p:spPr>
          <a:xfrm>
            <a:off x="808496" y="1439810"/>
            <a:ext cx="1543051" cy="267097"/>
          </a:xfrm>
          <a:prstGeom prst="roundRect">
            <a:avLst/>
          </a:prstGeom>
          <a:solidFill>
            <a:schemeClr val="accent5"/>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Standardkomponent</a:t>
            </a:r>
          </a:p>
        </p:txBody>
      </p:sp>
      <p:cxnSp>
        <p:nvCxnSpPr>
          <p:cNvPr id="11" name="Rak pilkoppling 10">
            <a:extLst>
              <a:ext uri="{FF2B5EF4-FFF2-40B4-BE49-F238E27FC236}">
                <a16:creationId xmlns:a16="http://schemas.microsoft.com/office/drawing/2014/main" id="{E59E842C-D64C-ADC7-2B3C-B007B002D061}"/>
              </a:ext>
            </a:extLst>
          </p:cNvPr>
          <p:cNvCxnSpPr>
            <a:cxnSpLocks/>
            <a:stCxn id="7" idx="3"/>
          </p:cNvCxnSpPr>
          <p:nvPr/>
        </p:nvCxnSpPr>
        <p:spPr>
          <a:xfrm>
            <a:off x="1982510" y="2202026"/>
            <a:ext cx="1144148" cy="7948"/>
          </a:xfrm>
          <a:prstGeom prst="straightConnector1">
            <a:avLst/>
          </a:prstGeom>
          <a:ln w="12700" cmpd="sng">
            <a:solidFill>
              <a:schemeClr val="bg1">
                <a:lumMod val="65000"/>
              </a:schemeClr>
            </a:solidFill>
            <a:headEnd w="med" len="sm"/>
            <a:tailEnd type="triangle"/>
          </a:ln>
        </p:spPr>
        <p:style>
          <a:lnRef idx="1">
            <a:schemeClr val="accent1"/>
          </a:lnRef>
          <a:fillRef idx="0">
            <a:schemeClr val="accent1"/>
          </a:fillRef>
          <a:effectRef idx="0">
            <a:schemeClr val="accent1"/>
          </a:effectRef>
          <a:fontRef idx="minor">
            <a:schemeClr val="tx1"/>
          </a:fontRef>
        </p:style>
      </p:cxnSp>
      <p:sp>
        <p:nvSpPr>
          <p:cNvPr id="2" name="Rektangel: rundade hörn 1">
            <a:extLst>
              <a:ext uri="{FF2B5EF4-FFF2-40B4-BE49-F238E27FC236}">
                <a16:creationId xmlns:a16="http://schemas.microsoft.com/office/drawing/2014/main" id="{4DB2D31F-1D98-3B39-C492-17F508CE22DC}"/>
              </a:ext>
            </a:extLst>
          </p:cNvPr>
          <p:cNvSpPr/>
          <p:nvPr/>
        </p:nvSpPr>
        <p:spPr>
          <a:xfrm>
            <a:off x="3385084" y="1290939"/>
            <a:ext cx="1494873" cy="2378461"/>
          </a:xfrm>
          <a:prstGeom prst="roundRect">
            <a:avLst/>
          </a:prstGeom>
          <a:solidFill>
            <a:srgbClr val="3C3C45"/>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 name="Bildobjekt 2">
            <a:extLst>
              <a:ext uri="{FF2B5EF4-FFF2-40B4-BE49-F238E27FC236}">
                <a16:creationId xmlns:a16="http://schemas.microsoft.com/office/drawing/2014/main" id="{AB5DA0CA-0F15-CCFA-8AF4-17C3C18C794C}"/>
              </a:ext>
            </a:extLst>
          </p:cNvPr>
          <p:cNvPicPr>
            <a:picLocks noChangeAspect="1"/>
          </p:cNvPicPr>
          <p:nvPr/>
        </p:nvPicPr>
        <p:blipFill>
          <a:blip r:embed="rId5">
            <a:duotone>
              <a:schemeClr val="accent5">
                <a:shade val="45000"/>
                <a:satMod val="135000"/>
              </a:schemeClr>
              <a:prstClr val="white"/>
            </a:duotone>
            <a:extLst>
              <a:ext uri="{BEBA8EAE-BF5A-486C-A8C5-ECC9F3942E4B}">
                <a14:imgProps xmlns:a14="http://schemas.microsoft.com/office/drawing/2010/main">
                  <a14:imgLayer r:embed="rId6">
                    <a14:imgEffect>
                      <a14:colorTemperature colorTemp="8800"/>
                    </a14:imgEffect>
                  </a14:imgLayer>
                </a14:imgProps>
              </a:ext>
            </a:extLst>
          </a:blip>
          <a:stretch>
            <a:fillRect/>
          </a:stretch>
        </p:blipFill>
        <p:spPr>
          <a:xfrm>
            <a:off x="3591583" y="2395170"/>
            <a:ext cx="460141" cy="460141"/>
          </a:xfrm>
          <a:prstGeom prst="rect">
            <a:avLst/>
          </a:prstGeom>
          <a:solidFill>
            <a:srgbClr val="3C3C45"/>
          </a:solidFill>
        </p:spPr>
      </p:pic>
      <p:pic>
        <p:nvPicPr>
          <p:cNvPr id="4" name="Bildobjekt 3">
            <a:extLst>
              <a:ext uri="{FF2B5EF4-FFF2-40B4-BE49-F238E27FC236}">
                <a16:creationId xmlns:a16="http://schemas.microsoft.com/office/drawing/2014/main" id="{18D9FC61-1904-01AD-ED43-065D331C9F77}"/>
              </a:ext>
            </a:extLst>
          </p:cNvPr>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colorTemperature colorTemp="8800"/>
                    </a14:imgEffect>
                  </a14:imgLayer>
                </a14:imgProps>
              </a:ext>
            </a:extLst>
          </a:blip>
          <a:stretch>
            <a:fillRect/>
          </a:stretch>
        </p:blipFill>
        <p:spPr>
          <a:xfrm>
            <a:off x="4233920" y="2395170"/>
            <a:ext cx="460141" cy="460141"/>
          </a:xfrm>
          <a:prstGeom prst="rect">
            <a:avLst/>
          </a:prstGeom>
          <a:solidFill>
            <a:srgbClr val="3C3C45"/>
          </a:solidFill>
        </p:spPr>
      </p:pic>
      <p:pic>
        <p:nvPicPr>
          <p:cNvPr id="5" name="Bildobjekt 4">
            <a:extLst>
              <a:ext uri="{FF2B5EF4-FFF2-40B4-BE49-F238E27FC236}">
                <a16:creationId xmlns:a16="http://schemas.microsoft.com/office/drawing/2014/main" id="{87745109-AF6D-2BC2-F2E5-5CA95BD4E95C}"/>
              </a:ext>
            </a:extLst>
          </p:cNvPr>
          <p:cNvPicPr>
            <a:picLocks noChangeAspect="1"/>
          </p:cNvPicPr>
          <p:nvPr/>
        </p:nvPicPr>
        <p:blipFill>
          <a:blip r:embed="rId5">
            <a:duotone>
              <a:schemeClr val="accent3">
                <a:shade val="45000"/>
                <a:satMod val="135000"/>
              </a:schemeClr>
              <a:prstClr val="white"/>
            </a:duotone>
            <a:extLst>
              <a:ext uri="{BEBA8EAE-BF5A-486C-A8C5-ECC9F3942E4B}">
                <a14:imgProps xmlns:a14="http://schemas.microsoft.com/office/drawing/2010/main">
                  <a14:imgLayer r:embed="rId6">
                    <a14:imgEffect>
                      <a14:colorTemperature colorTemp="8800"/>
                    </a14:imgEffect>
                  </a14:imgLayer>
                </a14:imgProps>
              </a:ext>
            </a:extLst>
          </a:blip>
          <a:stretch>
            <a:fillRect/>
          </a:stretch>
        </p:blipFill>
        <p:spPr>
          <a:xfrm>
            <a:off x="3591582" y="2947236"/>
            <a:ext cx="460142" cy="460142"/>
          </a:xfrm>
          <a:prstGeom prst="rect">
            <a:avLst/>
          </a:prstGeom>
          <a:solidFill>
            <a:srgbClr val="3C3C45"/>
          </a:solidFill>
        </p:spPr>
      </p:pic>
      <p:pic>
        <p:nvPicPr>
          <p:cNvPr id="6" name="Bildobjekt 5">
            <a:extLst>
              <a:ext uri="{FF2B5EF4-FFF2-40B4-BE49-F238E27FC236}">
                <a16:creationId xmlns:a16="http://schemas.microsoft.com/office/drawing/2014/main" id="{5C0F678B-3D47-EE23-20BF-DE01ABB54B3A}"/>
              </a:ext>
            </a:extLst>
          </p:cNvPr>
          <p:cNvPicPr>
            <a:picLocks noChangeAspect="1"/>
          </p:cNvPicPr>
          <p:nvPr/>
        </p:nvPicPr>
        <p:blipFill>
          <a:blip r:embed="rId5">
            <a:duotone>
              <a:schemeClr val="bg2">
                <a:shade val="45000"/>
                <a:satMod val="135000"/>
              </a:schemeClr>
              <a:prstClr val="white"/>
            </a:duotone>
            <a:extLst>
              <a:ext uri="{BEBA8EAE-BF5A-486C-A8C5-ECC9F3942E4B}">
                <a14:imgProps xmlns:a14="http://schemas.microsoft.com/office/drawing/2010/main">
                  <a14:imgLayer r:embed="rId6">
                    <a14:imgEffect>
                      <a14:colorTemperature colorTemp="8800"/>
                    </a14:imgEffect>
                  </a14:imgLayer>
                </a14:imgProps>
              </a:ext>
            </a:extLst>
          </a:blip>
          <a:stretch>
            <a:fillRect/>
          </a:stretch>
        </p:blipFill>
        <p:spPr>
          <a:xfrm>
            <a:off x="4233921" y="2949873"/>
            <a:ext cx="460140" cy="460140"/>
          </a:xfrm>
          <a:prstGeom prst="rect">
            <a:avLst/>
          </a:prstGeom>
          <a:solidFill>
            <a:srgbClr val="3C3C45"/>
          </a:solidFill>
        </p:spPr>
      </p:pic>
      <p:sp>
        <p:nvSpPr>
          <p:cNvPr id="47" name="Rektangel: rundade hörn 46">
            <a:extLst>
              <a:ext uri="{FF2B5EF4-FFF2-40B4-BE49-F238E27FC236}">
                <a16:creationId xmlns:a16="http://schemas.microsoft.com/office/drawing/2014/main" id="{2B54EC2A-7D59-1822-DD51-467D26430205}"/>
              </a:ext>
            </a:extLst>
          </p:cNvPr>
          <p:cNvSpPr/>
          <p:nvPr/>
        </p:nvSpPr>
        <p:spPr>
          <a:xfrm>
            <a:off x="3405988" y="1746320"/>
            <a:ext cx="1453066" cy="267097"/>
          </a:xfrm>
          <a:prstGeom prst="roundRect">
            <a:avLst/>
          </a:prstGeom>
          <a:solidFill>
            <a:srgbClr val="3C3C45"/>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Priskomponenter</a:t>
            </a:r>
          </a:p>
        </p:txBody>
      </p:sp>
      <p:sp>
        <p:nvSpPr>
          <p:cNvPr id="48" name="Rektangel 47">
            <a:extLst>
              <a:ext uri="{FF2B5EF4-FFF2-40B4-BE49-F238E27FC236}">
                <a16:creationId xmlns:a16="http://schemas.microsoft.com/office/drawing/2014/main" id="{9E772E37-315F-39F5-494F-9D026FB64B90}"/>
              </a:ext>
            </a:extLst>
          </p:cNvPr>
          <p:cNvSpPr/>
          <p:nvPr/>
        </p:nvSpPr>
        <p:spPr>
          <a:xfrm>
            <a:off x="3292544" y="965429"/>
            <a:ext cx="1663851" cy="259840"/>
          </a:xfrm>
          <a:prstGeom prst="rect">
            <a:avLst/>
          </a:prstGeom>
          <a:solidFill>
            <a:srgbClr val="3C3C45"/>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050" i="1" dirty="0">
                <a:solidFill>
                  <a:srgbClr val="FFFFFF"/>
                </a:solidFill>
                <a:latin typeface="+mj-lt"/>
                <a:ea typeface="Open Sans" panose="020B0606030504020204" pitchFamily="34" charset="0"/>
                <a:cs typeface="Open Sans" panose="020B0606030504020204" pitchFamily="34" charset="0"/>
              </a:rPr>
              <a:t>Ägare: Respektive företag </a:t>
            </a:r>
          </a:p>
        </p:txBody>
      </p:sp>
      <p:sp>
        <p:nvSpPr>
          <p:cNvPr id="49" name="Rektangel: rundade hörn 48">
            <a:extLst>
              <a:ext uri="{FF2B5EF4-FFF2-40B4-BE49-F238E27FC236}">
                <a16:creationId xmlns:a16="http://schemas.microsoft.com/office/drawing/2014/main" id="{3990ACA0-B9E4-30B6-78CA-3A9EAB2BC419}"/>
              </a:ext>
            </a:extLst>
          </p:cNvPr>
          <p:cNvSpPr/>
          <p:nvPr/>
        </p:nvSpPr>
        <p:spPr>
          <a:xfrm>
            <a:off x="3205820" y="1415348"/>
            <a:ext cx="1856308" cy="267097"/>
          </a:xfrm>
          <a:prstGeom prst="roundRect">
            <a:avLst/>
          </a:prstGeom>
          <a:solidFill>
            <a:srgbClr val="3C3C4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Priskomponentbibliotek </a:t>
            </a:r>
          </a:p>
        </p:txBody>
      </p:sp>
      <p:sp>
        <p:nvSpPr>
          <p:cNvPr id="64" name="Rektangel: rundade hörn 63">
            <a:extLst>
              <a:ext uri="{FF2B5EF4-FFF2-40B4-BE49-F238E27FC236}">
                <a16:creationId xmlns:a16="http://schemas.microsoft.com/office/drawing/2014/main" id="{9725F94B-66AD-E1B2-36A2-13F57123F460}"/>
              </a:ext>
            </a:extLst>
          </p:cNvPr>
          <p:cNvSpPr/>
          <p:nvPr/>
        </p:nvSpPr>
        <p:spPr>
          <a:xfrm>
            <a:off x="6469893" y="1962290"/>
            <a:ext cx="1348900" cy="267097"/>
          </a:xfrm>
          <a:prstGeom prst="roundRect">
            <a:avLst/>
          </a:prstGeom>
          <a:solidFill>
            <a:schemeClr val="accent3">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Prislistor </a:t>
            </a:r>
          </a:p>
        </p:txBody>
      </p:sp>
      <p:pic>
        <p:nvPicPr>
          <p:cNvPr id="65" name="Bildobjekt 64">
            <a:extLst>
              <a:ext uri="{FF2B5EF4-FFF2-40B4-BE49-F238E27FC236}">
                <a16:creationId xmlns:a16="http://schemas.microsoft.com/office/drawing/2014/main" id="{9861FA5D-7EC8-910D-BF79-5F468EF54B7A}"/>
              </a:ext>
            </a:extLst>
          </p:cNvPr>
          <p:cNvPicPr>
            <a:picLocks noChangeAspect="1"/>
          </p:cNvPicPr>
          <p:nvPr/>
        </p:nvPicPr>
        <p:blipFill>
          <a:blip r:embed="rId7">
            <a:duotone>
              <a:schemeClr val="accent3">
                <a:shade val="45000"/>
                <a:satMod val="135000"/>
              </a:schemeClr>
              <a:prstClr val="white"/>
            </a:duotone>
            <a:extLst>
              <a:ext uri="{BEBA8EAE-BF5A-486C-A8C5-ECC9F3942E4B}">
                <a14:imgProps xmlns:a14="http://schemas.microsoft.com/office/drawing/2010/main">
                  <a14:imgLayer r:embed="rId8">
                    <a14:imgEffect>
                      <a14:saturation sat="66000"/>
                    </a14:imgEffect>
                  </a14:imgLayer>
                </a14:imgProps>
              </a:ext>
            </a:extLst>
          </a:blip>
          <a:stretch>
            <a:fillRect/>
          </a:stretch>
        </p:blipFill>
        <p:spPr>
          <a:xfrm flipH="1">
            <a:off x="6471878" y="2287836"/>
            <a:ext cx="627800" cy="627800"/>
          </a:xfrm>
          <a:prstGeom prst="rect">
            <a:avLst/>
          </a:prstGeom>
        </p:spPr>
      </p:pic>
      <p:pic>
        <p:nvPicPr>
          <p:cNvPr id="68" name="Bildobjekt 67">
            <a:extLst>
              <a:ext uri="{FF2B5EF4-FFF2-40B4-BE49-F238E27FC236}">
                <a16:creationId xmlns:a16="http://schemas.microsoft.com/office/drawing/2014/main" id="{8308D09E-A3C6-3832-D585-03E44FA7726E}"/>
              </a:ext>
            </a:extLst>
          </p:cNvPr>
          <p:cNvPicPr>
            <a:picLocks noChangeAspect="1"/>
          </p:cNvPicPr>
          <p:nvPr/>
        </p:nvPicPr>
        <p:blipFill>
          <a:blip r:embed="rId7">
            <a:duotone>
              <a:schemeClr val="accent3">
                <a:shade val="45000"/>
                <a:satMod val="135000"/>
              </a:schemeClr>
              <a:prstClr val="white"/>
            </a:duotone>
            <a:extLst>
              <a:ext uri="{BEBA8EAE-BF5A-486C-A8C5-ECC9F3942E4B}">
                <a14:imgProps xmlns:a14="http://schemas.microsoft.com/office/drawing/2010/main">
                  <a14:imgLayer r:embed="rId8">
                    <a14:imgEffect>
                      <a14:saturation sat="66000"/>
                    </a14:imgEffect>
                  </a14:imgLayer>
                </a14:imgProps>
              </a:ext>
            </a:extLst>
          </a:blip>
          <a:stretch>
            <a:fillRect/>
          </a:stretch>
        </p:blipFill>
        <p:spPr>
          <a:xfrm flipH="1">
            <a:off x="7190993" y="2293829"/>
            <a:ext cx="627800" cy="627800"/>
          </a:xfrm>
          <a:prstGeom prst="rect">
            <a:avLst/>
          </a:prstGeom>
        </p:spPr>
      </p:pic>
      <p:sp>
        <p:nvSpPr>
          <p:cNvPr id="105" name="Rektangel: rundade hörn 104">
            <a:extLst>
              <a:ext uri="{FF2B5EF4-FFF2-40B4-BE49-F238E27FC236}">
                <a16:creationId xmlns:a16="http://schemas.microsoft.com/office/drawing/2014/main" id="{A0640A33-0933-9985-21E9-1DC93A68F5D3}"/>
              </a:ext>
            </a:extLst>
          </p:cNvPr>
          <p:cNvSpPr/>
          <p:nvPr/>
        </p:nvSpPr>
        <p:spPr>
          <a:xfrm>
            <a:off x="9051933" y="1896755"/>
            <a:ext cx="1141327" cy="2785893"/>
          </a:xfrm>
          <a:prstGeom prst="roundRect">
            <a:avLst/>
          </a:prstGeom>
          <a:solidFill>
            <a:srgbClr val="205E48">
              <a:alpha val="72000"/>
            </a:srgb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06" name="Bildobjekt 105">
            <a:extLst>
              <a:ext uri="{FF2B5EF4-FFF2-40B4-BE49-F238E27FC236}">
                <a16:creationId xmlns:a16="http://schemas.microsoft.com/office/drawing/2014/main" id="{FDB015E7-B2E9-3F18-0FF0-FAB31CBF5261}"/>
              </a:ext>
            </a:extLst>
          </p:cNvPr>
          <p:cNvPicPr>
            <a:picLocks noChangeAspect="1"/>
          </p:cNvPicPr>
          <p:nvPr/>
        </p:nvPicPr>
        <p:blipFill>
          <a:blip r:embed="rId7">
            <a:extLst>
              <a:ext uri="{BEBA8EAE-BF5A-486C-A8C5-ECC9F3942E4B}">
                <a14:imgProps xmlns:a14="http://schemas.microsoft.com/office/drawing/2010/main">
                  <a14:imgLayer r:embed="rId8">
                    <a14:imgEffect>
                      <a14:saturation sat="66000"/>
                    </a14:imgEffect>
                  </a14:imgLayer>
                </a14:imgProps>
              </a:ext>
            </a:extLst>
          </a:blip>
          <a:stretch>
            <a:fillRect/>
          </a:stretch>
        </p:blipFill>
        <p:spPr>
          <a:xfrm flipH="1">
            <a:off x="9295278" y="2330808"/>
            <a:ext cx="627800" cy="627800"/>
          </a:xfrm>
          <a:prstGeom prst="rect">
            <a:avLst/>
          </a:prstGeom>
        </p:spPr>
      </p:pic>
      <p:pic>
        <p:nvPicPr>
          <p:cNvPr id="107" name="Bildobjekt 106">
            <a:extLst>
              <a:ext uri="{FF2B5EF4-FFF2-40B4-BE49-F238E27FC236}">
                <a16:creationId xmlns:a16="http://schemas.microsoft.com/office/drawing/2014/main" id="{37A82778-8679-AE60-064B-329ABB5940B8}"/>
              </a:ext>
            </a:extLst>
          </p:cNvPr>
          <p:cNvPicPr>
            <a:picLocks noChangeAspect="1"/>
          </p:cNvPicPr>
          <p:nvPr/>
        </p:nvPicPr>
        <p:blipFill>
          <a:blip r:embed="rId7">
            <a:extLst>
              <a:ext uri="{BEBA8EAE-BF5A-486C-A8C5-ECC9F3942E4B}">
                <a14:imgProps xmlns:a14="http://schemas.microsoft.com/office/drawing/2010/main">
                  <a14:imgLayer r:embed="rId8">
                    <a14:imgEffect>
                      <a14:saturation sat="66000"/>
                    </a14:imgEffect>
                  </a14:imgLayer>
                </a14:imgProps>
              </a:ext>
            </a:extLst>
          </a:blip>
          <a:stretch>
            <a:fillRect/>
          </a:stretch>
        </p:blipFill>
        <p:spPr>
          <a:xfrm flipH="1">
            <a:off x="9295278" y="3110189"/>
            <a:ext cx="627800" cy="627800"/>
          </a:xfrm>
          <a:prstGeom prst="rect">
            <a:avLst/>
          </a:prstGeom>
        </p:spPr>
      </p:pic>
      <p:pic>
        <p:nvPicPr>
          <p:cNvPr id="108" name="Bildobjekt 107">
            <a:extLst>
              <a:ext uri="{FF2B5EF4-FFF2-40B4-BE49-F238E27FC236}">
                <a16:creationId xmlns:a16="http://schemas.microsoft.com/office/drawing/2014/main" id="{2F9BF66D-F976-079C-8DA4-87BB64707A02}"/>
              </a:ext>
            </a:extLst>
          </p:cNvPr>
          <p:cNvPicPr>
            <a:picLocks noChangeAspect="1"/>
          </p:cNvPicPr>
          <p:nvPr/>
        </p:nvPicPr>
        <p:blipFill>
          <a:blip r:embed="rId7">
            <a:extLst>
              <a:ext uri="{BEBA8EAE-BF5A-486C-A8C5-ECC9F3942E4B}">
                <a14:imgProps xmlns:a14="http://schemas.microsoft.com/office/drawing/2010/main">
                  <a14:imgLayer r:embed="rId8">
                    <a14:imgEffect>
                      <a14:saturation sat="66000"/>
                    </a14:imgEffect>
                  </a14:imgLayer>
                </a14:imgProps>
              </a:ext>
            </a:extLst>
          </a:blip>
          <a:stretch>
            <a:fillRect/>
          </a:stretch>
        </p:blipFill>
        <p:spPr>
          <a:xfrm flipH="1">
            <a:off x="9295278" y="3871316"/>
            <a:ext cx="627800" cy="627800"/>
          </a:xfrm>
          <a:prstGeom prst="rect">
            <a:avLst/>
          </a:prstGeom>
        </p:spPr>
      </p:pic>
      <p:pic>
        <p:nvPicPr>
          <p:cNvPr id="109" name="Bild 108" descr="Stäng med hel fyllning">
            <a:extLst>
              <a:ext uri="{FF2B5EF4-FFF2-40B4-BE49-F238E27FC236}">
                <a16:creationId xmlns:a16="http://schemas.microsoft.com/office/drawing/2014/main" id="{64B980DA-7469-99E4-A152-79ABCE5C57C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706062" y="2627024"/>
            <a:ext cx="464140" cy="464140"/>
          </a:xfrm>
          <a:prstGeom prst="rect">
            <a:avLst/>
          </a:prstGeom>
        </p:spPr>
      </p:pic>
      <p:pic>
        <p:nvPicPr>
          <p:cNvPr id="110" name="Bild 109" descr="Bock med hel fyllning">
            <a:extLst>
              <a:ext uri="{FF2B5EF4-FFF2-40B4-BE49-F238E27FC236}">
                <a16:creationId xmlns:a16="http://schemas.microsoft.com/office/drawing/2014/main" id="{64EFDF4A-6DB4-C273-7E7E-40E6E04948F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728169" y="4128551"/>
            <a:ext cx="419925" cy="419925"/>
          </a:xfrm>
          <a:prstGeom prst="rect">
            <a:avLst/>
          </a:prstGeom>
        </p:spPr>
      </p:pic>
      <p:cxnSp>
        <p:nvCxnSpPr>
          <p:cNvPr id="111" name="Rak pilkoppling 110">
            <a:extLst>
              <a:ext uri="{FF2B5EF4-FFF2-40B4-BE49-F238E27FC236}">
                <a16:creationId xmlns:a16="http://schemas.microsoft.com/office/drawing/2014/main" id="{8369B884-888C-1767-B5A3-2A08A53B2680}"/>
              </a:ext>
            </a:extLst>
          </p:cNvPr>
          <p:cNvCxnSpPr>
            <a:cxnSpLocks/>
            <a:stCxn id="64" idx="3"/>
            <a:endCxn id="113" idx="1"/>
          </p:cNvCxnSpPr>
          <p:nvPr/>
        </p:nvCxnSpPr>
        <p:spPr>
          <a:xfrm>
            <a:off x="7818793" y="2095839"/>
            <a:ext cx="1042948" cy="2710"/>
          </a:xfrm>
          <a:prstGeom prst="straightConnector1">
            <a:avLst/>
          </a:prstGeom>
          <a:ln w="12700" cmpd="sng">
            <a:solidFill>
              <a:schemeClr val="bg1">
                <a:lumMod val="65000"/>
              </a:schemeClr>
            </a:solidFill>
            <a:headEnd w="med" len="sm"/>
            <a:tailEnd type="triangle"/>
          </a:ln>
        </p:spPr>
        <p:style>
          <a:lnRef idx="1">
            <a:schemeClr val="accent1"/>
          </a:lnRef>
          <a:fillRef idx="0">
            <a:schemeClr val="accent1"/>
          </a:fillRef>
          <a:effectRef idx="0">
            <a:schemeClr val="accent1"/>
          </a:effectRef>
          <a:fontRef idx="minor">
            <a:schemeClr val="tx1"/>
          </a:fontRef>
        </p:style>
      </p:cxnSp>
      <p:pic>
        <p:nvPicPr>
          <p:cNvPr id="112" name="Bild 111" descr="Stäng med hel fyllning">
            <a:extLst>
              <a:ext uri="{FF2B5EF4-FFF2-40B4-BE49-F238E27FC236}">
                <a16:creationId xmlns:a16="http://schemas.microsoft.com/office/drawing/2014/main" id="{1BA38441-D0D4-5C7A-EE2D-0900B957415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706062" y="3374720"/>
            <a:ext cx="464140" cy="464140"/>
          </a:xfrm>
          <a:prstGeom prst="rect">
            <a:avLst/>
          </a:prstGeom>
        </p:spPr>
      </p:pic>
      <p:sp>
        <p:nvSpPr>
          <p:cNvPr id="113" name="Rektangel: rundade hörn 112">
            <a:extLst>
              <a:ext uri="{FF2B5EF4-FFF2-40B4-BE49-F238E27FC236}">
                <a16:creationId xmlns:a16="http://schemas.microsoft.com/office/drawing/2014/main" id="{062FD901-D0BF-396B-17FF-57CB989119FA}"/>
              </a:ext>
            </a:extLst>
          </p:cNvPr>
          <p:cNvSpPr/>
          <p:nvPr/>
        </p:nvSpPr>
        <p:spPr>
          <a:xfrm>
            <a:off x="8861741" y="1965000"/>
            <a:ext cx="1494873" cy="267097"/>
          </a:xfrm>
          <a:prstGeom prst="roundRect">
            <a:avLst/>
          </a:prstGeom>
          <a:solidFill>
            <a:srgbClr val="205E48">
              <a:alpha val="72000"/>
            </a:srgb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Prislistehänvisning</a:t>
            </a:r>
          </a:p>
        </p:txBody>
      </p:sp>
      <p:pic>
        <p:nvPicPr>
          <p:cNvPr id="117" name="Bild 116" descr="Kontrakt kontur">
            <a:extLst>
              <a:ext uri="{FF2B5EF4-FFF2-40B4-BE49-F238E27FC236}">
                <a16:creationId xmlns:a16="http://schemas.microsoft.com/office/drawing/2014/main" id="{E8B68607-5EF0-43E0-A24D-435FC9CB543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358246" y="3444942"/>
            <a:ext cx="632140" cy="632140"/>
          </a:xfrm>
          <a:prstGeom prst="rect">
            <a:avLst/>
          </a:prstGeom>
        </p:spPr>
      </p:pic>
      <p:sp>
        <p:nvSpPr>
          <p:cNvPr id="119" name="Rektangel 118">
            <a:extLst>
              <a:ext uri="{FF2B5EF4-FFF2-40B4-BE49-F238E27FC236}">
                <a16:creationId xmlns:a16="http://schemas.microsoft.com/office/drawing/2014/main" id="{0D2110FA-7AE1-4ECB-E23A-884AB1469892}"/>
              </a:ext>
            </a:extLst>
          </p:cNvPr>
          <p:cNvSpPr/>
          <p:nvPr/>
        </p:nvSpPr>
        <p:spPr>
          <a:xfrm>
            <a:off x="6916752" y="3573634"/>
            <a:ext cx="1408916" cy="170371"/>
          </a:xfrm>
          <a:prstGeom prst="rect">
            <a:avLst/>
          </a:prstGeom>
          <a:solidFill>
            <a:srgbClr val="1F6575"/>
          </a:solidFill>
          <a:ln w="6350">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Förstaledskontrakt</a:t>
            </a:r>
          </a:p>
        </p:txBody>
      </p:sp>
      <p:sp>
        <p:nvSpPr>
          <p:cNvPr id="120" name="Rektangel 119">
            <a:extLst>
              <a:ext uri="{FF2B5EF4-FFF2-40B4-BE49-F238E27FC236}">
                <a16:creationId xmlns:a16="http://schemas.microsoft.com/office/drawing/2014/main" id="{B4F6CADF-2E44-CF39-8B2E-15EA8FFB9BFA}"/>
              </a:ext>
            </a:extLst>
          </p:cNvPr>
          <p:cNvSpPr/>
          <p:nvPr/>
        </p:nvSpPr>
        <p:spPr>
          <a:xfrm>
            <a:off x="6916752" y="3801125"/>
            <a:ext cx="1408916" cy="170371"/>
          </a:xfrm>
          <a:prstGeom prst="rect">
            <a:avLst/>
          </a:prstGeom>
          <a:solidFill>
            <a:srgbClr val="1F6575"/>
          </a:solidFill>
          <a:ln w="6350">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Köparekontrakt</a:t>
            </a:r>
          </a:p>
        </p:txBody>
      </p:sp>
      <p:cxnSp>
        <p:nvCxnSpPr>
          <p:cNvPr id="122" name="Rak pilkoppling 121">
            <a:extLst>
              <a:ext uri="{FF2B5EF4-FFF2-40B4-BE49-F238E27FC236}">
                <a16:creationId xmlns:a16="http://schemas.microsoft.com/office/drawing/2014/main" id="{AF6F1423-7C5B-A26D-EB85-21A3D8E7CEFA}"/>
              </a:ext>
            </a:extLst>
          </p:cNvPr>
          <p:cNvCxnSpPr>
            <a:cxnSpLocks/>
            <a:endCxn id="123" idx="1"/>
          </p:cNvCxnSpPr>
          <p:nvPr/>
        </p:nvCxnSpPr>
        <p:spPr>
          <a:xfrm>
            <a:off x="4956395" y="3248080"/>
            <a:ext cx="1517103" cy="6783"/>
          </a:xfrm>
          <a:prstGeom prst="straightConnector1">
            <a:avLst/>
          </a:prstGeom>
          <a:ln w="12700" cmpd="sng">
            <a:solidFill>
              <a:schemeClr val="bg1">
                <a:lumMod val="65000"/>
              </a:schemeClr>
            </a:solidFill>
            <a:headEnd w="med" len="sm"/>
            <a:tailEnd type="triangle"/>
          </a:ln>
        </p:spPr>
        <p:style>
          <a:lnRef idx="1">
            <a:schemeClr val="accent1"/>
          </a:lnRef>
          <a:fillRef idx="0">
            <a:schemeClr val="accent1"/>
          </a:fillRef>
          <a:effectRef idx="0">
            <a:schemeClr val="accent1"/>
          </a:effectRef>
          <a:fontRef idx="minor">
            <a:schemeClr val="tx1"/>
          </a:fontRef>
        </p:style>
      </p:cxnSp>
      <p:sp>
        <p:nvSpPr>
          <p:cNvPr id="123" name="Rektangel: rundade hörn 122">
            <a:extLst>
              <a:ext uri="{FF2B5EF4-FFF2-40B4-BE49-F238E27FC236}">
                <a16:creationId xmlns:a16="http://schemas.microsoft.com/office/drawing/2014/main" id="{07F46311-DF32-6CBA-1FE7-FCEFEA062B62}"/>
              </a:ext>
            </a:extLst>
          </p:cNvPr>
          <p:cNvSpPr/>
          <p:nvPr/>
        </p:nvSpPr>
        <p:spPr>
          <a:xfrm>
            <a:off x="6473498" y="3121314"/>
            <a:ext cx="1348900" cy="267097"/>
          </a:xfrm>
          <a:prstGeom prst="roundRect">
            <a:avLst/>
          </a:prstGeom>
          <a:solidFill>
            <a:srgbClr val="1F6575"/>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Pris på kontrakt </a:t>
            </a:r>
          </a:p>
        </p:txBody>
      </p:sp>
      <p:cxnSp>
        <p:nvCxnSpPr>
          <p:cNvPr id="8" name="Rak pilkoppling 7">
            <a:extLst>
              <a:ext uri="{FF2B5EF4-FFF2-40B4-BE49-F238E27FC236}">
                <a16:creationId xmlns:a16="http://schemas.microsoft.com/office/drawing/2014/main" id="{56EEED5B-8A16-ADF4-1980-6BD8F41CC335}"/>
              </a:ext>
            </a:extLst>
          </p:cNvPr>
          <p:cNvCxnSpPr>
            <a:cxnSpLocks/>
            <a:stCxn id="14" idx="0"/>
            <a:endCxn id="2" idx="2"/>
          </p:cNvCxnSpPr>
          <p:nvPr/>
        </p:nvCxnSpPr>
        <p:spPr>
          <a:xfrm flipV="1">
            <a:off x="4132521" y="3669400"/>
            <a:ext cx="0" cy="418708"/>
          </a:xfrm>
          <a:prstGeom prst="straightConnector1">
            <a:avLst/>
          </a:prstGeom>
          <a:ln w="12700" cmpd="sng">
            <a:solidFill>
              <a:schemeClr val="bg1">
                <a:lumMod val="65000"/>
              </a:schemeClr>
            </a:solidFill>
            <a:headEnd w="med" len="sm"/>
            <a:tailEnd type="triangle"/>
          </a:ln>
        </p:spPr>
        <p:style>
          <a:lnRef idx="1">
            <a:schemeClr val="accent1"/>
          </a:lnRef>
          <a:fillRef idx="0">
            <a:schemeClr val="accent1"/>
          </a:fillRef>
          <a:effectRef idx="0">
            <a:schemeClr val="accent1"/>
          </a:effectRef>
          <a:fontRef idx="minor">
            <a:schemeClr val="tx1"/>
          </a:fontRef>
        </p:style>
      </p:cxnSp>
      <p:pic>
        <p:nvPicPr>
          <p:cNvPr id="14" name="Bildobjekt 13">
            <a:extLst>
              <a:ext uri="{FF2B5EF4-FFF2-40B4-BE49-F238E27FC236}">
                <a16:creationId xmlns:a16="http://schemas.microsoft.com/office/drawing/2014/main" id="{F6B17707-B51F-8424-3465-F58DB45F4246}"/>
              </a:ext>
            </a:extLst>
          </p:cNvPr>
          <p:cNvPicPr>
            <a:picLocks noChangeAspect="1"/>
          </p:cNvPicPr>
          <p:nvPr/>
        </p:nvPicPr>
        <p:blipFill>
          <a:blip r:embed="rId7">
            <a:duotone>
              <a:prstClr val="black"/>
              <a:schemeClr val="accent6">
                <a:tint val="45000"/>
                <a:satMod val="400000"/>
              </a:schemeClr>
            </a:duotone>
            <a:extLst>
              <a:ext uri="{BEBA8EAE-BF5A-486C-A8C5-ECC9F3942E4B}">
                <a14:imgProps xmlns:a14="http://schemas.microsoft.com/office/drawing/2010/main">
                  <a14:imgLayer r:embed="rId8">
                    <a14:imgEffect>
                      <a14:saturation sat="66000"/>
                    </a14:imgEffect>
                  </a14:imgLayer>
                </a14:imgProps>
              </a:ext>
            </a:extLst>
          </a:blip>
          <a:stretch>
            <a:fillRect/>
          </a:stretch>
        </p:blipFill>
        <p:spPr>
          <a:xfrm flipH="1">
            <a:off x="3818621" y="4088108"/>
            <a:ext cx="627800" cy="627800"/>
          </a:xfrm>
          <a:prstGeom prst="rect">
            <a:avLst/>
          </a:prstGeom>
        </p:spPr>
      </p:pic>
      <p:sp>
        <p:nvSpPr>
          <p:cNvPr id="15" name="Rektangel: rundade hörn 14">
            <a:extLst>
              <a:ext uri="{FF2B5EF4-FFF2-40B4-BE49-F238E27FC236}">
                <a16:creationId xmlns:a16="http://schemas.microsoft.com/office/drawing/2014/main" id="{8BD2D127-A59C-7AC4-2AD9-0FF18CB35DA0}"/>
              </a:ext>
            </a:extLst>
          </p:cNvPr>
          <p:cNvSpPr/>
          <p:nvPr/>
        </p:nvSpPr>
        <p:spPr>
          <a:xfrm>
            <a:off x="4438009" y="4505860"/>
            <a:ext cx="1494872" cy="447449"/>
          </a:xfrm>
          <a:prstGeom prst="roundRect">
            <a:avLst/>
          </a:prstGeom>
          <a:solidFill>
            <a:schemeClr val="tx1">
              <a:lumMod val="95000"/>
              <a:lumOff val="5000"/>
              <a:alpha val="72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050"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Prismatris/ Längdkorrektion </a:t>
            </a:r>
          </a:p>
        </p:txBody>
      </p:sp>
      <p:sp>
        <p:nvSpPr>
          <p:cNvPr id="19" name="Rektangel: rundade hörn 18">
            <a:extLst>
              <a:ext uri="{FF2B5EF4-FFF2-40B4-BE49-F238E27FC236}">
                <a16:creationId xmlns:a16="http://schemas.microsoft.com/office/drawing/2014/main" id="{CFACF85F-50C3-9A4C-7E63-22B03AAC1268}"/>
              </a:ext>
            </a:extLst>
          </p:cNvPr>
          <p:cNvSpPr/>
          <p:nvPr/>
        </p:nvSpPr>
        <p:spPr>
          <a:xfrm>
            <a:off x="6358246" y="1308076"/>
            <a:ext cx="1567223" cy="267097"/>
          </a:xfrm>
          <a:prstGeom prst="roundRect">
            <a:avLst/>
          </a:prstGeom>
          <a:solidFill>
            <a:schemeClr val="accent3">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050"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Prislisteabonnemang </a:t>
            </a:r>
          </a:p>
        </p:txBody>
      </p:sp>
      <p:cxnSp>
        <p:nvCxnSpPr>
          <p:cNvPr id="20" name="Rak pilkoppling 19">
            <a:extLst>
              <a:ext uri="{FF2B5EF4-FFF2-40B4-BE49-F238E27FC236}">
                <a16:creationId xmlns:a16="http://schemas.microsoft.com/office/drawing/2014/main" id="{E943A6E6-6040-BB6D-6582-62927702E940}"/>
              </a:ext>
            </a:extLst>
          </p:cNvPr>
          <p:cNvCxnSpPr>
            <a:cxnSpLocks/>
            <a:stCxn id="19" idx="2"/>
            <a:endCxn id="64" idx="0"/>
          </p:cNvCxnSpPr>
          <p:nvPr/>
        </p:nvCxnSpPr>
        <p:spPr>
          <a:xfrm>
            <a:off x="7141858" y="1575173"/>
            <a:ext cx="2485" cy="387117"/>
          </a:xfrm>
          <a:prstGeom prst="straightConnector1">
            <a:avLst/>
          </a:prstGeom>
          <a:ln w="12700" cmpd="sng">
            <a:solidFill>
              <a:schemeClr val="bg1">
                <a:lumMod val="65000"/>
              </a:schemeClr>
            </a:solidFill>
            <a:headEnd w="med" len="sm"/>
            <a:tailEnd type="triangle"/>
          </a:ln>
        </p:spPr>
        <p:style>
          <a:lnRef idx="1">
            <a:schemeClr val="accent1"/>
          </a:lnRef>
          <a:fillRef idx="0">
            <a:schemeClr val="accent1"/>
          </a:fillRef>
          <a:effectRef idx="0">
            <a:schemeClr val="accent1"/>
          </a:effectRef>
          <a:fontRef idx="minor">
            <a:schemeClr val="tx1"/>
          </a:fontRef>
        </p:style>
      </p:cxnSp>
      <p:pic>
        <p:nvPicPr>
          <p:cNvPr id="27" name="Bildobjekt 26">
            <a:extLst>
              <a:ext uri="{FF2B5EF4-FFF2-40B4-BE49-F238E27FC236}">
                <a16:creationId xmlns:a16="http://schemas.microsoft.com/office/drawing/2014/main" id="{32747FF8-E600-7E12-A577-23D1398D23C4}"/>
              </a:ext>
            </a:extLst>
          </p:cNvPr>
          <p:cNvPicPr>
            <a:picLocks noChangeAspect="1"/>
          </p:cNvPicPr>
          <p:nvPr/>
        </p:nvPicPr>
        <p:blipFill>
          <a:blip r:embed="rId15">
            <a:duotone>
              <a:prstClr val="black"/>
              <a:schemeClr val="accent6">
                <a:tint val="45000"/>
                <a:satMod val="400000"/>
              </a:schemeClr>
            </a:duotone>
            <a:extLst>
              <a:ext uri="{BEBA8EAE-BF5A-486C-A8C5-ECC9F3942E4B}">
                <a14:imgProps xmlns:a14="http://schemas.microsoft.com/office/drawing/2010/main">
                  <a14:imgLayer r:embed="rId8">
                    <a14:imgEffect>
                      <a14:colorTemperature colorTemp="11200"/>
                    </a14:imgEffect>
                    <a14:imgEffect>
                      <a14:saturation sat="66000"/>
                    </a14:imgEffect>
                  </a14:imgLayer>
                </a14:imgProps>
              </a:ext>
            </a:extLst>
          </a:blip>
          <a:stretch>
            <a:fillRect/>
          </a:stretch>
        </p:blipFill>
        <p:spPr>
          <a:xfrm flipH="1">
            <a:off x="2876241" y="4861073"/>
            <a:ext cx="627800" cy="627800"/>
          </a:xfrm>
          <a:prstGeom prst="rect">
            <a:avLst/>
          </a:prstGeom>
        </p:spPr>
      </p:pic>
      <p:sp>
        <p:nvSpPr>
          <p:cNvPr id="28" name="Rektangel: rundade hörn 27">
            <a:extLst>
              <a:ext uri="{FF2B5EF4-FFF2-40B4-BE49-F238E27FC236}">
                <a16:creationId xmlns:a16="http://schemas.microsoft.com/office/drawing/2014/main" id="{34C7795D-F6C5-A23D-FA16-69401C5C9CE7}"/>
              </a:ext>
            </a:extLst>
          </p:cNvPr>
          <p:cNvSpPr/>
          <p:nvPr/>
        </p:nvSpPr>
        <p:spPr>
          <a:xfrm>
            <a:off x="1637799" y="5075285"/>
            <a:ext cx="1193270" cy="283321"/>
          </a:xfrm>
          <a:prstGeom prst="roundRect">
            <a:avLst/>
          </a:prstGeom>
          <a:solidFill>
            <a:schemeClr val="tx1">
              <a:lumMod val="95000"/>
              <a:lumOff val="5000"/>
              <a:alpha val="72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050"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Prisområde</a:t>
            </a:r>
          </a:p>
        </p:txBody>
      </p:sp>
      <p:cxnSp>
        <p:nvCxnSpPr>
          <p:cNvPr id="35" name="Koppling: vinklad 34">
            <a:extLst>
              <a:ext uri="{FF2B5EF4-FFF2-40B4-BE49-F238E27FC236}">
                <a16:creationId xmlns:a16="http://schemas.microsoft.com/office/drawing/2014/main" id="{4FD98B0E-B920-4FBB-F792-E3C97B917543}"/>
              </a:ext>
            </a:extLst>
          </p:cNvPr>
          <p:cNvCxnSpPr>
            <a:cxnSpLocks/>
            <a:stCxn id="27" idx="0"/>
            <a:endCxn id="3" idx="1"/>
          </p:cNvCxnSpPr>
          <p:nvPr/>
        </p:nvCxnSpPr>
        <p:spPr>
          <a:xfrm rot="5400000" flipH="1" flipV="1">
            <a:off x="2272946" y="3542436"/>
            <a:ext cx="2235832" cy="401442"/>
          </a:xfrm>
          <a:prstGeom prst="bentConnector2">
            <a:avLst/>
          </a:prstGeom>
          <a:ln w="12700" cmpd="sng">
            <a:solidFill>
              <a:schemeClr val="bg1">
                <a:lumMod val="65000"/>
              </a:schemeClr>
            </a:solidFill>
            <a:headEnd w="med" len="sm"/>
            <a:tailEnd type="triangle"/>
          </a:ln>
        </p:spPr>
        <p:style>
          <a:lnRef idx="1">
            <a:schemeClr val="accent1"/>
          </a:lnRef>
          <a:fillRef idx="0">
            <a:schemeClr val="accent1"/>
          </a:fillRef>
          <a:effectRef idx="0">
            <a:schemeClr val="accent1"/>
          </a:effectRef>
          <a:fontRef idx="minor">
            <a:schemeClr val="tx1"/>
          </a:fontRef>
        </p:style>
      </p:cxnSp>
      <p:cxnSp>
        <p:nvCxnSpPr>
          <p:cNvPr id="38" name="Koppling: vinklad 37">
            <a:extLst>
              <a:ext uri="{FF2B5EF4-FFF2-40B4-BE49-F238E27FC236}">
                <a16:creationId xmlns:a16="http://schemas.microsoft.com/office/drawing/2014/main" id="{5D17736F-B5CF-281D-E358-9E4FFB40D776}"/>
              </a:ext>
            </a:extLst>
          </p:cNvPr>
          <p:cNvCxnSpPr>
            <a:cxnSpLocks/>
            <a:stCxn id="27" idx="2"/>
            <a:endCxn id="113" idx="3"/>
          </p:cNvCxnSpPr>
          <p:nvPr/>
        </p:nvCxnSpPr>
        <p:spPr>
          <a:xfrm rot="5400000" flipH="1" flipV="1">
            <a:off x="5078215" y="210474"/>
            <a:ext cx="3390324" cy="7166473"/>
          </a:xfrm>
          <a:prstGeom prst="bentConnector4">
            <a:avLst>
              <a:gd name="adj1" fmla="val -6743"/>
              <a:gd name="adj2" fmla="val 103190"/>
            </a:avLst>
          </a:prstGeom>
          <a:ln w="12700" cmpd="sng">
            <a:solidFill>
              <a:schemeClr val="bg1">
                <a:lumMod val="65000"/>
              </a:schemeClr>
            </a:solidFill>
            <a:headEnd w="med" len="sm"/>
            <a:tailEnd type="triangle"/>
          </a:ln>
        </p:spPr>
        <p:style>
          <a:lnRef idx="1">
            <a:schemeClr val="accent1"/>
          </a:lnRef>
          <a:fillRef idx="0">
            <a:schemeClr val="accent1"/>
          </a:fillRef>
          <a:effectRef idx="0">
            <a:schemeClr val="accent1"/>
          </a:effectRef>
          <a:fontRef idx="minor">
            <a:schemeClr val="tx1"/>
          </a:fontRef>
        </p:style>
      </p:cxnSp>
      <p:cxnSp>
        <p:nvCxnSpPr>
          <p:cNvPr id="53" name="Rak pilkoppling 52">
            <a:extLst>
              <a:ext uri="{FF2B5EF4-FFF2-40B4-BE49-F238E27FC236}">
                <a16:creationId xmlns:a16="http://schemas.microsoft.com/office/drawing/2014/main" id="{13BFC1FA-54DD-627F-1126-AAAF78E4E9E7}"/>
              </a:ext>
            </a:extLst>
          </p:cNvPr>
          <p:cNvCxnSpPr>
            <a:cxnSpLocks/>
            <a:endCxn id="64" idx="1"/>
          </p:cNvCxnSpPr>
          <p:nvPr/>
        </p:nvCxnSpPr>
        <p:spPr>
          <a:xfrm>
            <a:off x="4976056" y="2095838"/>
            <a:ext cx="1493837" cy="1"/>
          </a:xfrm>
          <a:prstGeom prst="straightConnector1">
            <a:avLst/>
          </a:prstGeom>
          <a:ln w="12700" cmpd="sng">
            <a:solidFill>
              <a:schemeClr val="bg1">
                <a:lumMod val="65000"/>
              </a:schemeClr>
            </a:solidFill>
            <a:headEnd w="med" len="sm"/>
            <a:tailEnd type="triangle"/>
          </a:ln>
        </p:spPr>
        <p:style>
          <a:lnRef idx="1">
            <a:schemeClr val="accent1"/>
          </a:lnRef>
          <a:fillRef idx="0">
            <a:schemeClr val="accent1"/>
          </a:fillRef>
          <a:effectRef idx="0">
            <a:schemeClr val="accent1"/>
          </a:effectRef>
          <a:fontRef idx="minor">
            <a:schemeClr val="tx1"/>
          </a:fontRef>
        </p:style>
      </p:cxnSp>
      <p:sp>
        <p:nvSpPr>
          <p:cNvPr id="12" name="Ellips 11">
            <a:extLst>
              <a:ext uri="{FF2B5EF4-FFF2-40B4-BE49-F238E27FC236}">
                <a16:creationId xmlns:a16="http://schemas.microsoft.com/office/drawing/2014/main" id="{4DCC4318-FF6F-88FE-7010-553B50C4ECF2}"/>
              </a:ext>
            </a:extLst>
          </p:cNvPr>
          <p:cNvSpPr/>
          <p:nvPr/>
        </p:nvSpPr>
        <p:spPr>
          <a:xfrm>
            <a:off x="4097747" y="6259868"/>
            <a:ext cx="151489" cy="151489"/>
          </a:xfrm>
          <a:prstGeom prst="ellipse">
            <a:avLst/>
          </a:prstGeom>
          <a:solidFill>
            <a:schemeClr val="accent6"/>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bg2"/>
              </a:solidFill>
            </a:endParaRPr>
          </a:p>
        </p:txBody>
      </p:sp>
      <p:grpSp>
        <p:nvGrpSpPr>
          <p:cNvPr id="13" name="Grupp 12">
            <a:extLst>
              <a:ext uri="{FF2B5EF4-FFF2-40B4-BE49-F238E27FC236}">
                <a16:creationId xmlns:a16="http://schemas.microsoft.com/office/drawing/2014/main" id="{E5D12780-0B4E-D329-8228-0EC6BFC038F9}"/>
              </a:ext>
            </a:extLst>
          </p:cNvPr>
          <p:cNvGrpSpPr/>
          <p:nvPr/>
        </p:nvGrpSpPr>
        <p:grpSpPr>
          <a:xfrm>
            <a:off x="683001" y="6235765"/>
            <a:ext cx="5276386" cy="199696"/>
            <a:chOff x="638504" y="6226887"/>
            <a:chExt cx="5276386" cy="199696"/>
          </a:xfrm>
        </p:grpSpPr>
        <p:sp>
          <p:nvSpPr>
            <p:cNvPr id="16" name="Ellips 15">
              <a:extLst>
                <a:ext uri="{FF2B5EF4-FFF2-40B4-BE49-F238E27FC236}">
                  <a16:creationId xmlns:a16="http://schemas.microsoft.com/office/drawing/2014/main" id="{9DF4B63E-C037-2397-5919-5B9BE13CB494}"/>
                </a:ext>
              </a:extLst>
            </p:cNvPr>
            <p:cNvSpPr/>
            <p:nvPr/>
          </p:nvSpPr>
          <p:spPr>
            <a:xfrm>
              <a:off x="2336356" y="6226887"/>
              <a:ext cx="199696" cy="199696"/>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bg2"/>
                </a:solidFill>
              </a:endParaRPr>
            </a:p>
          </p:txBody>
        </p:sp>
        <p:sp>
          <p:nvSpPr>
            <p:cNvPr id="17" name="Ellips 16">
              <a:extLst>
                <a:ext uri="{FF2B5EF4-FFF2-40B4-BE49-F238E27FC236}">
                  <a16:creationId xmlns:a16="http://schemas.microsoft.com/office/drawing/2014/main" id="{901AEBE8-46D2-318F-8F23-CECC7E735071}"/>
                </a:ext>
              </a:extLst>
            </p:cNvPr>
            <p:cNvSpPr/>
            <p:nvPr/>
          </p:nvSpPr>
          <p:spPr>
            <a:xfrm>
              <a:off x="4025775" y="6226887"/>
              <a:ext cx="199696" cy="199696"/>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bg2"/>
                </a:solidFill>
              </a:endParaRPr>
            </a:p>
          </p:txBody>
        </p:sp>
        <p:sp>
          <p:nvSpPr>
            <p:cNvPr id="18" name="Ellips 17">
              <a:extLst>
                <a:ext uri="{FF2B5EF4-FFF2-40B4-BE49-F238E27FC236}">
                  <a16:creationId xmlns:a16="http://schemas.microsoft.com/office/drawing/2014/main" id="{196F42CD-D0C8-CA14-3C28-A151E158896A}"/>
                </a:ext>
              </a:extLst>
            </p:cNvPr>
            <p:cNvSpPr/>
            <p:nvPr/>
          </p:nvSpPr>
          <p:spPr>
            <a:xfrm>
              <a:off x="5715194" y="6226887"/>
              <a:ext cx="199696" cy="199696"/>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bg2"/>
                </a:solidFill>
              </a:endParaRPr>
            </a:p>
          </p:txBody>
        </p:sp>
        <p:sp>
          <p:nvSpPr>
            <p:cNvPr id="21" name="Ellips 20">
              <a:extLst>
                <a:ext uri="{FF2B5EF4-FFF2-40B4-BE49-F238E27FC236}">
                  <a16:creationId xmlns:a16="http://schemas.microsoft.com/office/drawing/2014/main" id="{135BEB58-3220-E8C2-8925-ECC74B7DD8CE}"/>
                </a:ext>
              </a:extLst>
            </p:cNvPr>
            <p:cNvSpPr/>
            <p:nvPr/>
          </p:nvSpPr>
          <p:spPr>
            <a:xfrm>
              <a:off x="638504" y="6226887"/>
              <a:ext cx="199696" cy="199696"/>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bg2"/>
                </a:solidFill>
              </a:endParaRPr>
            </a:p>
          </p:txBody>
        </p:sp>
        <p:cxnSp>
          <p:nvCxnSpPr>
            <p:cNvPr id="22" name="Rak koppling 21">
              <a:extLst>
                <a:ext uri="{FF2B5EF4-FFF2-40B4-BE49-F238E27FC236}">
                  <a16:creationId xmlns:a16="http://schemas.microsoft.com/office/drawing/2014/main" id="{63339902-8E34-8D54-EF1D-A624637B1741}"/>
                </a:ext>
              </a:extLst>
            </p:cNvPr>
            <p:cNvCxnSpPr>
              <a:cxnSpLocks/>
              <a:stCxn id="16" idx="6"/>
              <a:endCxn id="17" idx="2"/>
            </p:cNvCxnSpPr>
            <p:nvPr/>
          </p:nvCxnSpPr>
          <p:spPr>
            <a:xfrm>
              <a:off x="2536052" y="6326735"/>
              <a:ext cx="1489723"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3" name="Rak koppling 22">
              <a:extLst>
                <a:ext uri="{FF2B5EF4-FFF2-40B4-BE49-F238E27FC236}">
                  <a16:creationId xmlns:a16="http://schemas.microsoft.com/office/drawing/2014/main" id="{2E6B1E39-3BF6-9788-7997-4DA99A62B725}"/>
                </a:ext>
              </a:extLst>
            </p:cNvPr>
            <p:cNvCxnSpPr>
              <a:cxnSpLocks/>
              <a:stCxn id="17" idx="6"/>
              <a:endCxn id="18" idx="2"/>
            </p:cNvCxnSpPr>
            <p:nvPr/>
          </p:nvCxnSpPr>
          <p:spPr>
            <a:xfrm>
              <a:off x="4225471" y="6326735"/>
              <a:ext cx="1489723"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4" name="Rak koppling 23">
              <a:extLst>
                <a:ext uri="{FF2B5EF4-FFF2-40B4-BE49-F238E27FC236}">
                  <a16:creationId xmlns:a16="http://schemas.microsoft.com/office/drawing/2014/main" id="{0EA2E725-463D-8371-F0E6-78D41FE4A206}"/>
                </a:ext>
              </a:extLst>
            </p:cNvPr>
            <p:cNvCxnSpPr>
              <a:cxnSpLocks/>
              <a:stCxn id="21" idx="6"/>
              <a:endCxn id="16" idx="2"/>
            </p:cNvCxnSpPr>
            <p:nvPr/>
          </p:nvCxnSpPr>
          <p:spPr>
            <a:xfrm>
              <a:off x="838200" y="6326735"/>
              <a:ext cx="1498156"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82746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64"/>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65"/>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6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9"/>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22"/>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23"/>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17"/>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19"/>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2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38"/>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05"/>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106"/>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107"/>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108"/>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109"/>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110"/>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112"/>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113"/>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1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2" grpId="0" animBg="1"/>
      <p:bldP spid="47" grpId="0" animBg="1"/>
      <p:bldP spid="48" grpId="0" animBg="1"/>
      <p:bldP spid="49" grpId="0" animBg="1"/>
      <p:bldP spid="64" grpId="0" animBg="1"/>
      <p:bldP spid="105" grpId="0" animBg="1"/>
      <p:bldP spid="113" grpId="0" animBg="1"/>
      <p:bldP spid="119" grpId="0" animBg="1"/>
      <p:bldP spid="120" grpId="0" animBg="1"/>
      <p:bldP spid="123" grpId="0" animBg="1"/>
      <p:bldP spid="15" grpId="0" animBg="1"/>
      <p:bldP spid="19" grpId="0" animBg="1"/>
      <p:bldP spid="2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CD5A545-9C62-81DB-A480-34C41950A400}"/>
              </a:ext>
            </a:extLst>
          </p:cNvPr>
          <p:cNvSpPr>
            <a:spLocks noGrp="1"/>
          </p:cNvSpPr>
          <p:nvPr>
            <p:ph type="title"/>
          </p:nvPr>
        </p:nvSpPr>
        <p:spPr>
          <a:xfrm>
            <a:off x="838200" y="3173865"/>
            <a:ext cx="6439422" cy="1325563"/>
          </a:xfrm>
        </p:spPr>
        <p:txBody>
          <a:bodyPr/>
          <a:lstStyle/>
          <a:p>
            <a:r>
              <a:rPr lang="sv-SE"/>
              <a:t>Frågor &amp; funderingar?</a:t>
            </a:r>
          </a:p>
        </p:txBody>
      </p:sp>
      <p:sp>
        <p:nvSpPr>
          <p:cNvPr id="3" name="Ellips 2">
            <a:extLst>
              <a:ext uri="{FF2B5EF4-FFF2-40B4-BE49-F238E27FC236}">
                <a16:creationId xmlns:a16="http://schemas.microsoft.com/office/drawing/2014/main" id="{8B023F48-2264-FF54-F463-C663D91D051B}"/>
              </a:ext>
            </a:extLst>
          </p:cNvPr>
          <p:cNvSpPr/>
          <p:nvPr/>
        </p:nvSpPr>
        <p:spPr>
          <a:xfrm>
            <a:off x="4097747" y="6259868"/>
            <a:ext cx="151489" cy="151489"/>
          </a:xfrm>
          <a:prstGeom prst="ellipse">
            <a:avLst/>
          </a:prstGeom>
          <a:solidFill>
            <a:schemeClr val="accent6"/>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bg2"/>
              </a:solidFill>
            </a:endParaRPr>
          </a:p>
        </p:txBody>
      </p:sp>
      <p:grpSp>
        <p:nvGrpSpPr>
          <p:cNvPr id="4" name="Grupp 3">
            <a:extLst>
              <a:ext uri="{FF2B5EF4-FFF2-40B4-BE49-F238E27FC236}">
                <a16:creationId xmlns:a16="http://schemas.microsoft.com/office/drawing/2014/main" id="{490A79DF-C1A1-E91C-0426-D97D6609E182}"/>
              </a:ext>
            </a:extLst>
          </p:cNvPr>
          <p:cNvGrpSpPr/>
          <p:nvPr/>
        </p:nvGrpSpPr>
        <p:grpSpPr>
          <a:xfrm>
            <a:off x="683001" y="6235765"/>
            <a:ext cx="5276386" cy="199696"/>
            <a:chOff x="638504" y="6226887"/>
            <a:chExt cx="5276386" cy="199696"/>
          </a:xfrm>
        </p:grpSpPr>
        <p:sp>
          <p:nvSpPr>
            <p:cNvPr id="5" name="Ellips 4">
              <a:extLst>
                <a:ext uri="{FF2B5EF4-FFF2-40B4-BE49-F238E27FC236}">
                  <a16:creationId xmlns:a16="http://schemas.microsoft.com/office/drawing/2014/main" id="{04FFFE19-462B-4F80-0927-5D16C09997F7}"/>
                </a:ext>
              </a:extLst>
            </p:cNvPr>
            <p:cNvSpPr/>
            <p:nvPr/>
          </p:nvSpPr>
          <p:spPr>
            <a:xfrm>
              <a:off x="2336356" y="6226887"/>
              <a:ext cx="199696" cy="199696"/>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bg2"/>
                </a:solidFill>
              </a:endParaRPr>
            </a:p>
          </p:txBody>
        </p:sp>
        <p:sp>
          <p:nvSpPr>
            <p:cNvPr id="6" name="Ellips 5">
              <a:extLst>
                <a:ext uri="{FF2B5EF4-FFF2-40B4-BE49-F238E27FC236}">
                  <a16:creationId xmlns:a16="http://schemas.microsoft.com/office/drawing/2014/main" id="{A3AC5030-537C-8348-75E4-4B185A3C7C49}"/>
                </a:ext>
              </a:extLst>
            </p:cNvPr>
            <p:cNvSpPr/>
            <p:nvPr/>
          </p:nvSpPr>
          <p:spPr>
            <a:xfrm>
              <a:off x="4025775" y="6226887"/>
              <a:ext cx="199696" cy="199696"/>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bg2"/>
                </a:solidFill>
              </a:endParaRPr>
            </a:p>
          </p:txBody>
        </p:sp>
        <p:sp>
          <p:nvSpPr>
            <p:cNvPr id="7" name="Ellips 6">
              <a:extLst>
                <a:ext uri="{FF2B5EF4-FFF2-40B4-BE49-F238E27FC236}">
                  <a16:creationId xmlns:a16="http://schemas.microsoft.com/office/drawing/2014/main" id="{870C1907-C79A-B300-ED67-E4B21E7C939A}"/>
                </a:ext>
              </a:extLst>
            </p:cNvPr>
            <p:cNvSpPr/>
            <p:nvPr/>
          </p:nvSpPr>
          <p:spPr>
            <a:xfrm>
              <a:off x="5715194" y="6226887"/>
              <a:ext cx="199696" cy="199696"/>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bg2"/>
                </a:solidFill>
              </a:endParaRPr>
            </a:p>
          </p:txBody>
        </p:sp>
        <p:sp>
          <p:nvSpPr>
            <p:cNvPr id="8" name="Ellips 7">
              <a:extLst>
                <a:ext uri="{FF2B5EF4-FFF2-40B4-BE49-F238E27FC236}">
                  <a16:creationId xmlns:a16="http://schemas.microsoft.com/office/drawing/2014/main" id="{9C4E826D-5E16-C9D4-90A1-A24A21311B1D}"/>
                </a:ext>
              </a:extLst>
            </p:cNvPr>
            <p:cNvSpPr/>
            <p:nvPr/>
          </p:nvSpPr>
          <p:spPr>
            <a:xfrm>
              <a:off x="638504" y="6226887"/>
              <a:ext cx="199696" cy="199696"/>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bg2"/>
                </a:solidFill>
              </a:endParaRPr>
            </a:p>
          </p:txBody>
        </p:sp>
        <p:cxnSp>
          <p:nvCxnSpPr>
            <p:cNvPr id="9" name="Rak koppling 8">
              <a:extLst>
                <a:ext uri="{FF2B5EF4-FFF2-40B4-BE49-F238E27FC236}">
                  <a16:creationId xmlns:a16="http://schemas.microsoft.com/office/drawing/2014/main" id="{4E759182-99F9-35D9-9902-10BE08181B8B}"/>
                </a:ext>
              </a:extLst>
            </p:cNvPr>
            <p:cNvCxnSpPr>
              <a:cxnSpLocks/>
              <a:stCxn id="5" idx="6"/>
              <a:endCxn id="6" idx="2"/>
            </p:cNvCxnSpPr>
            <p:nvPr/>
          </p:nvCxnSpPr>
          <p:spPr>
            <a:xfrm>
              <a:off x="2536052" y="6326735"/>
              <a:ext cx="1489723"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 name="Rak koppling 9">
              <a:extLst>
                <a:ext uri="{FF2B5EF4-FFF2-40B4-BE49-F238E27FC236}">
                  <a16:creationId xmlns:a16="http://schemas.microsoft.com/office/drawing/2014/main" id="{4CB221AB-6625-8C98-EF0D-92A55CFDBADB}"/>
                </a:ext>
              </a:extLst>
            </p:cNvPr>
            <p:cNvCxnSpPr>
              <a:cxnSpLocks/>
              <a:stCxn id="6" idx="6"/>
              <a:endCxn id="7" idx="2"/>
            </p:cNvCxnSpPr>
            <p:nvPr/>
          </p:nvCxnSpPr>
          <p:spPr>
            <a:xfrm>
              <a:off x="4225471" y="6326735"/>
              <a:ext cx="1489723"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 name="Rak koppling 10">
              <a:extLst>
                <a:ext uri="{FF2B5EF4-FFF2-40B4-BE49-F238E27FC236}">
                  <a16:creationId xmlns:a16="http://schemas.microsoft.com/office/drawing/2014/main" id="{C4A745F1-20ED-DA78-0797-11A25A911C0F}"/>
                </a:ext>
              </a:extLst>
            </p:cNvPr>
            <p:cNvCxnSpPr>
              <a:cxnSpLocks/>
              <a:stCxn id="8" idx="6"/>
              <a:endCxn id="5" idx="2"/>
            </p:cNvCxnSpPr>
            <p:nvPr/>
          </p:nvCxnSpPr>
          <p:spPr>
            <a:xfrm>
              <a:off x="838200" y="6326735"/>
              <a:ext cx="1498156"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957249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ektangel: rundade hörn 55">
            <a:extLst>
              <a:ext uri="{FF2B5EF4-FFF2-40B4-BE49-F238E27FC236}">
                <a16:creationId xmlns:a16="http://schemas.microsoft.com/office/drawing/2014/main" id="{34EB544E-29F8-E221-7E88-0C3F5EF275C9}"/>
              </a:ext>
            </a:extLst>
          </p:cNvPr>
          <p:cNvSpPr/>
          <p:nvPr/>
        </p:nvSpPr>
        <p:spPr>
          <a:xfrm>
            <a:off x="4573592" y="3897132"/>
            <a:ext cx="3381771" cy="801008"/>
          </a:xfrm>
          <a:prstGeom prst="round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8" name="Rektangel: rundade hörn 57">
            <a:extLst>
              <a:ext uri="{FF2B5EF4-FFF2-40B4-BE49-F238E27FC236}">
                <a16:creationId xmlns:a16="http://schemas.microsoft.com/office/drawing/2014/main" id="{96C847E6-E424-9D05-E739-F4F360D73648}"/>
              </a:ext>
            </a:extLst>
          </p:cNvPr>
          <p:cNvSpPr/>
          <p:nvPr/>
        </p:nvSpPr>
        <p:spPr>
          <a:xfrm>
            <a:off x="6129196" y="5020600"/>
            <a:ext cx="3381771" cy="801008"/>
          </a:xfrm>
          <a:prstGeom prst="round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4" name="Rektangel: rundade hörn 53">
            <a:extLst>
              <a:ext uri="{FF2B5EF4-FFF2-40B4-BE49-F238E27FC236}">
                <a16:creationId xmlns:a16="http://schemas.microsoft.com/office/drawing/2014/main" id="{A6F3C272-C938-0AD7-55E5-062E1C2600E4}"/>
              </a:ext>
            </a:extLst>
          </p:cNvPr>
          <p:cNvSpPr/>
          <p:nvPr/>
        </p:nvSpPr>
        <p:spPr>
          <a:xfrm>
            <a:off x="3023942" y="2797187"/>
            <a:ext cx="3381771" cy="801008"/>
          </a:xfrm>
          <a:prstGeom prst="round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7" name="Rektangel: rundade hörn 36">
            <a:extLst>
              <a:ext uri="{FF2B5EF4-FFF2-40B4-BE49-F238E27FC236}">
                <a16:creationId xmlns:a16="http://schemas.microsoft.com/office/drawing/2014/main" id="{0331C1F8-DB40-1590-7837-3CEAF88B5E91}"/>
              </a:ext>
            </a:extLst>
          </p:cNvPr>
          <p:cNvSpPr/>
          <p:nvPr/>
        </p:nvSpPr>
        <p:spPr>
          <a:xfrm>
            <a:off x="1585725" y="1697600"/>
            <a:ext cx="3381771" cy="801008"/>
          </a:xfrm>
          <a:prstGeom prst="round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Ellips 4">
            <a:extLst>
              <a:ext uri="{FF2B5EF4-FFF2-40B4-BE49-F238E27FC236}">
                <a16:creationId xmlns:a16="http://schemas.microsoft.com/office/drawing/2014/main" id="{6862880B-CE6A-2B9F-EF21-0E4E17CA8735}"/>
              </a:ext>
            </a:extLst>
          </p:cNvPr>
          <p:cNvSpPr/>
          <p:nvPr/>
        </p:nvSpPr>
        <p:spPr>
          <a:xfrm>
            <a:off x="1132640" y="1709695"/>
            <a:ext cx="793707" cy="8010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Ellips 6">
            <a:extLst>
              <a:ext uri="{FF2B5EF4-FFF2-40B4-BE49-F238E27FC236}">
                <a16:creationId xmlns:a16="http://schemas.microsoft.com/office/drawing/2014/main" id="{5A410D3A-2B22-074E-896E-DAE0C6BBD3FA}"/>
              </a:ext>
            </a:extLst>
          </p:cNvPr>
          <p:cNvSpPr/>
          <p:nvPr/>
        </p:nvSpPr>
        <p:spPr>
          <a:xfrm>
            <a:off x="4114090" y="3912319"/>
            <a:ext cx="793707" cy="8010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Ellips 5">
            <a:extLst>
              <a:ext uri="{FF2B5EF4-FFF2-40B4-BE49-F238E27FC236}">
                <a16:creationId xmlns:a16="http://schemas.microsoft.com/office/drawing/2014/main" id="{29E222B9-B488-98AB-C745-E3CC10393D37}"/>
              </a:ext>
            </a:extLst>
          </p:cNvPr>
          <p:cNvSpPr/>
          <p:nvPr/>
        </p:nvSpPr>
        <p:spPr>
          <a:xfrm>
            <a:off x="2569901" y="2812374"/>
            <a:ext cx="793707" cy="8010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Ellips 7">
            <a:extLst>
              <a:ext uri="{FF2B5EF4-FFF2-40B4-BE49-F238E27FC236}">
                <a16:creationId xmlns:a16="http://schemas.microsoft.com/office/drawing/2014/main" id="{F5A5241C-A27F-930A-8F1C-7B9D86C4340B}"/>
              </a:ext>
            </a:extLst>
          </p:cNvPr>
          <p:cNvSpPr/>
          <p:nvPr/>
        </p:nvSpPr>
        <p:spPr>
          <a:xfrm>
            <a:off x="5689162" y="5027933"/>
            <a:ext cx="793707" cy="8010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Likbent triangel 1">
            <a:extLst>
              <a:ext uri="{FF2B5EF4-FFF2-40B4-BE49-F238E27FC236}">
                <a16:creationId xmlns:a16="http://schemas.microsoft.com/office/drawing/2014/main" id="{5C5789B3-25E1-6744-61A3-B66B8EC662D1}"/>
              </a:ext>
            </a:extLst>
          </p:cNvPr>
          <p:cNvSpPr/>
          <p:nvPr/>
        </p:nvSpPr>
        <p:spPr>
          <a:xfrm rot="5400000" flipH="1">
            <a:off x="1065653" y="-67806"/>
            <a:ext cx="5860154" cy="7991457"/>
          </a:xfrm>
          <a:prstGeom prst="triangle">
            <a:avLst>
              <a:gd name="adj" fmla="val 0"/>
            </a:avLst>
          </a:prstGeom>
          <a:solidFill>
            <a:srgbClr val="2065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2" name="Rubrik 81">
            <a:extLst>
              <a:ext uri="{FF2B5EF4-FFF2-40B4-BE49-F238E27FC236}">
                <a16:creationId xmlns:a16="http://schemas.microsoft.com/office/drawing/2014/main" id="{5B36B6AD-61BE-883E-3520-CD3BBDBF8310}"/>
              </a:ext>
            </a:extLst>
          </p:cNvPr>
          <p:cNvSpPr>
            <a:spLocks noGrp="1"/>
          </p:cNvSpPr>
          <p:nvPr>
            <p:ph type="title"/>
          </p:nvPr>
        </p:nvSpPr>
        <p:spPr>
          <a:xfrm>
            <a:off x="6338643" y="267269"/>
            <a:ext cx="3563287" cy="895285"/>
          </a:xfrm>
        </p:spPr>
        <p:txBody>
          <a:bodyPr>
            <a:normAutofit/>
          </a:bodyPr>
          <a:lstStyle/>
          <a:p>
            <a:pPr algn="ctr"/>
            <a:r>
              <a:rPr lang="sv-SE" sz="4000"/>
              <a:t>| Agenda </a:t>
            </a:r>
          </a:p>
        </p:txBody>
      </p:sp>
      <p:sp>
        <p:nvSpPr>
          <p:cNvPr id="32" name="Rubrik 3">
            <a:extLst>
              <a:ext uri="{FF2B5EF4-FFF2-40B4-BE49-F238E27FC236}">
                <a16:creationId xmlns:a16="http://schemas.microsoft.com/office/drawing/2014/main" id="{2486C002-1E26-6E98-20BA-F24B6519C75A}"/>
              </a:ext>
            </a:extLst>
          </p:cNvPr>
          <p:cNvSpPr txBox="1">
            <a:spLocks/>
          </p:cNvSpPr>
          <p:nvPr/>
        </p:nvSpPr>
        <p:spPr>
          <a:xfrm>
            <a:off x="-747363" y="298404"/>
            <a:ext cx="10444994" cy="1325563"/>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2400" b="1" i="0" kern="1200" spc="-4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sv-SE" sz="4000"/>
              <a:t>Råvarupris i VIOL 3</a:t>
            </a:r>
            <a:endParaRPr lang="sv-SE" sz="2000"/>
          </a:p>
        </p:txBody>
      </p:sp>
      <p:sp>
        <p:nvSpPr>
          <p:cNvPr id="39" name="textruta 38">
            <a:extLst>
              <a:ext uri="{FF2B5EF4-FFF2-40B4-BE49-F238E27FC236}">
                <a16:creationId xmlns:a16="http://schemas.microsoft.com/office/drawing/2014/main" id="{262C616F-D25D-737C-ADFD-59B1029B70CC}"/>
              </a:ext>
            </a:extLst>
          </p:cNvPr>
          <p:cNvSpPr txBox="1"/>
          <p:nvPr/>
        </p:nvSpPr>
        <p:spPr>
          <a:xfrm>
            <a:off x="1943766" y="1893855"/>
            <a:ext cx="2802324" cy="461665"/>
          </a:xfrm>
          <a:prstGeom prst="rect">
            <a:avLst/>
          </a:prstGeom>
          <a:noFill/>
        </p:spPr>
        <p:txBody>
          <a:bodyPr wrap="square" rtlCol="0">
            <a:spAutoFit/>
          </a:bodyPr>
          <a:lstStyle/>
          <a:p>
            <a:pPr algn="ctr"/>
            <a:r>
              <a:rPr lang="sv-SE" sz="2300" b="1">
                <a:solidFill>
                  <a:schemeClr val="accent6"/>
                </a:solidFill>
                <a:latin typeface="Open Sans" panose="020B0606030504020204" pitchFamily="34" charset="0"/>
                <a:ea typeface="Open Sans" panose="020B0606030504020204" pitchFamily="34" charset="0"/>
                <a:cs typeface="Open Sans" panose="020B0606030504020204" pitchFamily="34" charset="0"/>
              </a:rPr>
              <a:t>INTRODUKTION</a:t>
            </a:r>
          </a:p>
        </p:txBody>
      </p:sp>
      <p:sp>
        <p:nvSpPr>
          <p:cNvPr id="44" name="textruta 43">
            <a:extLst>
              <a:ext uri="{FF2B5EF4-FFF2-40B4-BE49-F238E27FC236}">
                <a16:creationId xmlns:a16="http://schemas.microsoft.com/office/drawing/2014/main" id="{2DEC6DF2-F3EB-7D02-8398-DFBD6DC2A8B1}"/>
              </a:ext>
            </a:extLst>
          </p:cNvPr>
          <p:cNvSpPr txBox="1"/>
          <p:nvPr/>
        </p:nvSpPr>
        <p:spPr>
          <a:xfrm>
            <a:off x="3640615" y="2955621"/>
            <a:ext cx="1296255" cy="461665"/>
          </a:xfrm>
          <a:prstGeom prst="rect">
            <a:avLst/>
          </a:prstGeom>
          <a:noFill/>
        </p:spPr>
        <p:txBody>
          <a:bodyPr wrap="square" rtlCol="0">
            <a:spAutoFit/>
          </a:bodyPr>
          <a:lstStyle/>
          <a:p>
            <a:pPr algn="ctr"/>
            <a:r>
              <a:rPr lang="sv-SE" sz="2300" b="1">
                <a:solidFill>
                  <a:schemeClr val="accent6"/>
                </a:solidFill>
                <a:latin typeface="Open Sans" panose="020B0606030504020204" pitchFamily="34" charset="0"/>
                <a:ea typeface="Open Sans" panose="020B0606030504020204" pitchFamily="34" charset="0"/>
                <a:cs typeface="Open Sans" panose="020B0606030504020204" pitchFamily="34" charset="0"/>
              </a:rPr>
              <a:t>TEORI</a:t>
            </a:r>
          </a:p>
        </p:txBody>
      </p:sp>
      <p:sp>
        <p:nvSpPr>
          <p:cNvPr id="49" name="textruta 48">
            <a:extLst>
              <a:ext uri="{FF2B5EF4-FFF2-40B4-BE49-F238E27FC236}">
                <a16:creationId xmlns:a16="http://schemas.microsoft.com/office/drawing/2014/main" id="{429FFD9B-0FBE-F42B-0779-EB648E689C04}"/>
              </a:ext>
            </a:extLst>
          </p:cNvPr>
          <p:cNvSpPr txBox="1"/>
          <p:nvPr/>
        </p:nvSpPr>
        <p:spPr>
          <a:xfrm>
            <a:off x="5230666" y="4066803"/>
            <a:ext cx="1296255" cy="461665"/>
          </a:xfrm>
          <a:prstGeom prst="rect">
            <a:avLst/>
          </a:prstGeom>
          <a:noFill/>
        </p:spPr>
        <p:txBody>
          <a:bodyPr wrap="square" rtlCol="0">
            <a:spAutoFit/>
          </a:bodyPr>
          <a:lstStyle/>
          <a:p>
            <a:pPr algn="ctr"/>
            <a:r>
              <a:rPr lang="sv-SE" sz="2400" b="1">
                <a:solidFill>
                  <a:schemeClr val="accent6"/>
                </a:solidFill>
                <a:latin typeface="Open Sans" panose="020B0606030504020204" pitchFamily="34" charset="0"/>
                <a:ea typeface="Open Sans" panose="020B0606030504020204" pitchFamily="34" charset="0"/>
                <a:cs typeface="Open Sans" panose="020B0606030504020204" pitchFamily="34" charset="0"/>
              </a:rPr>
              <a:t>DEMO</a:t>
            </a:r>
          </a:p>
        </p:txBody>
      </p:sp>
      <p:sp>
        <p:nvSpPr>
          <p:cNvPr id="50" name="textruta 49">
            <a:extLst>
              <a:ext uri="{FF2B5EF4-FFF2-40B4-BE49-F238E27FC236}">
                <a16:creationId xmlns:a16="http://schemas.microsoft.com/office/drawing/2014/main" id="{95F72A85-1E84-EF88-01E3-25C143B7BFFA}"/>
              </a:ext>
            </a:extLst>
          </p:cNvPr>
          <p:cNvSpPr txBox="1"/>
          <p:nvPr/>
        </p:nvSpPr>
        <p:spPr>
          <a:xfrm>
            <a:off x="6572365" y="5197604"/>
            <a:ext cx="2486093" cy="461665"/>
          </a:xfrm>
          <a:prstGeom prst="rect">
            <a:avLst/>
          </a:prstGeom>
          <a:noFill/>
          <a:ln>
            <a:noFill/>
          </a:ln>
        </p:spPr>
        <p:txBody>
          <a:bodyPr wrap="square" rtlCol="0">
            <a:spAutoFit/>
          </a:bodyPr>
          <a:lstStyle/>
          <a:p>
            <a:pPr algn="ctr"/>
            <a:r>
              <a:rPr lang="sv-SE" sz="2400" b="1">
                <a:solidFill>
                  <a:srgbClr val="206575"/>
                </a:solidFill>
                <a:latin typeface="Open Sans" panose="020B0606030504020204" pitchFamily="34" charset="0"/>
                <a:ea typeface="Open Sans" panose="020B0606030504020204" pitchFamily="34" charset="0"/>
                <a:cs typeface="Open Sans" panose="020B0606030504020204" pitchFamily="34" charset="0"/>
              </a:rPr>
              <a:t>AVSLUTNING</a:t>
            </a:r>
          </a:p>
        </p:txBody>
      </p:sp>
      <p:grpSp>
        <p:nvGrpSpPr>
          <p:cNvPr id="60" name="Grupp 59">
            <a:extLst>
              <a:ext uri="{FF2B5EF4-FFF2-40B4-BE49-F238E27FC236}">
                <a16:creationId xmlns:a16="http://schemas.microsoft.com/office/drawing/2014/main" id="{3C016C0E-900E-1EEA-E7D4-EDD7A0C79F25}"/>
              </a:ext>
            </a:extLst>
          </p:cNvPr>
          <p:cNvGrpSpPr/>
          <p:nvPr/>
        </p:nvGrpSpPr>
        <p:grpSpPr>
          <a:xfrm>
            <a:off x="1115751" y="1693338"/>
            <a:ext cx="5390219" cy="4174502"/>
            <a:chOff x="1115751" y="1693338"/>
            <a:chExt cx="5390219" cy="4174502"/>
          </a:xfrm>
        </p:grpSpPr>
        <p:sp>
          <p:nvSpPr>
            <p:cNvPr id="36" name="Ellips 35">
              <a:extLst>
                <a:ext uri="{FF2B5EF4-FFF2-40B4-BE49-F238E27FC236}">
                  <a16:creationId xmlns:a16="http://schemas.microsoft.com/office/drawing/2014/main" id="{A562C904-0E5A-1334-CA00-0C4B5C6D76E0}"/>
                </a:ext>
              </a:extLst>
            </p:cNvPr>
            <p:cNvSpPr/>
            <p:nvPr/>
          </p:nvSpPr>
          <p:spPr>
            <a:xfrm>
              <a:off x="1115751" y="1693338"/>
              <a:ext cx="839907" cy="839907"/>
            </a:xfrm>
            <a:prstGeom prst="ellipse">
              <a:avLst/>
            </a:prstGeom>
            <a:solidFill>
              <a:schemeClr val="accent6">
                <a:alpha val="78039"/>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5" name="Ellips 54">
              <a:extLst>
                <a:ext uri="{FF2B5EF4-FFF2-40B4-BE49-F238E27FC236}">
                  <a16:creationId xmlns:a16="http://schemas.microsoft.com/office/drawing/2014/main" id="{E96B2F70-F37B-4614-1D08-7EEB4BE047E0}"/>
                </a:ext>
              </a:extLst>
            </p:cNvPr>
            <p:cNvSpPr/>
            <p:nvPr/>
          </p:nvSpPr>
          <p:spPr>
            <a:xfrm>
              <a:off x="2556445" y="2797187"/>
              <a:ext cx="839907" cy="839907"/>
            </a:xfrm>
            <a:prstGeom prst="ellipse">
              <a:avLst/>
            </a:prstGeom>
            <a:solidFill>
              <a:schemeClr val="accent6">
                <a:alpha val="78039"/>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7" name="Ellips 56">
              <a:extLst>
                <a:ext uri="{FF2B5EF4-FFF2-40B4-BE49-F238E27FC236}">
                  <a16:creationId xmlns:a16="http://schemas.microsoft.com/office/drawing/2014/main" id="{5231817B-9926-09F6-0EEB-5A118BBCF28A}"/>
                </a:ext>
              </a:extLst>
            </p:cNvPr>
            <p:cNvSpPr/>
            <p:nvPr/>
          </p:nvSpPr>
          <p:spPr>
            <a:xfrm>
              <a:off x="4096963" y="3897132"/>
              <a:ext cx="839907" cy="839907"/>
            </a:xfrm>
            <a:prstGeom prst="ellipse">
              <a:avLst/>
            </a:prstGeom>
            <a:solidFill>
              <a:srgbClr val="DFDCD8">
                <a:alpha val="78039"/>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9" name="Ellips 58">
              <a:extLst>
                <a:ext uri="{FF2B5EF4-FFF2-40B4-BE49-F238E27FC236}">
                  <a16:creationId xmlns:a16="http://schemas.microsoft.com/office/drawing/2014/main" id="{0E1F2B0C-D439-30E3-807E-A53DC257B26F}"/>
                </a:ext>
              </a:extLst>
            </p:cNvPr>
            <p:cNvSpPr/>
            <p:nvPr/>
          </p:nvSpPr>
          <p:spPr>
            <a:xfrm>
              <a:off x="5666063" y="5027933"/>
              <a:ext cx="839907" cy="839907"/>
            </a:xfrm>
            <a:prstGeom prst="ellipse">
              <a:avLst/>
            </a:prstGeom>
            <a:solidFill>
              <a:srgbClr val="206575">
                <a:alpha val="78039"/>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pic>
        <p:nvPicPr>
          <p:cNvPr id="4" name="Bildobjekt 3" descr="En bild som visar grön, växt, träd, konst&#10;&#10;Automatiskt genererad beskrivning">
            <a:extLst>
              <a:ext uri="{FF2B5EF4-FFF2-40B4-BE49-F238E27FC236}">
                <a16:creationId xmlns:a16="http://schemas.microsoft.com/office/drawing/2014/main" id="{B86DDE23-A201-AF93-D928-36332046F0BD}"/>
              </a:ext>
            </a:extLst>
          </p:cNvPr>
          <p:cNvPicPr>
            <a:picLocks noChangeAspect="1"/>
          </p:cNvPicPr>
          <p:nvPr/>
        </p:nvPicPr>
        <p:blipFill rotWithShape="1">
          <a:blip r:embed="rId2">
            <a:duotone>
              <a:prstClr val="black"/>
              <a:srgbClr val="206575">
                <a:tint val="45000"/>
                <a:satMod val="400000"/>
              </a:srgbClr>
            </a:duotone>
            <a:alphaModFix amt="20000"/>
            <a:extLst>
              <a:ext uri="{BEBA8EAE-BF5A-486C-A8C5-ECC9F3942E4B}">
                <a14:imgProps xmlns:a14="http://schemas.microsoft.com/office/drawing/2010/main">
                  <a14:imgLayer r:embed="rId3">
                    <a14:imgEffect>
                      <a14:backgroundRemoval t="9476" b="96371" l="10000" r="97778">
                        <a14:foregroundMark x1="95738" y1="47253" x2="95679" y2="48833"/>
                        <a14:foregroundMark x1="96515" y1="26411" x2="95776" y2="46239"/>
                        <a14:foregroundMark x1="97626" y1="64516" x2="97778" y2="96371"/>
                        <a14:backgroundMark x1="89242" y1="97581" x2="80455" y2="96169"/>
                        <a14:backgroundMark x1="87323" y1="90524" x2="86212" y2="61694"/>
                        <a14:backgroundMark x1="86212" y1="61694" x2="86566" y2="54637"/>
                        <a14:backgroundMark x1="83990" y1="72379" x2="80758" y2="96169"/>
                        <a14:backgroundMark x1="89444" y1="95766" x2="89091" y2="94153"/>
                        <a14:backgroundMark x1="91061" y1="87702" x2="90152" y2="64315"/>
                        <a14:backgroundMark x1="90152" y1="64315" x2="90051" y2="63508"/>
                        <a14:backgroundMark x1="95758" y1="87097" x2="95303" y2="69355"/>
                        <a14:backgroundMark x1="94646" y1="74194" x2="94899" y2="77218"/>
                        <a14:backgroundMark x1="94798" y1="71976" x2="94596" y2="83065"/>
                        <a14:backgroundMark x1="96313" y1="50000" x2="92980" y2="76815"/>
                        <a14:backgroundMark x1="92980" y1="76815" x2="92929" y2="84073"/>
                        <a14:backgroundMark x1="94697" y1="66331" x2="94293" y2="86290"/>
                        <a14:backgroundMark x1="96515" y1="51008" x2="95859" y2="48387"/>
                        <a14:backgroundMark x1="94444" y1="47177" x2="92374" y2="47581"/>
                        <a14:backgroundMark x1="96364" y1="62500" x2="96111" y2="84476"/>
                        <a14:backgroundMark x1="99091" y1="71774" x2="99141" y2="84879"/>
                        <a14:backgroundMark x1="94091" y1="95161" x2="93889" y2="95161"/>
                      </a14:backgroundRemoval>
                    </a14:imgEffect>
                    <a14:imgEffect>
                      <a14:saturation sat="400000"/>
                    </a14:imgEffect>
                  </a14:imgLayer>
                </a14:imgProps>
              </a:ext>
            </a:extLst>
          </a:blip>
          <a:srcRect l="90710"/>
          <a:stretch/>
        </p:blipFill>
        <p:spPr>
          <a:xfrm>
            <a:off x="10018537" y="1700403"/>
            <a:ext cx="2188441" cy="5157597"/>
          </a:xfrm>
          <a:prstGeom prst="rect">
            <a:avLst/>
          </a:prstGeom>
        </p:spPr>
      </p:pic>
      <p:pic>
        <p:nvPicPr>
          <p:cNvPr id="3" name="Bildobjekt 2" descr="En bild som visar Grafik, design, logotyp, Teckensnitt&#10;&#10;Automatiskt genererad beskrivning">
            <a:extLst>
              <a:ext uri="{FF2B5EF4-FFF2-40B4-BE49-F238E27FC236}">
                <a16:creationId xmlns:a16="http://schemas.microsoft.com/office/drawing/2014/main" id="{90679EC7-3162-0353-A11C-0629408BC99F}"/>
              </a:ext>
            </a:extLst>
          </p:cNvPr>
          <p:cNvPicPr>
            <a:picLocks noChangeAspect="1"/>
          </p:cNvPicPr>
          <p:nvPr/>
        </p:nvPicPr>
        <p:blipFill>
          <a:blip r:embed="rId4"/>
          <a:stretch>
            <a:fillRect/>
          </a:stretch>
        </p:blipFill>
        <p:spPr>
          <a:xfrm>
            <a:off x="5778658" y="5295033"/>
            <a:ext cx="614716" cy="414713"/>
          </a:xfrm>
          <a:prstGeom prst="rect">
            <a:avLst/>
          </a:prstGeom>
        </p:spPr>
      </p:pic>
      <p:sp>
        <p:nvSpPr>
          <p:cNvPr id="9" name="Ellips 8">
            <a:extLst>
              <a:ext uri="{FF2B5EF4-FFF2-40B4-BE49-F238E27FC236}">
                <a16:creationId xmlns:a16="http://schemas.microsoft.com/office/drawing/2014/main" id="{0043FEC7-525A-EB81-B672-4700C681D07A}"/>
              </a:ext>
            </a:extLst>
          </p:cNvPr>
          <p:cNvSpPr/>
          <p:nvPr/>
        </p:nvSpPr>
        <p:spPr>
          <a:xfrm>
            <a:off x="5784119" y="6257698"/>
            <a:ext cx="151489" cy="151489"/>
          </a:xfrm>
          <a:prstGeom prst="ellipse">
            <a:avLst/>
          </a:prstGeom>
          <a:solidFill>
            <a:schemeClr val="accent6"/>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bg2"/>
              </a:solidFill>
            </a:endParaRPr>
          </a:p>
        </p:txBody>
      </p:sp>
      <p:grpSp>
        <p:nvGrpSpPr>
          <p:cNvPr id="10" name="Grupp 9">
            <a:extLst>
              <a:ext uri="{FF2B5EF4-FFF2-40B4-BE49-F238E27FC236}">
                <a16:creationId xmlns:a16="http://schemas.microsoft.com/office/drawing/2014/main" id="{FD8299F3-EE81-B041-DC58-5C4D5C786B59}"/>
              </a:ext>
            </a:extLst>
          </p:cNvPr>
          <p:cNvGrpSpPr/>
          <p:nvPr/>
        </p:nvGrpSpPr>
        <p:grpSpPr>
          <a:xfrm>
            <a:off x="683001" y="6235765"/>
            <a:ext cx="5276386" cy="199696"/>
            <a:chOff x="638504" y="6226887"/>
            <a:chExt cx="5276386" cy="199696"/>
          </a:xfrm>
        </p:grpSpPr>
        <p:sp>
          <p:nvSpPr>
            <p:cNvPr id="12" name="Ellips 11">
              <a:extLst>
                <a:ext uri="{FF2B5EF4-FFF2-40B4-BE49-F238E27FC236}">
                  <a16:creationId xmlns:a16="http://schemas.microsoft.com/office/drawing/2014/main" id="{E8537CD6-237F-051B-35D5-4AF4D09AB559}"/>
                </a:ext>
              </a:extLst>
            </p:cNvPr>
            <p:cNvSpPr/>
            <p:nvPr/>
          </p:nvSpPr>
          <p:spPr>
            <a:xfrm>
              <a:off x="2336356" y="6226887"/>
              <a:ext cx="199696" cy="199696"/>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bg2"/>
                </a:solidFill>
              </a:endParaRPr>
            </a:p>
          </p:txBody>
        </p:sp>
        <p:sp>
          <p:nvSpPr>
            <p:cNvPr id="13" name="Ellips 12">
              <a:extLst>
                <a:ext uri="{FF2B5EF4-FFF2-40B4-BE49-F238E27FC236}">
                  <a16:creationId xmlns:a16="http://schemas.microsoft.com/office/drawing/2014/main" id="{AADCF3A6-C2C5-375B-E898-DF07A3A8FD76}"/>
                </a:ext>
              </a:extLst>
            </p:cNvPr>
            <p:cNvSpPr/>
            <p:nvPr/>
          </p:nvSpPr>
          <p:spPr>
            <a:xfrm>
              <a:off x="4025775" y="6226887"/>
              <a:ext cx="199696" cy="199696"/>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bg2"/>
                </a:solidFill>
              </a:endParaRPr>
            </a:p>
          </p:txBody>
        </p:sp>
        <p:sp>
          <p:nvSpPr>
            <p:cNvPr id="14" name="Ellips 13">
              <a:extLst>
                <a:ext uri="{FF2B5EF4-FFF2-40B4-BE49-F238E27FC236}">
                  <a16:creationId xmlns:a16="http://schemas.microsoft.com/office/drawing/2014/main" id="{6BF48D32-679F-0870-309D-6839632BABCA}"/>
                </a:ext>
              </a:extLst>
            </p:cNvPr>
            <p:cNvSpPr/>
            <p:nvPr/>
          </p:nvSpPr>
          <p:spPr>
            <a:xfrm>
              <a:off x="5715194" y="6226887"/>
              <a:ext cx="199696" cy="199696"/>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bg2"/>
                </a:solidFill>
              </a:endParaRPr>
            </a:p>
          </p:txBody>
        </p:sp>
        <p:sp>
          <p:nvSpPr>
            <p:cNvPr id="15" name="Ellips 14">
              <a:extLst>
                <a:ext uri="{FF2B5EF4-FFF2-40B4-BE49-F238E27FC236}">
                  <a16:creationId xmlns:a16="http://schemas.microsoft.com/office/drawing/2014/main" id="{5A65E45A-1BDD-6546-C9BF-A090CFF19159}"/>
                </a:ext>
              </a:extLst>
            </p:cNvPr>
            <p:cNvSpPr/>
            <p:nvPr/>
          </p:nvSpPr>
          <p:spPr>
            <a:xfrm>
              <a:off x="638504" y="6226887"/>
              <a:ext cx="199696" cy="199696"/>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bg2"/>
                </a:solidFill>
              </a:endParaRPr>
            </a:p>
          </p:txBody>
        </p:sp>
        <p:cxnSp>
          <p:nvCxnSpPr>
            <p:cNvPr id="16" name="Rak koppling 15">
              <a:extLst>
                <a:ext uri="{FF2B5EF4-FFF2-40B4-BE49-F238E27FC236}">
                  <a16:creationId xmlns:a16="http://schemas.microsoft.com/office/drawing/2014/main" id="{180ABB8E-573E-46F2-0E67-A46AC6113EF1}"/>
                </a:ext>
              </a:extLst>
            </p:cNvPr>
            <p:cNvCxnSpPr>
              <a:cxnSpLocks/>
              <a:stCxn id="12" idx="6"/>
              <a:endCxn id="13" idx="2"/>
            </p:cNvCxnSpPr>
            <p:nvPr/>
          </p:nvCxnSpPr>
          <p:spPr>
            <a:xfrm>
              <a:off x="2536052" y="6326735"/>
              <a:ext cx="1489723"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 name="Rak koppling 16">
              <a:extLst>
                <a:ext uri="{FF2B5EF4-FFF2-40B4-BE49-F238E27FC236}">
                  <a16:creationId xmlns:a16="http://schemas.microsoft.com/office/drawing/2014/main" id="{B5C30057-AF42-33C5-7706-E5BDAB1F34E5}"/>
                </a:ext>
              </a:extLst>
            </p:cNvPr>
            <p:cNvCxnSpPr>
              <a:cxnSpLocks/>
              <a:stCxn id="13" idx="6"/>
              <a:endCxn id="14" idx="2"/>
            </p:cNvCxnSpPr>
            <p:nvPr/>
          </p:nvCxnSpPr>
          <p:spPr>
            <a:xfrm>
              <a:off x="4225471" y="6326735"/>
              <a:ext cx="1489723"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8" name="Rak koppling 17">
              <a:extLst>
                <a:ext uri="{FF2B5EF4-FFF2-40B4-BE49-F238E27FC236}">
                  <a16:creationId xmlns:a16="http://schemas.microsoft.com/office/drawing/2014/main" id="{A50657A4-2914-CB80-D383-2D4BE53A15E5}"/>
                </a:ext>
              </a:extLst>
            </p:cNvPr>
            <p:cNvCxnSpPr>
              <a:cxnSpLocks/>
              <a:stCxn id="15" idx="6"/>
              <a:endCxn id="12" idx="2"/>
            </p:cNvCxnSpPr>
            <p:nvPr/>
          </p:nvCxnSpPr>
          <p:spPr>
            <a:xfrm>
              <a:off x="838200" y="6326735"/>
              <a:ext cx="1498156"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9926040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5BEE7FA-5EF9-9C4F-93C7-6F1D9DEED890}"/>
              </a:ext>
            </a:extLst>
          </p:cNvPr>
          <p:cNvSpPr>
            <a:spLocks noGrp="1"/>
          </p:cNvSpPr>
          <p:nvPr>
            <p:ph type="title"/>
          </p:nvPr>
        </p:nvSpPr>
        <p:spPr>
          <a:xfrm>
            <a:off x="838199" y="440902"/>
            <a:ext cx="10515600" cy="895285"/>
          </a:xfrm>
        </p:spPr>
        <p:txBody>
          <a:bodyPr/>
          <a:lstStyle/>
          <a:p>
            <a:r>
              <a:rPr lang="sv-SE"/>
              <a:t>Passerad milstolpe</a:t>
            </a:r>
          </a:p>
        </p:txBody>
      </p:sp>
      <p:pic>
        <p:nvPicPr>
          <p:cNvPr id="5" name="Bildobjekt 4">
            <a:extLst>
              <a:ext uri="{FF2B5EF4-FFF2-40B4-BE49-F238E27FC236}">
                <a16:creationId xmlns:a16="http://schemas.microsoft.com/office/drawing/2014/main" id="{06F147E3-6225-491B-C31A-B2C014C62165}"/>
              </a:ext>
            </a:extLst>
          </p:cNvPr>
          <p:cNvPicPr>
            <a:picLocks noChangeAspect="1"/>
          </p:cNvPicPr>
          <p:nvPr/>
        </p:nvPicPr>
        <p:blipFill>
          <a:blip r:embed="rId3">
            <a:duotone>
              <a:schemeClr val="accent4">
                <a:shade val="45000"/>
                <a:satMod val="135000"/>
              </a:schemeClr>
              <a:prstClr val="white"/>
            </a:duotone>
          </a:blip>
          <a:stretch>
            <a:fillRect/>
          </a:stretch>
        </p:blipFill>
        <p:spPr>
          <a:xfrm>
            <a:off x="995663" y="1181191"/>
            <a:ext cx="490275" cy="512560"/>
          </a:xfrm>
          <a:prstGeom prst="rect">
            <a:avLst/>
          </a:prstGeom>
        </p:spPr>
      </p:pic>
      <p:pic>
        <p:nvPicPr>
          <p:cNvPr id="7" name="Bildobjekt 6">
            <a:extLst>
              <a:ext uri="{FF2B5EF4-FFF2-40B4-BE49-F238E27FC236}">
                <a16:creationId xmlns:a16="http://schemas.microsoft.com/office/drawing/2014/main" id="{68B256A5-CE56-1B71-5757-E2A37471A02F}"/>
              </a:ext>
            </a:extLst>
          </p:cNvPr>
          <p:cNvPicPr>
            <a:picLocks noChangeAspect="1"/>
          </p:cNvPicPr>
          <p:nvPr/>
        </p:nvPicPr>
        <p:blipFill>
          <a:blip r:embed="rId4">
            <a:duotone>
              <a:schemeClr val="accent4">
                <a:shade val="45000"/>
                <a:satMod val="135000"/>
              </a:schemeClr>
              <a:prstClr val="white"/>
            </a:duotone>
          </a:blip>
          <a:stretch>
            <a:fillRect/>
          </a:stretch>
        </p:blipFill>
        <p:spPr>
          <a:xfrm>
            <a:off x="895398" y="2872009"/>
            <a:ext cx="581209" cy="615486"/>
          </a:xfrm>
          <a:prstGeom prst="rect">
            <a:avLst/>
          </a:prstGeom>
        </p:spPr>
      </p:pic>
      <p:sp>
        <p:nvSpPr>
          <p:cNvPr id="8" name="textruta 7">
            <a:extLst>
              <a:ext uri="{FF2B5EF4-FFF2-40B4-BE49-F238E27FC236}">
                <a16:creationId xmlns:a16="http://schemas.microsoft.com/office/drawing/2014/main" id="{0E1C73C5-47F7-D0BE-A119-D32FFEABC904}"/>
              </a:ext>
            </a:extLst>
          </p:cNvPr>
          <p:cNvSpPr txBox="1"/>
          <p:nvPr/>
        </p:nvSpPr>
        <p:spPr>
          <a:xfrm>
            <a:off x="1643402" y="2876223"/>
            <a:ext cx="5371323" cy="338554"/>
          </a:xfrm>
          <a:prstGeom prst="rect">
            <a:avLst/>
          </a:prstGeom>
          <a:noFill/>
        </p:spPr>
        <p:txBody>
          <a:bodyPr wrap="square" rtlCol="0">
            <a:spAutoFit/>
          </a:bodyPr>
          <a:lstStyle/>
          <a:p>
            <a:r>
              <a:rPr lang="sv-SE" sz="1600">
                <a:solidFill>
                  <a:schemeClr val="bg1"/>
                </a:solidFill>
                <a:latin typeface="Noto Serif" panose="02020600060500020200" pitchFamily="18" charset="0"/>
                <a:ea typeface="Noto Serif" panose="02020600060500020200" pitchFamily="18" charset="0"/>
                <a:cs typeface="Noto Serif" panose="02020600060500020200" pitchFamily="18" charset="0"/>
              </a:rPr>
              <a:t>Milstolpe 2: Plan för IT-leverantörer och egna system</a:t>
            </a:r>
          </a:p>
        </p:txBody>
      </p:sp>
      <p:sp>
        <p:nvSpPr>
          <p:cNvPr id="9" name="textruta 8">
            <a:extLst>
              <a:ext uri="{FF2B5EF4-FFF2-40B4-BE49-F238E27FC236}">
                <a16:creationId xmlns:a16="http://schemas.microsoft.com/office/drawing/2014/main" id="{350A8902-1A9B-27CA-4CC0-E0AEE9B955F1}"/>
              </a:ext>
            </a:extLst>
          </p:cNvPr>
          <p:cNvSpPr txBox="1"/>
          <p:nvPr/>
        </p:nvSpPr>
        <p:spPr>
          <a:xfrm>
            <a:off x="1643402" y="1184978"/>
            <a:ext cx="4954555" cy="338554"/>
          </a:xfrm>
          <a:prstGeom prst="rect">
            <a:avLst/>
          </a:prstGeom>
          <a:noFill/>
        </p:spPr>
        <p:txBody>
          <a:bodyPr wrap="square" rtlCol="0">
            <a:spAutoFit/>
          </a:bodyPr>
          <a:lstStyle/>
          <a:p>
            <a:r>
              <a:rPr lang="sv-SE" sz="1600">
                <a:solidFill>
                  <a:schemeClr val="bg1"/>
                </a:solidFill>
                <a:latin typeface="Noto Serif" panose="02020600060500020200" pitchFamily="18" charset="0"/>
                <a:ea typeface="Noto Serif" panose="02020600060500020200" pitchFamily="18" charset="0"/>
                <a:cs typeface="Noto Serif" panose="02020600060500020200" pitchFamily="18" charset="0"/>
              </a:rPr>
              <a:t>Milstolpe 1: Projektplan med Biometria</a:t>
            </a:r>
          </a:p>
        </p:txBody>
      </p:sp>
      <p:sp>
        <p:nvSpPr>
          <p:cNvPr id="10" name="textruta 9">
            <a:extLst>
              <a:ext uri="{FF2B5EF4-FFF2-40B4-BE49-F238E27FC236}">
                <a16:creationId xmlns:a16="http://schemas.microsoft.com/office/drawing/2014/main" id="{B77F7D7F-72C7-DA85-6C69-A5A5DF86DEAC}"/>
              </a:ext>
            </a:extLst>
          </p:cNvPr>
          <p:cNvSpPr txBox="1"/>
          <p:nvPr/>
        </p:nvSpPr>
        <p:spPr>
          <a:xfrm>
            <a:off x="1643402" y="3179752"/>
            <a:ext cx="5371323" cy="307777"/>
          </a:xfrm>
          <a:prstGeom prst="rect">
            <a:avLst/>
          </a:prstGeom>
          <a:noFill/>
        </p:spPr>
        <p:txBody>
          <a:bodyPr wrap="square" rtlCol="0">
            <a:spAutoFit/>
          </a:bodyPr>
          <a:lstStyle/>
          <a:p>
            <a:r>
              <a:rPr lang="sv-SE" sz="1400" i="1">
                <a:solidFill>
                  <a:schemeClr val="bg1"/>
                </a:solidFill>
                <a:latin typeface="Noto Serif" panose="02020600060500020200" pitchFamily="18" charset="0"/>
                <a:ea typeface="Noto Serif" panose="02020600060500020200" pitchFamily="18" charset="0"/>
                <a:cs typeface="Noto Serif" panose="02020600060500020200" pitchFamily="18" charset="0"/>
              </a:rPr>
              <a:t>Deadline 31:a maj</a:t>
            </a:r>
          </a:p>
        </p:txBody>
      </p:sp>
      <p:sp>
        <p:nvSpPr>
          <p:cNvPr id="11" name="textruta 10">
            <a:extLst>
              <a:ext uri="{FF2B5EF4-FFF2-40B4-BE49-F238E27FC236}">
                <a16:creationId xmlns:a16="http://schemas.microsoft.com/office/drawing/2014/main" id="{EE91CD24-7E4F-BC10-4031-10FCD98D9D35}"/>
              </a:ext>
            </a:extLst>
          </p:cNvPr>
          <p:cNvSpPr txBox="1"/>
          <p:nvPr/>
        </p:nvSpPr>
        <p:spPr>
          <a:xfrm>
            <a:off x="1643401" y="1504580"/>
            <a:ext cx="5371323" cy="307777"/>
          </a:xfrm>
          <a:prstGeom prst="rect">
            <a:avLst/>
          </a:prstGeom>
          <a:noFill/>
        </p:spPr>
        <p:txBody>
          <a:bodyPr wrap="square" rtlCol="0">
            <a:spAutoFit/>
          </a:bodyPr>
          <a:lstStyle/>
          <a:p>
            <a:r>
              <a:rPr lang="sv-SE" sz="1400" b="1" i="1">
                <a:solidFill>
                  <a:schemeClr val="accent3"/>
                </a:solidFill>
                <a:latin typeface="Noto Serif" panose="02020600060500020200" pitchFamily="18" charset="0"/>
                <a:ea typeface="Noto Serif" panose="02020600060500020200" pitchFamily="18" charset="0"/>
                <a:cs typeface="Noto Serif" panose="02020600060500020200" pitchFamily="18" charset="0"/>
              </a:rPr>
              <a:t>Deadline 30:e april</a:t>
            </a:r>
          </a:p>
        </p:txBody>
      </p:sp>
      <p:cxnSp>
        <p:nvCxnSpPr>
          <p:cNvPr id="12" name="Rak koppling 11">
            <a:extLst>
              <a:ext uri="{FF2B5EF4-FFF2-40B4-BE49-F238E27FC236}">
                <a16:creationId xmlns:a16="http://schemas.microsoft.com/office/drawing/2014/main" id="{503966BB-630E-376D-93E0-5282FD178882}"/>
              </a:ext>
            </a:extLst>
          </p:cNvPr>
          <p:cNvCxnSpPr/>
          <p:nvPr/>
        </p:nvCxnSpPr>
        <p:spPr>
          <a:xfrm>
            <a:off x="726232" y="2044490"/>
            <a:ext cx="10739535" cy="0"/>
          </a:xfrm>
          <a:prstGeom prst="line">
            <a:avLst/>
          </a:prstGeom>
          <a:ln w="38100">
            <a:solidFill>
              <a:srgbClr val="A9C057">
                <a:alpha val="62000"/>
              </a:srgbClr>
            </a:solidFill>
            <a:prstDash val="dash"/>
          </a:ln>
        </p:spPr>
        <p:style>
          <a:lnRef idx="1">
            <a:schemeClr val="accent1"/>
          </a:lnRef>
          <a:fillRef idx="0">
            <a:schemeClr val="accent1"/>
          </a:fillRef>
          <a:effectRef idx="0">
            <a:schemeClr val="accent1"/>
          </a:effectRef>
          <a:fontRef idx="minor">
            <a:schemeClr val="tx1"/>
          </a:fontRef>
        </p:style>
      </p:cxnSp>
      <p:sp>
        <p:nvSpPr>
          <p:cNvPr id="3" name="Rubrik 1">
            <a:extLst>
              <a:ext uri="{FF2B5EF4-FFF2-40B4-BE49-F238E27FC236}">
                <a16:creationId xmlns:a16="http://schemas.microsoft.com/office/drawing/2014/main" id="{83EA18B6-2D3E-5B77-63C5-93D639B0D0FD}"/>
              </a:ext>
            </a:extLst>
          </p:cNvPr>
          <p:cNvSpPr txBox="1">
            <a:spLocks/>
          </p:cNvSpPr>
          <p:nvPr/>
        </p:nvSpPr>
        <p:spPr>
          <a:xfrm>
            <a:off x="838199" y="2256291"/>
            <a:ext cx="10515600" cy="895285"/>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2400" b="1" i="0" kern="1200"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Kommande milstolpar</a:t>
            </a:r>
          </a:p>
        </p:txBody>
      </p:sp>
      <p:sp>
        <p:nvSpPr>
          <p:cNvPr id="17" name="textruta 16">
            <a:extLst>
              <a:ext uri="{FF2B5EF4-FFF2-40B4-BE49-F238E27FC236}">
                <a16:creationId xmlns:a16="http://schemas.microsoft.com/office/drawing/2014/main" id="{54D0CF4C-F753-B1D0-FA7E-9CD170106AE0}"/>
              </a:ext>
            </a:extLst>
          </p:cNvPr>
          <p:cNvSpPr txBox="1"/>
          <p:nvPr/>
        </p:nvSpPr>
        <p:spPr>
          <a:xfrm>
            <a:off x="1643402" y="5331389"/>
            <a:ext cx="5371323" cy="338554"/>
          </a:xfrm>
          <a:prstGeom prst="rect">
            <a:avLst/>
          </a:prstGeom>
          <a:noFill/>
        </p:spPr>
        <p:txBody>
          <a:bodyPr wrap="square" rtlCol="0">
            <a:spAutoFit/>
          </a:bodyPr>
          <a:lstStyle/>
          <a:p>
            <a:r>
              <a:rPr lang="sv-SE" sz="1600">
                <a:solidFill>
                  <a:schemeClr val="bg1"/>
                </a:solidFill>
                <a:latin typeface="Noto Serif" panose="02020600060500020200" pitchFamily="18" charset="0"/>
                <a:ea typeface="Noto Serif" panose="02020600060500020200" pitchFamily="18" charset="0"/>
                <a:cs typeface="Noto Serif" panose="02020600060500020200" pitchFamily="18" charset="0"/>
              </a:rPr>
              <a:t>Milstolpe 3: Utbildning från Biometria genomförd</a:t>
            </a:r>
          </a:p>
        </p:txBody>
      </p:sp>
      <p:sp>
        <p:nvSpPr>
          <p:cNvPr id="18" name="textruta 17">
            <a:extLst>
              <a:ext uri="{FF2B5EF4-FFF2-40B4-BE49-F238E27FC236}">
                <a16:creationId xmlns:a16="http://schemas.microsoft.com/office/drawing/2014/main" id="{A46EE9BB-4AC2-917C-DD39-43C080D49E11}"/>
              </a:ext>
            </a:extLst>
          </p:cNvPr>
          <p:cNvSpPr txBox="1"/>
          <p:nvPr/>
        </p:nvSpPr>
        <p:spPr>
          <a:xfrm>
            <a:off x="1643402" y="5634918"/>
            <a:ext cx="5371323" cy="307777"/>
          </a:xfrm>
          <a:prstGeom prst="rect">
            <a:avLst/>
          </a:prstGeom>
          <a:noFill/>
        </p:spPr>
        <p:txBody>
          <a:bodyPr wrap="square" rtlCol="0">
            <a:spAutoFit/>
          </a:bodyPr>
          <a:lstStyle/>
          <a:p>
            <a:r>
              <a:rPr lang="sv-SE" sz="1400" i="1">
                <a:solidFill>
                  <a:schemeClr val="bg1"/>
                </a:solidFill>
                <a:latin typeface="Noto Serif" panose="02020600060500020200" pitchFamily="18" charset="0"/>
                <a:ea typeface="Noto Serif" panose="02020600060500020200" pitchFamily="18" charset="0"/>
                <a:cs typeface="Noto Serif" panose="02020600060500020200" pitchFamily="18" charset="0"/>
              </a:rPr>
              <a:t>Deadline 31:a december</a:t>
            </a:r>
          </a:p>
        </p:txBody>
      </p:sp>
      <p:cxnSp>
        <p:nvCxnSpPr>
          <p:cNvPr id="19" name="Rak koppling 18">
            <a:extLst>
              <a:ext uri="{FF2B5EF4-FFF2-40B4-BE49-F238E27FC236}">
                <a16:creationId xmlns:a16="http://schemas.microsoft.com/office/drawing/2014/main" id="{C3E99CDE-630E-2651-F487-9BF51FCC8425}"/>
              </a:ext>
            </a:extLst>
          </p:cNvPr>
          <p:cNvCxnSpPr/>
          <p:nvPr/>
        </p:nvCxnSpPr>
        <p:spPr>
          <a:xfrm>
            <a:off x="726232" y="4538322"/>
            <a:ext cx="10739535" cy="0"/>
          </a:xfrm>
          <a:prstGeom prst="line">
            <a:avLst/>
          </a:prstGeom>
          <a:ln w="38100">
            <a:solidFill>
              <a:srgbClr val="A9C057">
                <a:alpha val="62000"/>
              </a:srgbClr>
            </a:solidFill>
            <a:prstDash val="dash"/>
          </a:ln>
        </p:spPr>
        <p:style>
          <a:lnRef idx="1">
            <a:schemeClr val="accent1"/>
          </a:lnRef>
          <a:fillRef idx="0">
            <a:schemeClr val="accent1"/>
          </a:fillRef>
          <a:effectRef idx="0">
            <a:schemeClr val="accent1"/>
          </a:effectRef>
          <a:fontRef idx="minor">
            <a:schemeClr val="tx1"/>
          </a:fontRef>
        </p:style>
      </p:cxnSp>
      <p:sp>
        <p:nvSpPr>
          <p:cNvPr id="20" name="Rubrik 1">
            <a:extLst>
              <a:ext uri="{FF2B5EF4-FFF2-40B4-BE49-F238E27FC236}">
                <a16:creationId xmlns:a16="http://schemas.microsoft.com/office/drawing/2014/main" id="{532EDF98-B8FC-DB95-EA93-4B209500F0A8}"/>
              </a:ext>
            </a:extLst>
          </p:cNvPr>
          <p:cNvSpPr txBox="1">
            <a:spLocks/>
          </p:cNvSpPr>
          <p:nvPr/>
        </p:nvSpPr>
        <p:spPr>
          <a:xfrm>
            <a:off x="838199" y="4711457"/>
            <a:ext cx="10515600" cy="895285"/>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2400" b="1" i="0" kern="1200"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Pågående milstolpe</a:t>
            </a:r>
          </a:p>
        </p:txBody>
      </p:sp>
      <p:pic>
        <p:nvPicPr>
          <p:cNvPr id="22" name="Bildobjekt 21" descr="En bild som visar text, skylt, klocka&#10;&#10;Automatiskt genererad beskrivning">
            <a:extLst>
              <a:ext uri="{FF2B5EF4-FFF2-40B4-BE49-F238E27FC236}">
                <a16:creationId xmlns:a16="http://schemas.microsoft.com/office/drawing/2014/main" id="{EABAC1DE-BD8B-2620-10D5-4B840F87C4B9}"/>
              </a:ext>
            </a:extLst>
          </p:cNvPr>
          <p:cNvPicPr>
            <a:picLocks noChangeAspect="1"/>
          </p:cNvPicPr>
          <p:nvPr/>
        </p:nvPicPr>
        <p:blipFill>
          <a:blip r:embed="rId5">
            <a:duotone>
              <a:schemeClr val="accent4">
                <a:shade val="45000"/>
                <a:satMod val="135000"/>
              </a:schemeClr>
              <a:prstClr val="white"/>
            </a:duotone>
          </a:blip>
          <a:stretch>
            <a:fillRect/>
          </a:stretch>
        </p:blipFill>
        <p:spPr>
          <a:xfrm>
            <a:off x="872871" y="5403187"/>
            <a:ext cx="613068" cy="462089"/>
          </a:xfrm>
          <a:prstGeom prst="rect">
            <a:avLst/>
          </a:prstGeom>
        </p:spPr>
      </p:pic>
      <p:sp>
        <p:nvSpPr>
          <p:cNvPr id="24" name="textruta 23">
            <a:extLst>
              <a:ext uri="{FF2B5EF4-FFF2-40B4-BE49-F238E27FC236}">
                <a16:creationId xmlns:a16="http://schemas.microsoft.com/office/drawing/2014/main" id="{D0CAFE96-C20E-43F4-D953-B2D32DB94356}"/>
              </a:ext>
            </a:extLst>
          </p:cNvPr>
          <p:cNvSpPr txBox="1"/>
          <p:nvPr/>
        </p:nvSpPr>
        <p:spPr>
          <a:xfrm>
            <a:off x="1643402" y="3667911"/>
            <a:ext cx="5371323" cy="338554"/>
          </a:xfrm>
          <a:prstGeom prst="rect">
            <a:avLst/>
          </a:prstGeom>
          <a:noFill/>
        </p:spPr>
        <p:txBody>
          <a:bodyPr wrap="square" rtlCol="0">
            <a:spAutoFit/>
          </a:bodyPr>
          <a:lstStyle/>
          <a:p>
            <a:r>
              <a:rPr lang="sv-SE" sz="1600">
                <a:solidFill>
                  <a:schemeClr val="bg1"/>
                </a:solidFill>
                <a:latin typeface="Noto Serif" panose="02020600060500020200" pitchFamily="18" charset="0"/>
                <a:ea typeface="Noto Serif" panose="02020600060500020200" pitchFamily="18" charset="0"/>
                <a:cs typeface="Noto Serif" panose="02020600060500020200" pitchFamily="18" charset="0"/>
              </a:rPr>
              <a:t>Milstolpe 4: Affärsflöden fastställda</a:t>
            </a:r>
          </a:p>
        </p:txBody>
      </p:sp>
      <p:sp>
        <p:nvSpPr>
          <p:cNvPr id="25" name="textruta 24">
            <a:extLst>
              <a:ext uri="{FF2B5EF4-FFF2-40B4-BE49-F238E27FC236}">
                <a16:creationId xmlns:a16="http://schemas.microsoft.com/office/drawing/2014/main" id="{FA39C103-998D-D727-6422-646784CB8B29}"/>
              </a:ext>
            </a:extLst>
          </p:cNvPr>
          <p:cNvSpPr txBox="1"/>
          <p:nvPr/>
        </p:nvSpPr>
        <p:spPr>
          <a:xfrm>
            <a:off x="1643402" y="3971440"/>
            <a:ext cx="5371323" cy="307777"/>
          </a:xfrm>
          <a:prstGeom prst="rect">
            <a:avLst/>
          </a:prstGeom>
          <a:noFill/>
        </p:spPr>
        <p:txBody>
          <a:bodyPr wrap="square" rtlCol="0">
            <a:spAutoFit/>
          </a:bodyPr>
          <a:lstStyle/>
          <a:p>
            <a:r>
              <a:rPr lang="sv-SE" sz="1400" i="1">
                <a:solidFill>
                  <a:schemeClr val="bg1"/>
                </a:solidFill>
                <a:latin typeface="Noto Serif" panose="02020600060500020200" pitchFamily="18" charset="0"/>
                <a:ea typeface="Noto Serif" panose="02020600060500020200" pitchFamily="18" charset="0"/>
                <a:cs typeface="Noto Serif" panose="02020600060500020200" pitchFamily="18" charset="0"/>
              </a:rPr>
              <a:t>Deadline 30:e juni</a:t>
            </a:r>
          </a:p>
        </p:txBody>
      </p:sp>
      <p:pic>
        <p:nvPicPr>
          <p:cNvPr id="27" name="Bildobjekt 26" descr="En bild som visar text&#10;&#10;Automatiskt genererad beskrivning">
            <a:extLst>
              <a:ext uri="{FF2B5EF4-FFF2-40B4-BE49-F238E27FC236}">
                <a16:creationId xmlns:a16="http://schemas.microsoft.com/office/drawing/2014/main" id="{B73900D4-741C-9095-6EE3-69EC764A76EB}"/>
              </a:ext>
            </a:extLst>
          </p:cNvPr>
          <p:cNvPicPr>
            <a:picLocks noChangeAspect="1"/>
          </p:cNvPicPr>
          <p:nvPr/>
        </p:nvPicPr>
        <p:blipFill>
          <a:blip r:embed="rId6">
            <a:duotone>
              <a:schemeClr val="accent4">
                <a:shade val="45000"/>
                <a:satMod val="135000"/>
              </a:schemeClr>
              <a:prstClr val="white"/>
            </a:duotone>
          </a:blip>
          <a:stretch>
            <a:fillRect/>
          </a:stretch>
        </p:blipFill>
        <p:spPr>
          <a:xfrm>
            <a:off x="859369" y="3767294"/>
            <a:ext cx="612592" cy="418504"/>
          </a:xfrm>
          <a:prstGeom prst="rect">
            <a:avLst/>
          </a:prstGeom>
        </p:spPr>
      </p:pic>
      <p:sp>
        <p:nvSpPr>
          <p:cNvPr id="37" name="Ellips 36">
            <a:extLst>
              <a:ext uri="{FF2B5EF4-FFF2-40B4-BE49-F238E27FC236}">
                <a16:creationId xmlns:a16="http://schemas.microsoft.com/office/drawing/2014/main" id="{8C66132C-9B95-5AD6-53BC-ED0EB537E35C}"/>
              </a:ext>
            </a:extLst>
          </p:cNvPr>
          <p:cNvSpPr/>
          <p:nvPr/>
        </p:nvSpPr>
        <p:spPr>
          <a:xfrm>
            <a:off x="5784119" y="6257698"/>
            <a:ext cx="151489" cy="151489"/>
          </a:xfrm>
          <a:prstGeom prst="ellipse">
            <a:avLst/>
          </a:prstGeom>
          <a:solidFill>
            <a:schemeClr val="accent6"/>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bg2"/>
              </a:solidFill>
            </a:endParaRPr>
          </a:p>
        </p:txBody>
      </p:sp>
      <p:grpSp>
        <p:nvGrpSpPr>
          <p:cNvPr id="38" name="Grupp 37">
            <a:extLst>
              <a:ext uri="{FF2B5EF4-FFF2-40B4-BE49-F238E27FC236}">
                <a16:creationId xmlns:a16="http://schemas.microsoft.com/office/drawing/2014/main" id="{EBC21563-A427-5F70-2712-EAE8E4DE6200}"/>
              </a:ext>
            </a:extLst>
          </p:cNvPr>
          <p:cNvGrpSpPr/>
          <p:nvPr/>
        </p:nvGrpSpPr>
        <p:grpSpPr>
          <a:xfrm>
            <a:off x="683001" y="6235765"/>
            <a:ext cx="5276386" cy="199696"/>
            <a:chOff x="638504" y="6226887"/>
            <a:chExt cx="5276386" cy="199696"/>
          </a:xfrm>
        </p:grpSpPr>
        <p:sp>
          <p:nvSpPr>
            <p:cNvPr id="39" name="Ellips 38">
              <a:extLst>
                <a:ext uri="{FF2B5EF4-FFF2-40B4-BE49-F238E27FC236}">
                  <a16:creationId xmlns:a16="http://schemas.microsoft.com/office/drawing/2014/main" id="{E8944924-89C8-BC2E-49CA-24C61946AF13}"/>
                </a:ext>
              </a:extLst>
            </p:cNvPr>
            <p:cNvSpPr/>
            <p:nvPr/>
          </p:nvSpPr>
          <p:spPr>
            <a:xfrm>
              <a:off x="2336356" y="6226887"/>
              <a:ext cx="199696" cy="199696"/>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bg2"/>
                </a:solidFill>
              </a:endParaRPr>
            </a:p>
          </p:txBody>
        </p:sp>
        <p:sp>
          <p:nvSpPr>
            <p:cNvPr id="40" name="Ellips 39">
              <a:extLst>
                <a:ext uri="{FF2B5EF4-FFF2-40B4-BE49-F238E27FC236}">
                  <a16:creationId xmlns:a16="http://schemas.microsoft.com/office/drawing/2014/main" id="{570538A3-8DF7-FF3D-E03D-E82D71E131D9}"/>
                </a:ext>
              </a:extLst>
            </p:cNvPr>
            <p:cNvSpPr/>
            <p:nvPr/>
          </p:nvSpPr>
          <p:spPr>
            <a:xfrm>
              <a:off x="4025775" y="6226887"/>
              <a:ext cx="199696" cy="199696"/>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bg2"/>
                </a:solidFill>
              </a:endParaRPr>
            </a:p>
          </p:txBody>
        </p:sp>
        <p:sp>
          <p:nvSpPr>
            <p:cNvPr id="41" name="Ellips 40">
              <a:extLst>
                <a:ext uri="{FF2B5EF4-FFF2-40B4-BE49-F238E27FC236}">
                  <a16:creationId xmlns:a16="http://schemas.microsoft.com/office/drawing/2014/main" id="{B3C6E096-0633-4CB4-A6E3-E5E35199FDD3}"/>
                </a:ext>
              </a:extLst>
            </p:cNvPr>
            <p:cNvSpPr/>
            <p:nvPr/>
          </p:nvSpPr>
          <p:spPr>
            <a:xfrm>
              <a:off x="5715194" y="6226887"/>
              <a:ext cx="199696" cy="199696"/>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bg2"/>
                </a:solidFill>
              </a:endParaRPr>
            </a:p>
          </p:txBody>
        </p:sp>
        <p:sp>
          <p:nvSpPr>
            <p:cNvPr id="42" name="Ellips 41">
              <a:extLst>
                <a:ext uri="{FF2B5EF4-FFF2-40B4-BE49-F238E27FC236}">
                  <a16:creationId xmlns:a16="http://schemas.microsoft.com/office/drawing/2014/main" id="{2BFEBFD1-E37C-7323-EE01-A66643D00A9A}"/>
                </a:ext>
              </a:extLst>
            </p:cNvPr>
            <p:cNvSpPr/>
            <p:nvPr/>
          </p:nvSpPr>
          <p:spPr>
            <a:xfrm>
              <a:off x="638504" y="6226887"/>
              <a:ext cx="199696" cy="199696"/>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bg2"/>
                </a:solidFill>
              </a:endParaRPr>
            </a:p>
          </p:txBody>
        </p:sp>
        <p:cxnSp>
          <p:nvCxnSpPr>
            <p:cNvPr id="43" name="Rak koppling 42">
              <a:extLst>
                <a:ext uri="{FF2B5EF4-FFF2-40B4-BE49-F238E27FC236}">
                  <a16:creationId xmlns:a16="http://schemas.microsoft.com/office/drawing/2014/main" id="{88B50781-511E-8E3C-71DA-D5EEA9C25ADC}"/>
                </a:ext>
              </a:extLst>
            </p:cNvPr>
            <p:cNvCxnSpPr>
              <a:cxnSpLocks/>
              <a:stCxn id="39" idx="6"/>
              <a:endCxn id="40" idx="2"/>
            </p:cNvCxnSpPr>
            <p:nvPr/>
          </p:nvCxnSpPr>
          <p:spPr>
            <a:xfrm>
              <a:off x="2536052" y="6326735"/>
              <a:ext cx="1489723"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4" name="Rak koppling 43">
              <a:extLst>
                <a:ext uri="{FF2B5EF4-FFF2-40B4-BE49-F238E27FC236}">
                  <a16:creationId xmlns:a16="http://schemas.microsoft.com/office/drawing/2014/main" id="{9963679E-23DD-985C-FCD1-B2AB76B5D4BF}"/>
                </a:ext>
              </a:extLst>
            </p:cNvPr>
            <p:cNvCxnSpPr>
              <a:cxnSpLocks/>
              <a:stCxn id="40" idx="6"/>
              <a:endCxn id="41" idx="2"/>
            </p:cNvCxnSpPr>
            <p:nvPr/>
          </p:nvCxnSpPr>
          <p:spPr>
            <a:xfrm>
              <a:off x="4225471" y="6326735"/>
              <a:ext cx="1489723"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5" name="Rak koppling 44">
              <a:extLst>
                <a:ext uri="{FF2B5EF4-FFF2-40B4-BE49-F238E27FC236}">
                  <a16:creationId xmlns:a16="http://schemas.microsoft.com/office/drawing/2014/main" id="{665C06EB-C32A-D434-CC3A-F71F7698D6E9}"/>
                </a:ext>
              </a:extLst>
            </p:cNvPr>
            <p:cNvCxnSpPr>
              <a:cxnSpLocks/>
              <a:stCxn id="42" idx="6"/>
              <a:endCxn id="39" idx="2"/>
            </p:cNvCxnSpPr>
            <p:nvPr/>
          </p:nvCxnSpPr>
          <p:spPr>
            <a:xfrm>
              <a:off x="838200" y="6326735"/>
              <a:ext cx="1498156"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080168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50D96A8-6AE8-F65A-ACB6-DD8A3C064525}"/>
              </a:ext>
            </a:extLst>
          </p:cNvPr>
          <p:cNvSpPr>
            <a:spLocks noGrp="1"/>
          </p:cNvSpPr>
          <p:nvPr>
            <p:ph type="title"/>
          </p:nvPr>
        </p:nvSpPr>
        <p:spPr>
          <a:xfrm>
            <a:off x="838200" y="520193"/>
            <a:ext cx="10515600" cy="895285"/>
          </a:xfrm>
        </p:spPr>
        <p:txBody>
          <a:bodyPr/>
          <a:lstStyle/>
          <a:p>
            <a:r>
              <a:rPr lang="sv-SE"/>
              <a:t>Kommande digitala träffar</a:t>
            </a:r>
          </a:p>
        </p:txBody>
      </p:sp>
      <p:cxnSp>
        <p:nvCxnSpPr>
          <p:cNvPr id="11" name="Rak koppling 10">
            <a:extLst>
              <a:ext uri="{FF2B5EF4-FFF2-40B4-BE49-F238E27FC236}">
                <a16:creationId xmlns:a16="http://schemas.microsoft.com/office/drawing/2014/main" id="{96A4DB6E-1CD0-B4BD-7494-E50BF3873C2B}"/>
              </a:ext>
            </a:extLst>
          </p:cNvPr>
          <p:cNvCxnSpPr/>
          <p:nvPr/>
        </p:nvCxnSpPr>
        <p:spPr>
          <a:xfrm>
            <a:off x="629516" y="3619722"/>
            <a:ext cx="10739535" cy="0"/>
          </a:xfrm>
          <a:prstGeom prst="line">
            <a:avLst/>
          </a:prstGeom>
          <a:ln w="38100">
            <a:solidFill>
              <a:schemeClr val="accent3">
                <a:alpha val="33000"/>
              </a:schemeClr>
            </a:solidFill>
          </a:ln>
        </p:spPr>
        <p:style>
          <a:lnRef idx="1">
            <a:schemeClr val="accent1"/>
          </a:lnRef>
          <a:fillRef idx="0">
            <a:schemeClr val="accent1"/>
          </a:fillRef>
          <a:effectRef idx="0">
            <a:schemeClr val="accent1"/>
          </a:effectRef>
          <a:fontRef idx="minor">
            <a:schemeClr val="tx1"/>
          </a:fontRef>
        </p:style>
      </p:cxnSp>
      <p:pic>
        <p:nvPicPr>
          <p:cNvPr id="4" name="Platshållare för innehåll 4">
            <a:extLst>
              <a:ext uri="{FF2B5EF4-FFF2-40B4-BE49-F238E27FC236}">
                <a16:creationId xmlns:a16="http://schemas.microsoft.com/office/drawing/2014/main" id="{B9A23797-8E59-A26D-F442-CD4C9079DF0A}"/>
              </a:ext>
            </a:extLst>
          </p:cNvPr>
          <p:cNvPicPr>
            <a:picLocks noChangeAspect="1"/>
          </p:cNvPicPr>
          <p:nvPr/>
        </p:nvPicPr>
        <p:blipFill>
          <a:blip r:embed="rId3">
            <a:duotone>
              <a:schemeClr val="accent4">
                <a:shade val="45000"/>
                <a:satMod val="135000"/>
              </a:schemeClr>
              <a:prstClr val="white"/>
            </a:duotone>
          </a:blip>
          <a:stretch>
            <a:fillRect/>
          </a:stretch>
        </p:blipFill>
        <p:spPr>
          <a:xfrm>
            <a:off x="853452" y="1422385"/>
            <a:ext cx="1092512" cy="1132001"/>
          </a:xfrm>
          <a:prstGeom prst="rect">
            <a:avLst/>
          </a:prstGeom>
        </p:spPr>
      </p:pic>
      <p:sp>
        <p:nvSpPr>
          <p:cNvPr id="6" name="textruta 5">
            <a:extLst>
              <a:ext uri="{FF2B5EF4-FFF2-40B4-BE49-F238E27FC236}">
                <a16:creationId xmlns:a16="http://schemas.microsoft.com/office/drawing/2014/main" id="{96CF5521-88AD-A799-2ADC-8A0900E1AD5B}"/>
              </a:ext>
            </a:extLst>
          </p:cNvPr>
          <p:cNvSpPr txBox="1"/>
          <p:nvPr/>
        </p:nvSpPr>
        <p:spPr>
          <a:xfrm>
            <a:off x="2125404" y="1582908"/>
            <a:ext cx="9243647" cy="369332"/>
          </a:xfrm>
          <a:prstGeom prst="rect">
            <a:avLst/>
          </a:prstGeom>
          <a:noFill/>
        </p:spPr>
        <p:txBody>
          <a:bodyPr wrap="square" rtlCol="0">
            <a:spAutoFit/>
          </a:bodyPr>
          <a:lstStyle/>
          <a:p>
            <a:r>
              <a:rPr lang="sv-SE" b="1">
                <a:solidFill>
                  <a:schemeClr val="bg1"/>
                </a:solidFill>
                <a:latin typeface="Open Sans" panose="020B0606030504020204" pitchFamily="34" charset="0"/>
                <a:ea typeface="Open Sans" panose="020B0606030504020204" pitchFamily="34" charset="0"/>
                <a:cs typeface="Open Sans" panose="020B0606030504020204" pitchFamily="34" charset="0"/>
              </a:rPr>
              <a:t>Transportpris</a:t>
            </a:r>
          </a:p>
        </p:txBody>
      </p:sp>
      <p:sp>
        <p:nvSpPr>
          <p:cNvPr id="9" name="textruta 8">
            <a:extLst>
              <a:ext uri="{FF2B5EF4-FFF2-40B4-BE49-F238E27FC236}">
                <a16:creationId xmlns:a16="http://schemas.microsoft.com/office/drawing/2014/main" id="{59C01ABA-0641-D78E-A4A3-BC6F4B4F9DAE}"/>
              </a:ext>
            </a:extLst>
          </p:cNvPr>
          <p:cNvSpPr txBox="1"/>
          <p:nvPr/>
        </p:nvSpPr>
        <p:spPr>
          <a:xfrm>
            <a:off x="2125405" y="1952240"/>
            <a:ext cx="3889131" cy="523220"/>
          </a:xfrm>
          <a:prstGeom prst="rect">
            <a:avLst/>
          </a:prstGeom>
          <a:noFill/>
        </p:spPr>
        <p:txBody>
          <a:bodyPr wrap="square" rtlCol="0">
            <a:spAutoFit/>
          </a:bodyPr>
          <a:lstStyle/>
          <a:p>
            <a:r>
              <a:rPr lang="sv-SE" sz="1400">
                <a:solidFill>
                  <a:schemeClr val="bg1"/>
                </a:solidFill>
                <a:latin typeface="Open Sans" panose="020B0606030504020204" pitchFamily="34" charset="0"/>
                <a:ea typeface="Open Sans" panose="020B0606030504020204" pitchFamily="34" charset="0"/>
                <a:cs typeface="Open Sans" panose="020B0606030504020204" pitchFamily="34" charset="0"/>
              </a:rPr>
              <a:t>Datum: 2023-06-13</a:t>
            </a:r>
          </a:p>
          <a:p>
            <a:r>
              <a:rPr lang="sv-SE" sz="1400">
                <a:solidFill>
                  <a:schemeClr val="bg1"/>
                </a:solidFill>
                <a:latin typeface="Open Sans" panose="020B0606030504020204" pitchFamily="34" charset="0"/>
                <a:ea typeface="Open Sans" panose="020B0606030504020204" pitchFamily="34" charset="0"/>
                <a:cs typeface="Open Sans" panose="020B0606030504020204" pitchFamily="34" charset="0"/>
              </a:rPr>
              <a:t>Tid: 10.00-12.00</a:t>
            </a:r>
          </a:p>
        </p:txBody>
      </p:sp>
      <p:sp>
        <p:nvSpPr>
          <p:cNvPr id="10" name="textruta 9">
            <a:extLst>
              <a:ext uri="{FF2B5EF4-FFF2-40B4-BE49-F238E27FC236}">
                <a16:creationId xmlns:a16="http://schemas.microsoft.com/office/drawing/2014/main" id="{6540B1C0-E13E-D7FB-9EA0-1CA967462BC6}"/>
              </a:ext>
            </a:extLst>
          </p:cNvPr>
          <p:cNvSpPr txBox="1"/>
          <p:nvPr/>
        </p:nvSpPr>
        <p:spPr>
          <a:xfrm>
            <a:off x="2125404" y="2688638"/>
            <a:ext cx="6035472" cy="523220"/>
          </a:xfrm>
          <a:prstGeom prst="rect">
            <a:avLst/>
          </a:prstGeom>
          <a:noFill/>
        </p:spPr>
        <p:txBody>
          <a:bodyPr wrap="square" rtlCol="0">
            <a:spAutoFit/>
          </a:bodyPr>
          <a:lstStyle>
            <a:defPPr>
              <a:defRPr lang="sv-SE"/>
            </a:defPPr>
            <a:lvl1pPr>
              <a:defRPr sz="1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i="1"/>
              <a:t>Inbjudan har gått ut via mejl. </a:t>
            </a:r>
            <a:br>
              <a:rPr lang="sv-SE" i="1"/>
            </a:br>
            <a:r>
              <a:rPr lang="sv-SE" i="1"/>
              <a:t>Anslutningslänk kommer även finnas på hemsidan på dagen för mötet.</a:t>
            </a:r>
          </a:p>
        </p:txBody>
      </p:sp>
      <p:pic>
        <p:nvPicPr>
          <p:cNvPr id="14" name="Platshållare för innehåll 4">
            <a:extLst>
              <a:ext uri="{FF2B5EF4-FFF2-40B4-BE49-F238E27FC236}">
                <a16:creationId xmlns:a16="http://schemas.microsoft.com/office/drawing/2014/main" id="{BF8B3B6E-4D7A-75EF-F345-EDDF395071FD}"/>
              </a:ext>
            </a:extLst>
          </p:cNvPr>
          <p:cNvPicPr>
            <a:picLocks noGrp="1" noChangeAspect="1"/>
          </p:cNvPicPr>
          <p:nvPr>
            <p:ph idx="1"/>
          </p:nvPr>
        </p:nvPicPr>
        <p:blipFill>
          <a:blip r:embed="rId3">
            <a:duotone>
              <a:schemeClr val="accent4">
                <a:shade val="45000"/>
                <a:satMod val="135000"/>
              </a:schemeClr>
              <a:prstClr val="white"/>
            </a:duotone>
          </a:blip>
          <a:stretch>
            <a:fillRect/>
          </a:stretch>
        </p:blipFill>
        <p:spPr>
          <a:xfrm>
            <a:off x="838200" y="3940099"/>
            <a:ext cx="1092513" cy="1132001"/>
          </a:xfrm>
        </p:spPr>
      </p:pic>
      <p:sp>
        <p:nvSpPr>
          <p:cNvPr id="15" name="textruta 14">
            <a:extLst>
              <a:ext uri="{FF2B5EF4-FFF2-40B4-BE49-F238E27FC236}">
                <a16:creationId xmlns:a16="http://schemas.microsoft.com/office/drawing/2014/main" id="{1A427E3A-E325-C1BD-98CF-B12E011756E2}"/>
              </a:ext>
            </a:extLst>
          </p:cNvPr>
          <p:cNvSpPr txBox="1"/>
          <p:nvPr/>
        </p:nvSpPr>
        <p:spPr>
          <a:xfrm>
            <a:off x="2110153" y="4142942"/>
            <a:ext cx="8527087" cy="369332"/>
          </a:xfrm>
          <a:prstGeom prst="rect">
            <a:avLst/>
          </a:prstGeom>
          <a:noFill/>
        </p:spPr>
        <p:txBody>
          <a:bodyPr wrap="square" rtlCol="0">
            <a:spAutoFit/>
          </a:bodyPr>
          <a:lstStyle/>
          <a:p>
            <a:r>
              <a:rPr lang="sv-SE" b="1">
                <a:solidFill>
                  <a:schemeClr val="bg1"/>
                </a:solidFill>
                <a:latin typeface="Open Sans" panose="020B0606030504020204" pitchFamily="34" charset="0"/>
                <a:ea typeface="Open Sans" panose="020B0606030504020204" pitchFamily="34" charset="0"/>
                <a:cs typeface="Open Sans" panose="020B0606030504020204" pitchFamily="34" charset="0"/>
              </a:rPr>
              <a:t>Projektstatus och arbetet efter sommaren</a:t>
            </a:r>
          </a:p>
        </p:txBody>
      </p:sp>
      <p:sp>
        <p:nvSpPr>
          <p:cNvPr id="16" name="textruta 15">
            <a:extLst>
              <a:ext uri="{FF2B5EF4-FFF2-40B4-BE49-F238E27FC236}">
                <a16:creationId xmlns:a16="http://schemas.microsoft.com/office/drawing/2014/main" id="{8337D786-2996-35BB-581E-7D7C2D9C111A}"/>
              </a:ext>
            </a:extLst>
          </p:cNvPr>
          <p:cNvSpPr txBox="1"/>
          <p:nvPr/>
        </p:nvSpPr>
        <p:spPr>
          <a:xfrm>
            <a:off x="2110153" y="4512274"/>
            <a:ext cx="3889131" cy="523220"/>
          </a:xfrm>
          <a:prstGeom prst="rect">
            <a:avLst/>
          </a:prstGeom>
          <a:noFill/>
        </p:spPr>
        <p:txBody>
          <a:bodyPr wrap="square" rtlCol="0">
            <a:spAutoFit/>
          </a:bodyPr>
          <a:lstStyle/>
          <a:p>
            <a:r>
              <a:rPr lang="sv-SE" sz="1400" strike="sngStrike">
                <a:solidFill>
                  <a:schemeClr val="accent3"/>
                </a:solidFill>
                <a:latin typeface="Open Sans" panose="020B0606030504020204" pitchFamily="34" charset="0"/>
                <a:ea typeface="Open Sans" panose="020B0606030504020204" pitchFamily="34" charset="0"/>
                <a:cs typeface="Open Sans" panose="020B0606030504020204" pitchFamily="34" charset="0"/>
              </a:rPr>
              <a:t>Datum: 2023-06-27</a:t>
            </a:r>
            <a:br>
              <a:rPr lang="sv-SE" sz="1400" strike="sngStrike">
                <a:solidFill>
                  <a:schemeClr val="accent3"/>
                </a:solidFill>
                <a:latin typeface="Open Sans" panose="020B0606030504020204" pitchFamily="34" charset="0"/>
                <a:ea typeface="Open Sans" panose="020B0606030504020204" pitchFamily="34" charset="0"/>
                <a:cs typeface="Open Sans" panose="020B0606030504020204" pitchFamily="34" charset="0"/>
              </a:rPr>
            </a:br>
            <a:r>
              <a:rPr lang="sv-SE" sz="1400" strike="sngStrike">
                <a:solidFill>
                  <a:schemeClr val="accent3"/>
                </a:solidFill>
                <a:latin typeface="Open Sans" panose="020B0606030504020204" pitchFamily="34" charset="0"/>
                <a:ea typeface="Open Sans" panose="020B0606030504020204" pitchFamily="34" charset="0"/>
                <a:cs typeface="Open Sans" panose="020B0606030504020204" pitchFamily="34" charset="0"/>
              </a:rPr>
              <a:t>Tid: 09.00-13.00</a:t>
            </a:r>
          </a:p>
        </p:txBody>
      </p:sp>
      <p:sp>
        <p:nvSpPr>
          <p:cNvPr id="17" name="textruta 16">
            <a:extLst>
              <a:ext uri="{FF2B5EF4-FFF2-40B4-BE49-F238E27FC236}">
                <a16:creationId xmlns:a16="http://schemas.microsoft.com/office/drawing/2014/main" id="{B141AD77-2A33-A711-AE00-AC90BFCF66CF}"/>
              </a:ext>
            </a:extLst>
          </p:cNvPr>
          <p:cNvSpPr txBox="1"/>
          <p:nvPr/>
        </p:nvSpPr>
        <p:spPr>
          <a:xfrm>
            <a:off x="2110153" y="5233669"/>
            <a:ext cx="6035472" cy="523220"/>
          </a:xfrm>
          <a:prstGeom prst="rect">
            <a:avLst/>
          </a:prstGeom>
          <a:noFill/>
        </p:spPr>
        <p:txBody>
          <a:bodyPr wrap="square" rtlCol="0">
            <a:spAutoFit/>
          </a:bodyPr>
          <a:lstStyle>
            <a:defPPr>
              <a:defRPr lang="sv-SE"/>
            </a:defPPr>
            <a:lvl1pPr>
              <a:defRPr sz="1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i="1"/>
              <a:t>Inbjudan kommer att gå ut via mejl. </a:t>
            </a:r>
            <a:br>
              <a:rPr lang="sv-SE" i="1"/>
            </a:br>
            <a:r>
              <a:rPr lang="sv-SE" i="1"/>
              <a:t>Anslutningslänk kommer även finnas på hemsidan på dagen för mötet.</a:t>
            </a:r>
          </a:p>
        </p:txBody>
      </p:sp>
      <p:sp>
        <p:nvSpPr>
          <p:cNvPr id="3" name="textruta 2">
            <a:extLst>
              <a:ext uri="{FF2B5EF4-FFF2-40B4-BE49-F238E27FC236}">
                <a16:creationId xmlns:a16="http://schemas.microsoft.com/office/drawing/2014/main" id="{88793562-3E7E-33E8-EF69-A14620CE4344}"/>
              </a:ext>
            </a:extLst>
          </p:cNvPr>
          <p:cNvSpPr txBox="1"/>
          <p:nvPr/>
        </p:nvSpPr>
        <p:spPr>
          <a:xfrm>
            <a:off x="8007658" y="4500393"/>
            <a:ext cx="3346142" cy="369332"/>
          </a:xfrm>
          <a:prstGeom prst="rect">
            <a:avLst/>
          </a:prstGeom>
          <a:solidFill>
            <a:schemeClr val="accent5"/>
          </a:solidFill>
          <a:ln w="25400">
            <a:solidFill>
              <a:schemeClr val="bg1"/>
            </a:solidFill>
            <a:prstDash val="dash"/>
          </a:ln>
        </p:spPr>
        <p:txBody>
          <a:bodyPr wrap="square" rtlCol="0">
            <a:spAutoFit/>
          </a:bodyPr>
          <a:lstStyle/>
          <a:p>
            <a:pPr algn="ctr"/>
            <a:r>
              <a:rPr lang="sv-SE">
                <a:solidFill>
                  <a:schemeClr val="bg1"/>
                </a:solidFill>
              </a:rPr>
              <a:t>NYTT DATUM OCH TID KOMMER!</a:t>
            </a:r>
          </a:p>
        </p:txBody>
      </p:sp>
      <p:sp>
        <p:nvSpPr>
          <p:cNvPr id="23" name="Ellips 22">
            <a:extLst>
              <a:ext uri="{FF2B5EF4-FFF2-40B4-BE49-F238E27FC236}">
                <a16:creationId xmlns:a16="http://schemas.microsoft.com/office/drawing/2014/main" id="{5F688A12-0327-3489-FB9E-A68808DDBEC0}"/>
              </a:ext>
            </a:extLst>
          </p:cNvPr>
          <p:cNvSpPr/>
          <p:nvPr/>
        </p:nvSpPr>
        <p:spPr>
          <a:xfrm>
            <a:off x="5784119" y="6257698"/>
            <a:ext cx="151489" cy="151489"/>
          </a:xfrm>
          <a:prstGeom prst="ellipse">
            <a:avLst/>
          </a:prstGeom>
          <a:solidFill>
            <a:schemeClr val="accent6"/>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bg2"/>
              </a:solidFill>
            </a:endParaRPr>
          </a:p>
        </p:txBody>
      </p:sp>
      <p:grpSp>
        <p:nvGrpSpPr>
          <p:cNvPr id="24" name="Grupp 23">
            <a:extLst>
              <a:ext uri="{FF2B5EF4-FFF2-40B4-BE49-F238E27FC236}">
                <a16:creationId xmlns:a16="http://schemas.microsoft.com/office/drawing/2014/main" id="{A39AB5F2-0B74-F3D0-8A2D-CD27A1EF1809}"/>
              </a:ext>
            </a:extLst>
          </p:cNvPr>
          <p:cNvGrpSpPr/>
          <p:nvPr/>
        </p:nvGrpSpPr>
        <p:grpSpPr>
          <a:xfrm>
            <a:off x="683001" y="6235765"/>
            <a:ext cx="5276386" cy="199696"/>
            <a:chOff x="638504" y="6226887"/>
            <a:chExt cx="5276386" cy="199696"/>
          </a:xfrm>
        </p:grpSpPr>
        <p:sp>
          <p:nvSpPr>
            <p:cNvPr id="25" name="Ellips 24">
              <a:extLst>
                <a:ext uri="{FF2B5EF4-FFF2-40B4-BE49-F238E27FC236}">
                  <a16:creationId xmlns:a16="http://schemas.microsoft.com/office/drawing/2014/main" id="{435CF542-0BFF-0C8E-D1C0-9B42286027CE}"/>
                </a:ext>
              </a:extLst>
            </p:cNvPr>
            <p:cNvSpPr/>
            <p:nvPr/>
          </p:nvSpPr>
          <p:spPr>
            <a:xfrm>
              <a:off x="2336356" y="6226887"/>
              <a:ext cx="199696" cy="199696"/>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bg2"/>
                </a:solidFill>
              </a:endParaRPr>
            </a:p>
          </p:txBody>
        </p:sp>
        <p:sp>
          <p:nvSpPr>
            <p:cNvPr id="26" name="Ellips 25">
              <a:extLst>
                <a:ext uri="{FF2B5EF4-FFF2-40B4-BE49-F238E27FC236}">
                  <a16:creationId xmlns:a16="http://schemas.microsoft.com/office/drawing/2014/main" id="{1980B394-C45B-6107-4913-931EA0F35A12}"/>
                </a:ext>
              </a:extLst>
            </p:cNvPr>
            <p:cNvSpPr/>
            <p:nvPr/>
          </p:nvSpPr>
          <p:spPr>
            <a:xfrm>
              <a:off x="4025775" y="6226887"/>
              <a:ext cx="199696" cy="199696"/>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bg2"/>
                </a:solidFill>
              </a:endParaRPr>
            </a:p>
          </p:txBody>
        </p:sp>
        <p:sp>
          <p:nvSpPr>
            <p:cNvPr id="27" name="Ellips 26">
              <a:extLst>
                <a:ext uri="{FF2B5EF4-FFF2-40B4-BE49-F238E27FC236}">
                  <a16:creationId xmlns:a16="http://schemas.microsoft.com/office/drawing/2014/main" id="{6CD09C19-F003-E610-9F00-70173D78E4A3}"/>
                </a:ext>
              </a:extLst>
            </p:cNvPr>
            <p:cNvSpPr/>
            <p:nvPr/>
          </p:nvSpPr>
          <p:spPr>
            <a:xfrm>
              <a:off x="5715194" y="6226887"/>
              <a:ext cx="199696" cy="199696"/>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bg2"/>
                </a:solidFill>
              </a:endParaRPr>
            </a:p>
          </p:txBody>
        </p:sp>
        <p:sp>
          <p:nvSpPr>
            <p:cNvPr id="28" name="Ellips 27">
              <a:extLst>
                <a:ext uri="{FF2B5EF4-FFF2-40B4-BE49-F238E27FC236}">
                  <a16:creationId xmlns:a16="http://schemas.microsoft.com/office/drawing/2014/main" id="{59DEDE62-5EE0-2267-0826-F4822CA40B1D}"/>
                </a:ext>
              </a:extLst>
            </p:cNvPr>
            <p:cNvSpPr/>
            <p:nvPr/>
          </p:nvSpPr>
          <p:spPr>
            <a:xfrm>
              <a:off x="638504" y="6226887"/>
              <a:ext cx="199696" cy="199696"/>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bg2"/>
                </a:solidFill>
              </a:endParaRPr>
            </a:p>
          </p:txBody>
        </p:sp>
        <p:cxnSp>
          <p:nvCxnSpPr>
            <p:cNvPr id="29" name="Rak koppling 28">
              <a:extLst>
                <a:ext uri="{FF2B5EF4-FFF2-40B4-BE49-F238E27FC236}">
                  <a16:creationId xmlns:a16="http://schemas.microsoft.com/office/drawing/2014/main" id="{06393B4D-5423-EE02-CB6A-26797B7D24B6}"/>
                </a:ext>
              </a:extLst>
            </p:cNvPr>
            <p:cNvCxnSpPr>
              <a:cxnSpLocks/>
              <a:stCxn id="25" idx="6"/>
              <a:endCxn id="26" idx="2"/>
            </p:cNvCxnSpPr>
            <p:nvPr/>
          </p:nvCxnSpPr>
          <p:spPr>
            <a:xfrm>
              <a:off x="2536052" y="6326735"/>
              <a:ext cx="1489723"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0" name="Rak koppling 29">
              <a:extLst>
                <a:ext uri="{FF2B5EF4-FFF2-40B4-BE49-F238E27FC236}">
                  <a16:creationId xmlns:a16="http://schemas.microsoft.com/office/drawing/2014/main" id="{F01D3DEA-B0F2-87DC-B4B8-5B2D12ABCB91}"/>
                </a:ext>
              </a:extLst>
            </p:cNvPr>
            <p:cNvCxnSpPr>
              <a:cxnSpLocks/>
              <a:stCxn id="26" idx="6"/>
              <a:endCxn id="27" idx="2"/>
            </p:cNvCxnSpPr>
            <p:nvPr/>
          </p:nvCxnSpPr>
          <p:spPr>
            <a:xfrm>
              <a:off x="4225471" y="6326735"/>
              <a:ext cx="1489723"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1" name="Rak koppling 30">
              <a:extLst>
                <a:ext uri="{FF2B5EF4-FFF2-40B4-BE49-F238E27FC236}">
                  <a16:creationId xmlns:a16="http://schemas.microsoft.com/office/drawing/2014/main" id="{8402EC2A-C2B1-4D19-D8EB-7E7A5FBAF501}"/>
                </a:ext>
              </a:extLst>
            </p:cNvPr>
            <p:cNvCxnSpPr>
              <a:cxnSpLocks/>
              <a:stCxn id="28" idx="6"/>
              <a:endCxn id="25" idx="2"/>
            </p:cNvCxnSpPr>
            <p:nvPr/>
          </p:nvCxnSpPr>
          <p:spPr>
            <a:xfrm>
              <a:off x="838200" y="6326735"/>
              <a:ext cx="1498156"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62380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BE265F9F-88E9-E1E3-6D6E-DBE2A7FB7AFC}"/>
              </a:ext>
            </a:extLst>
          </p:cNvPr>
          <p:cNvSpPr>
            <a:spLocks noGrp="1"/>
          </p:cNvSpPr>
          <p:nvPr>
            <p:ph type="title"/>
          </p:nvPr>
        </p:nvSpPr>
        <p:spPr>
          <a:xfrm>
            <a:off x="873503" y="2767219"/>
            <a:ext cx="10444994" cy="1325563"/>
          </a:xfrm>
        </p:spPr>
        <p:txBody>
          <a:bodyPr>
            <a:noAutofit/>
          </a:bodyPr>
          <a:lstStyle/>
          <a:p>
            <a:pPr algn="ctr"/>
            <a:r>
              <a:rPr lang="sv-SE" sz="5400"/>
              <a:t>Råvarupris i VIOL 3</a:t>
            </a:r>
            <a:endParaRPr lang="sv-SE" sz="3200"/>
          </a:p>
        </p:txBody>
      </p:sp>
      <p:grpSp>
        <p:nvGrpSpPr>
          <p:cNvPr id="2" name="Grupp 1">
            <a:extLst>
              <a:ext uri="{FF2B5EF4-FFF2-40B4-BE49-F238E27FC236}">
                <a16:creationId xmlns:a16="http://schemas.microsoft.com/office/drawing/2014/main" id="{29101735-47BB-DE14-01DE-53409C9CF0C7}"/>
              </a:ext>
            </a:extLst>
          </p:cNvPr>
          <p:cNvGrpSpPr/>
          <p:nvPr/>
        </p:nvGrpSpPr>
        <p:grpSpPr>
          <a:xfrm>
            <a:off x="789617" y="5929225"/>
            <a:ext cx="408873" cy="408873"/>
            <a:chOff x="789617" y="5929225"/>
            <a:chExt cx="408873" cy="408873"/>
          </a:xfrm>
        </p:grpSpPr>
        <p:sp>
          <p:nvSpPr>
            <p:cNvPr id="8" name="Ellips 7">
              <a:extLst>
                <a:ext uri="{FF2B5EF4-FFF2-40B4-BE49-F238E27FC236}">
                  <a16:creationId xmlns:a16="http://schemas.microsoft.com/office/drawing/2014/main" id="{CC7DE118-078B-2CCD-2E72-E30C3341A660}"/>
                </a:ext>
              </a:extLst>
            </p:cNvPr>
            <p:cNvSpPr/>
            <p:nvPr/>
          </p:nvSpPr>
          <p:spPr>
            <a:xfrm>
              <a:off x="789617" y="5929225"/>
              <a:ext cx="408873" cy="408873"/>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Ellips 8">
              <a:extLst>
                <a:ext uri="{FF2B5EF4-FFF2-40B4-BE49-F238E27FC236}">
                  <a16:creationId xmlns:a16="http://schemas.microsoft.com/office/drawing/2014/main" id="{5A95E950-986C-E19D-5589-FF5464DF9DCD}"/>
                </a:ext>
              </a:extLst>
            </p:cNvPr>
            <p:cNvSpPr/>
            <p:nvPr/>
          </p:nvSpPr>
          <p:spPr>
            <a:xfrm>
              <a:off x="854891" y="5990000"/>
              <a:ext cx="283606" cy="283606"/>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10" name="textruta 9">
            <a:extLst>
              <a:ext uri="{FF2B5EF4-FFF2-40B4-BE49-F238E27FC236}">
                <a16:creationId xmlns:a16="http://schemas.microsoft.com/office/drawing/2014/main" id="{E3BD8000-8799-4C5C-480C-AD5EBD2D169A}"/>
              </a:ext>
            </a:extLst>
          </p:cNvPr>
          <p:cNvSpPr txBox="1"/>
          <p:nvPr/>
        </p:nvSpPr>
        <p:spPr>
          <a:xfrm>
            <a:off x="1208015" y="5960815"/>
            <a:ext cx="4152550" cy="369332"/>
          </a:xfrm>
          <a:prstGeom prst="rect">
            <a:avLst/>
          </a:prstGeom>
          <a:noFill/>
        </p:spPr>
        <p:txBody>
          <a:bodyPr wrap="square" rtlCol="0">
            <a:spAutoFit/>
          </a:bodyPr>
          <a:lstStyle/>
          <a:p>
            <a:r>
              <a:rPr lang="sv-SE" i="1">
                <a:solidFill>
                  <a:schemeClr val="bg1"/>
                </a:solidFill>
              </a:rPr>
              <a:t>Detta möte spelas in</a:t>
            </a:r>
          </a:p>
        </p:txBody>
      </p:sp>
    </p:spTree>
    <p:extLst>
      <p:ext uri="{BB962C8B-B14F-4D97-AF65-F5344CB8AC3E}">
        <p14:creationId xmlns:p14="http://schemas.microsoft.com/office/powerpoint/2010/main" val="1670686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E201F2DD-85A5-A28A-E4E7-BC8A83E30223}"/>
              </a:ext>
            </a:extLst>
          </p:cNvPr>
          <p:cNvSpPr>
            <a:spLocks noGrp="1"/>
          </p:cNvSpPr>
          <p:nvPr>
            <p:ph type="title"/>
          </p:nvPr>
        </p:nvSpPr>
        <p:spPr>
          <a:xfrm>
            <a:off x="725685" y="4139619"/>
            <a:ext cx="6439422" cy="1325563"/>
          </a:xfrm>
        </p:spPr>
        <p:txBody>
          <a:bodyPr/>
          <a:lstStyle/>
          <a:p>
            <a:r>
              <a:rPr lang="sv-SE"/>
              <a:t>Tack för idag!</a:t>
            </a:r>
          </a:p>
        </p:txBody>
      </p:sp>
      <p:sp>
        <p:nvSpPr>
          <p:cNvPr id="2" name="textruta 1">
            <a:extLst>
              <a:ext uri="{FF2B5EF4-FFF2-40B4-BE49-F238E27FC236}">
                <a16:creationId xmlns:a16="http://schemas.microsoft.com/office/drawing/2014/main" id="{C82D1296-1049-1419-D1B6-529B1C193C47}"/>
              </a:ext>
            </a:extLst>
          </p:cNvPr>
          <p:cNvSpPr txBox="1"/>
          <p:nvPr/>
        </p:nvSpPr>
        <p:spPr>
          <a:xfrm>
            <a:off x="1247913" y="4999576"/>
            <a:ext cx="9455605" cy="523220"/>
          </a:xfrm>
          <a:prstGeom prst="rect">
            <a:avLst/>
          </a:prstGeom>
          <a:noFill/>
        </p:spPr>
        <p:txBody>
          <a:bodyPr wrap="square" rtlCol="0">
            <a:spAutoFit/>
          </a:bodyPr>
          <a:lstStyle/>
          <a:p>
            <a:r>
              <a:rPr lang="sv-SE" sz="1400">
                <a:solidFill>
                  <a:schemeClr val="bg1">
                    <a:lumMod val="75000"/>
                  </a:schemeClr>
                </a:solidFill>
                <a:latin typeface="Noto Serif" panose="02020600060500020200" pitchFamily="18" charset="0"/>
                <a:ea typeface="Noto Serif" panose="02020600060500020200" pitchFamily="18" charset="0"/>
                <a:cs typeface="Noto Serif" panose="02020600060500020200" pitchFamily="18" charset="0"/>
              </a:rPr>
              <a:t>Glöm inte att ni alltid är välkomna att skicka in frågor och </a:t>
            </a:r>
            <a:br>
              <a:rPr lang="sv-SE" sz="1400">
                <a:solidFill>
                  <a:schemeClr val="bg1">
                    <a:lumMod val="75000"/>
                  </a:schemeClr>
                </a:solidFill>
                <a:latin typeface="Noto Serif" panose="02020600060500020200" pitchFamily="18" charset="0"/>
                <a:ea typeface="Noto Serif" panose="02020600060500020200" pitchFamily="18" charset="0"/>
                <a:cs typeface="Noto Serif" panose="02020600060500020200" pitchFamily="18" charset="0"/>
              </a:rPr>
            </a:br>
            <a:r>
              <a:rPr lang="sv-SE" sz="1400">
                <a:solidFill>
                  <a:schemeClr val="bg1">
                    <a:lumMod val="75000"/>
                  </a:schemeClr>
                </a:solidFill>
                <a:latin typeface="Noto Serif" panose="02020600060500020200" pitchFamily="18" charset="0"/>
                <a:ea typeface="Noto Serif" panose="02020600060500020200" pitchFamily="18" charset="0"/>
                <a:cs typeface="Noto Serif" panose="02020600060500020200" pitchFamily="18" charset="0"/>
              </a:rPr>
              <a:t>funderingar via Mina Ärenden på Biometria.se</a:t>
            </a:r>
          </a:p>
        </p:txBody>
      </p:sp>
      <p:pic>
        <p:nvPicPr>
          <p:cNvPr id="5" name="Bildobjekt 4">
            <a:extLst>
              <a:ext uri="{FF2B5EF4-FFF2-40B4-BE49-F238E27FC236}">
                <a16:creationId xmlns:a16="http://schemas.microsoft.com/office/drawing/2014/main" id="{99E37AD1-E341-42E3-2A01-3185293BBADA}"/>
              </a:ext>
            </a:extLst>
          </p:cNvPr>
          <p:cNvPicPr>
            <a:picLocks noChangeAspect="1"/>
          </p:cNvPicPr>
          <p:nvPr/>
        </p:nvPicPr>
        <p:blipFill>
          <a:blip r:embed="rId2"/>
          <a:stretch>
            <a:fillRect/>
          </a:stretch>
        </p:blipFill>
        <p:spPr>
          <a:xfrm>
            <a:off x="725685" y="5057191"/>
            <a:ext cx="522228" cy="407991"/>
          </a:xfrm>
          <a:prstGeom prst="rect">
            <a:avLst/>
          </a:prstGeom>
        </p:spPr>
      </p:pic>
    </p:spTree>
    <p:extLst>
      <p:ext uri="{BB962C8B-B14F-4D97-AF65-F5344CB8AC3E}">
        <p14:creationId xmlns:p14="http://schemas.microsoft.com/office/powerpoint/2010/main" val="9914001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ektangel: rundade hörn 55">
            <a:extLst>
              <a:ext uri="{FF2B5EF4-FFF2-40B4-BE49-F238E27FC236}">
                <a16:creationId xmlns:a16="http://schemas.microsoft.com/office/drawing/2014/main" id="{34EB544E-29F8-E221-7E88-0C3F5EF275C9}"/>
              </a:ext>
            </a:extLst>
          </p:cNvPr>
          <p:cNvSpPr/>
          <p:nvPr/>
        </p:nvSpPr>
        <p:spPr>
          <a:xfrm>
            <a:off x="4573592" y="3897132"/>
            <a:ext cx="3381771" cy="801008"/>
          </a:xfrm>
          <a:prstGeom prst="round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8" name="Rektangel: rundade hörn 57">
            <a:extLst>
              <a:ext uri="{FF2B5EF4-FFF2-40B4-BE49-F238E27FC236}">
                <a16:creationId xmlns:a16="http://schemas.microsoft.com/office/drawing/2014/main" id="{96C847E6-E424-9D05-E739-F4F360D73648}"/>
              </a:ext>
            </a:extLst>
          </p:cNvPr>
          <p:cNvSpPr/>
          <p:nvPr/>
        </p:nvSpPr>
        <p:spPr>
          <a:xfrm>
            <a:off x="6129196" y="5020600"/>
            <a:ext cx="3381771" cy="801008"/>
          </a:xfrm>
          <a:prstGeom prst="round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4" name="Rektangel: rundade hörn 53">
            <a:extLst>
              <a:ext uri="{FF2B5EF4-FFF2-40B4-BE49-F238E27FC236}">
                <a16:creationId xmlns:a16="http://schemas.microsoft.com/office/drawing/2014/main" id="{A6F3C272-C938-0AD7-55E5-062E1C2600E4}"/>
              </a:ext>
            </a:extLst>
          </p:cNvPr>
          <p:cNvSpPr/>
          <p:nvPr/>
        </p:nvSpPr>
        <p:spPr>
          <a:xfrm>
            <a:off x="3023942" y="2797187"/>
            <a:ext cx="3381771" cy="801008"/>
          </a:xfrm>
          <a:prstGeom prst="round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7" name="Rektangel: rundade hörn 36">
            <a:extLst>
              <a:ext uri="{FF2B5EF4-FFF2-40B4-BE49-F238E27FC236}">
                <a16:creationId xmlns:a16="http://schemas.microsoft.com/office/drawing/2014/main" id="{0331C1F8-DB40-1590-7837-3CEAF88B5E91}"/>
              </a:ext>
            </a:extLst>
          </p:cNvPr>
          <p:cNvSpPr/>
          <p:nvPr/>
        </p:nvSpPr>
        <p:spPr>
          <a:xfrm>
            <a:off x="1585725" y="1697600"/>
            <a:ext cx="3381771" cy="801008"/>
          </a:xfrm>
          <a:prstGeom prst="round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Ellips 4">
            <a:extLst>
              <a:ext uri="{FF2B5EF4-FFF2-40B4-BE49-F238E27FC236}">
                <a16:creationId xmlns:a16="http://schemas.microsoft.com/office/drawing/2014/main" id="{6862880B-CE6A-2B9F-EF21-0E4E17CA8735}"/>
              </a:ext>
            </a:extLst>
          </p:cNvPr>
          <p:cNvSpPr/>
          <p:nvPr/>
        </p:nvSpPr>
        <p:spPr>
          <a:xfrm>
            <a:off x="1132640" y="1709695"/>
            <a:ext cx="793707" cy="8010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Ellips 6">
            <a:extLst>
              <a:ext uri="{FF2B5EF4-FFF2-40B4-BE49-F238E27FC236}">
                <a16:creationId xmlns:a16="http://schemas.microsoft.com/office/drawing/2014/main" id="{5A410D3A-2B22-074E-896E-DAE0C6BBD3FA}"/>
              </a:ext>
            </a:extLst>
          </p:cNvPr>
          <p:cNvSpPr/>
          <p:nvPr/>
        </p:nvSpPr>
        <p:spPr>
          <a:xfrm>
            <a:off x="4114090" y="3912319"/>
            <a:ext cx="793707" cy="8010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Ellips 5">
            <a:extLst>
              <a:ext uri="{FF2B5EF4-FFF2-40B4-BE49-F238E27FC236}">
                <a16:creationId xmlns:a16="http://schemas.microsoft.com/office/drawing/2014/main" id="{29E222B9-B488-98AB-C745-E3CC10393D37}"/>
              </a:ext>
            </a:extLst>
          </p:cNvPr>
          <p:cNvSpPr/>
          <p:nvPr/>
        </p:nvSpPr>
        <p:spPr>
          <a:xfrm>
            <a:off x="2569901" y="2812374"/>
            <a:ext cx="793707" cy="8010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Ellips 7">
            <a:extLst>
              <a:ext uri="{FF2B5EF4-FFF2-40B4-BE49-F238E27FC236}">
                <a16:creationId xmlns:a16="http://schemas.microsoft.com/office/drawing/2014/main" id="{F5A5241C-A27F-930A-8F1C-7B9D86C4340B}"/>
              </a:ext>
            </a:extLst>
          </p:cNvPr>
          <p:cNvSpPr/>
          <p:nvPr/>
        </p:nvSpPr>
        <p:spPr>
          <a:xfrm>
            <a:off x="5689162" y="5027933"/>
            <a:ext cx="793707" cy="8010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Likbent triangel 1">
            <a:extLst>
              <a:ext uri="{FF2B5EF4-FFF2-40B4-BE49-F238E27FC236}">
                <a16:creationId xmlns:a16="http://schemas.microsoft.com/office/drawing/2014/main" id="{5C5789B3-25E1-6744-61A3-B66B8EC662D1}"/>
              </a:ext>
            </a:extLst>
          </p:cNvPr>
          <p:cNvSpPr/>
          <p:nvPr/>
        </p:nvSpPr>
        <p:spPr>
          <a:xfrm rot="5400000" flipH="1">
            <a:off x="1065653" y="-67806"/>
            <a:ext cx="5860154" cy="7991457"/>
          </a:xfrm>
          <a:prstGeom prst="triangle">
            <a:avLst>
              <a:gd name="adj" fmla="val 0"/>
            </a:avLst>
          </a:prstGeom>
          <a:solidFill>
            <a:srgbClr val="2065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2" name="Rubrik 81">
            <a:extLst>
              <a:ext uri="{FF2B5EF4-FFF2-40B4-BE49-F238E27FC236}">
                <a16:creationId xmlns:a16="http://schemas.microsoft.com/office/drawing/2014/main" id="{5B36B6AD-61BE-883E-3520-CD3BBDBF8310}"/>
              </a:ext>
            </a:extLst>
          </p:cNvPr>
          <p:cNvSpPr>
            <a:spLocks noGrp="1"/>
          </p:cNvSpPr>
          <p:nvPr>
            <p:ph type="title"/>
          </p:nvPr>
        </p:nvSpPr>
        <p:spPr>
          <a:xfrm>
            <a:off x="6338643" y="267269"/>
            <a:ext cx="3563287" cy="895285"/>
          </a:xfrm>
        </p:spPr>
        <p:txBody>
          <a:bodyPr>
            <a:normAutofit/>
          </a:bodyPr>
          <a:lstStyle/>
          <a:p>
            <a:pPr algn="ctr"/>
            <a:r>
              <a:rPr lang="sv-SE" sz="4000"/>
              <a:t>| Agenda </a:t>
            </a:r>
          </a:p>
        </p:txBody>
      </p:sp>
      <p:sp>
        <p:nvSpPr>
          <p:cNvPr id="32" name="Rubrik 3">
            <a:extLst>
              <a:ext uri="{FF2B5EF4-FFF2-40B4-BE49-F238E27FC236}">
                <a16:creationId xmlns:a16="http://schemas.microsoft.com/office/drawing/2014/main" id="{2486C002-1E26-6E98-20BA-F24B6519C75A}"/>
              </a:ext>
            </a:extLst>
          </p:cNvPr>
          <p:cNvSpPr txBox="1">
            <a:spLocks/>
          </p:cNvSpPr>
          <p:nvPr/>
        </p:nvSpPr>
        <p:spPr>
          <a:xfrm>
            <a:off x="-747363" y="298404"/>
            <a:ext cx="10444994" cy="1325563"/>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2400" b="1" i="0" kern="1200" spc="-4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sv-SE" sz="4000"/>
              <a:t>Råvarupris i VIOL 3</a:t>
            </a:r>
            <a:endParaRPr lang="sv-SE" sz="2000"/>
          </a:p>
        </p:txBody>
      </p:sp>
      <p:sp>
        <p:nvSpPr>
          <p:cNvPr id="39" name="textruta 38">
            <a:extLst>
              <a:ext uri="{FF2B5EF4-FFF2-40B4-BE49-F238E27FC236}">
                <a16:creationId xmlns:a16="http://schemas.microsoft.com/office/drawing/2014/main" id="{262C616F-D25D-737C-ADFD-59B1029B70CC}"/>
              </a:ext>
            </a:extLst>
          </p:cNvPr>
          <p:cNvSpPr txBox="1"/>
          <p:nvPr/>
        </p:nvSpPr>
        <p:spPr>
          <a:xfrm>
            <a:off x="1943766" y="1893855"/>
            <a:ext cx="2802324" cy="461665"/>
          </a:xfrm>
          <a:prstGeom prst="rect">
            <a:avLst/>
          </a:prstGeom>
          <a:noFill/>
        </p:spPr>
        <p:txBody>
          <a:bodyPr wrap="square" rtlCol="0">
            <a:spAutoFit/>
          </a:bodyPr>
          <a:lstStyle/>
          <a:p>
            <a:pPr algn="ctr"/>
            <a:r>
              <a:rPr lang="sv-SE" sz="2300" b="1">
                <a:solidFill>
                  <a:schemeClr val="accent3"/>
                </a:solidFill>
                <a:latin typeface="Open Sans" panose="020B0606030504020204" pitchFamily="34" charset="0"/>
                <a:ea typeface="Open Sans" panose="020B0606030504020204" pitchFamily="34" charset="0"/>
                <a:cs typeface="Open Sans" panose="020B0606030504020204" pitchFamily="34" charset="0"/>
              </a:rPr>
              <a:t>INTRODUKTION</a:t>
            </a:r>
          </a:p>
        </p:txBody>
      </p:sp>
      <p:sp>
        <p:nvSpPr>
          <p:cNvPr id="44" name="textruta 43">
            <a:extLst>
              <a:ext uri="{FF2B5EF4-FFF2-40B4-BE49-F238E27FC236}">
                <a16:creationId xmlns:a16="http://schemas.microsoft.com/office/drawing/2014/main" id="{2DEC6DF2-F3EB-7D02-8398-DFBD6DC2A8B1}"/>
              </a:ext>
            </a:extLst>
          </p:cNvPr>
          <p:cNvSpPr txBox="1"/>
          <p:nvPr/>
        </p:nvSpPr>
        <p:spPr>
          <a:xfrm>
            <a:off x="3641569" y="2955621"/>
            <a:ext cx="1296255" cy="461665"/>
          </a:xfrm>
          <a:prstGeom prst="rect">
            <a:avLst/>
          </a:prstGeom>
          <a:noFill/>
        </p:spPr>
        <p:txBody>
          <a:bodyPr wrap="square" rtlCol="0">
            <a:spAutoFit/>
          </a:bodyPr>
          <a:lstStyle/>
          <a:p>
            <a:pPr algn="ctr"/>
            <a:r>
              <a:rPr lang="sv-SE" sz="2300" b="1">
                <a:solidFill>
                  <a:schemeClr val="accent5"/>
                </a:solidFill>
                <a:latin typeface="Open Sans" panose="020B0606030504020204" pitchFamily="34" charset="0"/>
                <a:ea typeface="Open Sans" panose="020B0606030504020204" pitchFamily="34" charset="0"/>
                <a:cs typeface="Open Sans" panose="020B0606030504020204" pitchFamily="34" charset="0"/>
              </a:rPr>
              <a:t>TEORI</a:t>
            </a:r>
          </a:p>
        </p:txBody>
      </p:sp>
      <p:sp>
        <p:nvSpPr>
          <p:cNvPr id="49" name="textruta 48">
            <a:extLst>
              <a:ext uri="{FF2B5EF4-FFF2-40B4-BE49-F238E27FC236}">
                <a16:creationId xmlns:a16="http://schemas.microsoft.com/office/drawing/2014/main" id="{429FFD9B-0FBE-F42B-0779-EB648E689C04}"/>
              </a:ext>
            </a:extLst>
          </p:cNvPr>
          <p:cNvSpPr txBox="1"/>
          <p:nvPr/>
        </p:nvSpPr>
        <p:spPr>
          <a:xfrm>
            <a:off x="5230666" y="4066803"/>
            <a:ext cx="1296255" cy="461665"/>
          </a:xfrm>
          <a:prstGeom prst="rect">
            <a:avLst/>
          </a:prstGeom>
          <a:noFill/>
        </p:spPr>
        <p:txBody>
          <a:bodyPr wrap="square" rtlCol="0">
            <a:spAutoFit/>
          </a:bodyPr>
          <a:lstStyle/>
          <a:p>
            <a:pPr algn="ctr"/>
            <a:r>
              <a:rPr lang="sv-SE" sz="2400" b="1">
                <a:solidFill>
                  <a:schemeClr val="accent1"/>
                </a:solidFill>
                <a:latin typeface="Open Sans" panose="020B0606030504020204" pitchFamily="34" charset="0"/>
                <a:ea typeface="Open Sans" panose="020B0606030504020204" pitchFamily="34" charset="0"/>
                <a:cs typeface="Open Sans" panose="020B0606030504020204" pitchFamily="34" charset="0"/>
              </a:rPr>
              <a:t>DEMO</a:t>
            </a:r>
          </a:p>
        </p:txBody>
      </p:sp>
      <p:sp>
        <p:nvSpPr>
          <p:cNvPr id="50" name="textruta 49">
            <a:extLst>
              <a:ext uri="{FF2B5EF4-FFF2-40B4-BE49-F238E27FC236}">
                <a16:creationId xmlns:a16="http://schemas.microsoft.com/office/drawing/2014/main" id="{95F72A85-1E84-EF88-01E3-25C143B7BFFA}"/>
              </a:ext>
            </a:extLst>
          </p:cNvPr>
          <p:cNvSpPr txBox="1"/>
          <p:nvPr/>
        </p:nvSpPr>
        <p:spPr>
          <a:xfrm>
            <a:off x="6572365" y="5197604"/>
            <a:ext cx="2486093" cy="461665"/>
          </a:xfrm>
          <a:prstGeom prst="rect">
            <a:avLst/>
          </a:prstGeom>
          <a:noFill/>
          <a:ln>
            <a:noFill/>
          </a:ln>
        </p:spPr>
        <p:txBody>
          <a:bodyPr wrap="square" rtlCol="0">
            <a:spAutoFit/>
          </a:bodyPr>
          <a:lstStyle/>
          <a:p>
            <a:pPr algn="ctr"/>
            <a:r>
              <a:rPr lang="sv-SE" sz="2400" b="1">
                <a:solidFill>
                  <a:srgbClr val="206575"/>
                </a:solidFill>
                <a:latin typeface="Open Sans" panose="020B0606030504020204" pitchFamily="34" charset="0"/>
                <a:ea typeface="Open Sans" panose="020B0606030504020204" pitchFamily="34" charset="0"/>
                <a:cs typeface="Open Sans" panose="020B0606030504020204" pitchFamily="34" charset="0"/>
              </a:rPr>
              <a:t>AVSLUTNING</a:t>
            </a:r>
          </a:p>
        </p:txBody>
      </p:sp>
      <p:grpSp>
        <p:nvGrpSpPr>
          <p:cNvPr id="60" name="Grupp 59">
            <a:extLst>
              <a:ext uri="{FF2B5EF4-FFF2-40B4-BE49-F238E27FC236}">
                <a16:creationId xmlns:a16="http://schemas.microsoft.com/office/drawing/2014/main" id="{3C016C0E-900E-1EEA-E7D4-EDD7A0C79F25}"/>
              </a:ext>
            </a:extLst>
          </p:cNvPr>
          <p:cNvGrpSpPr/>
          <p:nvPr/>
        </p:nvGrpSpPr>
        <p:grpSpPr>
          <a:xfrm>
            <a:off x="1115751" y="1693338"/>
            <a:ext cx="5390219" cy="4174502"/>
            <a:chOff x="1115751" y="1693338"/>
            <a:chExt cx="5390219" cy="4174502"/>
          </a:xfrm>
        </p:grpSpPr>
        <p:sp>
          <p:nvSpPr>
            <p:cNvPr id="36" name="Ellips 35">
              <a:extLst>
                <a:ext uri="{FF2B5EF4-FFF2-40B4-BE49-F238E27FC236}">
                  <a16:creationId xmlns:a16="http://schemas.microsoft.com/office/drawing/2014/main" id="{A562C904-0E5A-1334-CA00-0C4B5C6D76E0}"/>
                </a:ext>
              </a:extLst>
            </p:cNvPr>
            <p:cNvSpPr/>
            <p:nvPr/>
          </p:nvSpPr>
          <p:spPr>
            <a:xfrm>
              <a:off x="1115751" y="1693338"/>
              <a:ext cx="839907" cy="839907"/>
            </a:xfrm>
            <a:prstGeom prst="ellipse">
              <a:avLst/>
            </a:prstGeom>
            <a:solidFill>
              <a:schemeClr val="accent3">
                <a:alpha val="78039"/>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5" name="Ellips 54">
              <a:extLst>
                <a:ext uri="{FF2B5EF4-FFF2-40B4-BE49-F238E27FC236}">
                  <a16:creationId xmlns:a16="http://schemas.microsoft.com/office/drawing/2014/main" id="{E96B2F70-F37B-4614-1D08-7EEB4BE047E0}"/>
                </a:ext>
              </a:extLst>
            </p:cNvPr>
            <p:cNvSpPr/>
            <p:nvPr/>
          </p:nvSpPr>
          <p:spPr>
            <a:xfrm>
              <a:off x="2553968" y="2792925"/>
              <a:ext cx="839907" cy="839907"/>
            </a:xfrm>
            <a:prstGeom prst="ellipse">
              <a:avLst/>
            </a:prstGeom>
            <a:solidFill>
              <a:schemeClr val="accent5">
                <a:alpha val="78039"/>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7" name="Ellips 56">
              <a:extLst>
                <a:ext uri="{FF2B5EF4-FFF2-40B4-BE49-F238E27FC236}">
                  <a16:creationId xmlns:a16="http://schemas.microsoft.com/office/drawing/2014/main" id="{5231817B-9926-09F6-0EEB-5A118BBCF28A}"/>
                </a:ext>
              </a:extLst>
            </p:cNvPr>
            <p:cNvSpPr/>
            <p:nvPr/>
          </p:nvSpPr>
          <p:spPr>
            <a:xfrm>
              <a:off x="4094486" y="3892870"/>
              <a:ext cx="839907" cy="839907"/>
            </a:xfrm>
            <a:prstGeom prst="ellipse">
              <a:avLst/>
            </a:prstGeom>
            <a:solidFill>
              <a:schemeClr val="accent1">
                <a:alpha val="78039"/>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9" name="Ellips 58">
              <a:extLst>
                <a:ext uri="{FF2B5EF4-FFF2-40B4-BE49-F238E27FC236}">
                  <a16:creationId xmlns:a16="http://schemas.microsoft.com/office/drawing/2014/main" id="{0E1F2B0C-D439-30E3-807E-A53DC257B26F}"/>
                </a:ext>
              </a:extLst>
            </p:cNvPr>
            <p:cNvSpPr/>
            <p:nvPr/>
          </p:nvSpPr>
          <p:spPr>
            <a:xfrm>
              <a:off x="5666063" y="5027933"/>
              <a:ext cx="839907" cy="839907"/>
            </a:xfrm>
            <a:prstGeom prst="ellipse">
              <a:avLst/>
            </a:prstGeom>
            <a:solidFill>
              <a:srgbClr val="206575">
                <a:alpha val="78039"/>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pic>
        <p:nvPicPr>
          <p:cNvPr id="61" name="Bildobjekt 60" descr="En bild som visar knogjärn, vapen&#10;&#10;Automatiskt genererad beskrivning">
            <a:extLst>
              <a:ext uri="{FF2B5EF4-FFF2-40B4-BE49-F238E27FC236}">
                <a16:creationId xmlns:a16="http://schemas.microsoft.com/office/drawing/2014/main" id="{F48CF2D1-8752-73DF-87E6-177C0415E5B1}"/>
              </a:ext>
            </a:extLst>
          </p:cNvPr>
          <p:cNvPicPr>
            <a:picLocks noChangeAspect="1"/>
          </p:cNvPicPr>
          <p:nvPr/>
        </p:nvPicPr>
        <p:blipFill>
          <a:blip r:embed="rId2">
            <a:biLevel thresh="25000"/>
            <a:extLst>
              <a:ext uri="{BEBA8EAE-BF5A-486C-A8C5-ECC9F3942E4B}">
                <a14:imgProps xmlns:a14="http://schemas.microsoft.com/office/drawing/2010/main">
                  <a14:imgLayer r:embed="rId3">
                    <a14:imgEffect>
                      <a14:sharpenSoften amount="-25000"/>
                    </a14:imgEffect>
                    <a14:imgEffect>
                      <a14:colorTemperature colorTemp="4700"/>
                    </a14:imgEffect>
                    <a14:imgEffect>
                      <a14:saturation sat="33000"/>
                    </a14:imgEffect>
                    <a14:imgEffect>
                      <a14:brightnessContrast bright="-20000" contrast="-20000"/>
                    </a14:imgEffect>
                  </a14:imgLayer>
                </a14:imgProps>
              </a:ext>
            </a:extLst>
          </a:blip>
          <a:stretch>
            <a:fillRect/>
          </a:stretch>
        </p:blipFill>
        <p:spPr>
          <a:xfrm>
            <a:off x="1280511" y="1966043"/>
            <a:ext cx="530020" cy="350350"/>
          </a:xfrm>
          <a:prstGeom prst="rect">
            <a:avLst/>
          </a:prstGeom>
        </p:spPr>
      </p:pic>
      <p:pic>
        <p:nvPicPr>
          <p:cNvPr id="63" name="Bildobjekt 62" descr="En bild som visar text, skylt&#10;&#10;Automatiskt genererad beskrivning">
            <a:extLst>
              <a:ext uri="{FF2B5EF4-FFF2-40B4-BE49-F238E27FC236}">
                <a16:creationId xmlns:a16="http://schemas.microsoft.com/office/drawing/2014/main" id="{23EE4EE3-8216-9966-BD29-5B407B666915}"/>
              </a:ext>
            </a:extLst>
          </p:cNvPr>
          <p:cNvPicPr>
            <a:picLocks noChangeAspect="1"/>
          </p:cNvPicPr>
          <p:nvPr/>
        </p:nvPicPr>
        <p:blipFill>
          <a:blip r:embed="rId4">
            <a:biLevel thresh="25000"/>
          </a:blip>
          <a:stretch>
            <a:fillRect/>
          </a:stretch>
        </p:blipFill>
        <p:spPr>
          <a:xfrm>
            <a:off x="4325913" y="4085948"/>
            <a:ext cx="423166" cy="506516"/>
          </a:xfrm>
          <a:prstGeom prst="rect">
            <a:avLst/>
          </a:prstGeom>
        </p:spPr>
      </p:pic>
      <p:pic>
        <p:nvPicPr>
          <p:cNvPr id="64" name="Bildobjekt 63">
            <a:extLst>
              <a:ext uri="{FF2B5EF4-FFF2-40B4-BE49-F238E27FC236}">
                <a16:creationId xmlns:a16="http://schemas.microsoft.com/office/drawing/2014/main" id="{77122F57-3A43-FD0D-BBCF-5C186C834F49}"/>
              </a:ext>
            </a:extLst>
          </p:cNvPr>
          <p:cNvPicPr>
            <a:picLocks noChangeAspect="1"/>
          </p:cNvPicPr>
          <p:nvPr/>
        </p:nvPicPr>
        <p:blipFill>
          <a:blip r:embed="rId5">
            <a:biLevel thresh="25000"/>
            <a:extLst>
              <a:ext uri="{BEBA8EAE-BF5A-486C-A8C5-ECC9F3942E4B}">
                <a14:imgProps xmlns:a14="http://schemas.microsoft.com/office/drawing/2010/main">
                  <a14:imgLayer r:embed="rId6">
                    <a14:imgEffect>
                      <a14:sharpenSoften amount="-50000"/>
                    </a14:imgEffect>
                    <a14:imgEffect>
                      <a14:brightnessContrast bright="-40000" contrast="-40000"/>
                    </a14:imgEffect>
                  </a14:imgLayer>
                </a14:imgProps>
              </a:ext>
            </a:extLst>
          </a:blip>
          <a:stretch>
            <a:fillRect/>
          </a:stretch>
        </p:blipFill>
        <p:spPr>
          <a:xfrm>
            <a:off x="2754552" y="2931617"/>
            <a:ext cx="438738" cy="532147"/>
          </a:xfrm>
          <a:prstGeom prst="rect">
            <a:avLst/>
          </a:prstGeom>
        </p:spPr>
      </p:pic>
      <p:pic>
        <p:nvPicPr>
          <p:cNvPr id="4" name="Bildobjekt 3" descr="En bild som visar Grafik, design, logotyp, Teckensnitt&#10;&#10;Automatiskt genererad beskrivning">
            <a:extLst>
              <a:ext uri="{FF2B5EF4-FFF2-40B4-BE49-F238E27FC236}">
                <a16:creationId xmlns:a16="http://schemas.microsoft.com/office/drawing/2014/main" id="{A343C382-A311-E9E9-31FB-D8A93BE493F1}"/>
              </a:ext>
            </a:extLst>
          </p:cNvPr>
          <p:cNvPicPr>
            <a:picLocks noChangeAspect="1"/>
          </p:cNvPicPr>
          <p:nvPr/>
        </p:nvPicPr>
        <p:blipFill>
          <a:blip r:embed="rId7"/>
          <a:stretch>
            <a:fillRect/>
          </a:stretch>
        </p:blipFill>
        <p:spPr>
          <a:xfrm>
            <a:off x="5778658" y="5295033"/>
            <a:ext cx="614716" cy="414713"/>
          </a:xfrm>
          <a:prstGeom prst="rect">
            <a:avLst/>
          </a:prstGeom>
        </p:spPr>
      </p:pic>
      <p:pic>
        <p:nvPicPr>
          <p:cNvPr id="9" name="Bildobjekt 8" descr="En bild som visar grön, växt, träd, konst&#10;&#10;Automatiskt genererad beskrivning">
            <a:extLst>
              <a:ext uri="{FF2B5EF4-FFF2-40B4-BE49-F238E27FC236}">
                <a16:creationId xmlns:a16="http://schemas.microsoft.com/office/drawing/2014/main" id="{75116A3B-1810-9878-519B-092A69DA2337}"/>
              </a:ext>
            </a:extLst>
          </p:cNvPr>
          <p:cNvPicPr>
            <a:picLocks noChangeAspect="1"/>
          </p:cNvPicPr>
          <p:nvPr/>
        </p:nvPicPr>
        <p:blipFill rotWithShape="1">
          <a:blip r:embed="rId8">
            <a:duotone>
              <a:prstClr val="black"/>
              <a:srgbClr val="206575">
                <a:tint val="45000"/>
                <a:satMod val="400000"/>
              </a:srgbClr>
            </a:duotone>
            <a:alphaModFix amt="20000"/>
            <a:extLst>
              <a:ext uri="{BEBA8EAE-BF5A-486C-A8C5-ECC9F3942E4B}">
                <a14:imgProps xmlns:a14="http://schemas.microsoft.com/office/drawing/2010/main">
                  <a14:imgLayer r:embed="rId9">
                    <a14:imgEffect>
                      <a14:backgroundRemoval t="9476" b="96371" l="10000" r="97778">
                        <a14:foregroundMark x1="95738" y1="47253" x2="95679" y2="48833"/>
                        <a14:foregroundMark x1="96515" y1="26411" x2="95776" y2="46239"/>
                        <a14:foregroundMark x1="97626" y1="64516" x2="97778" y2="96371"/>
                        <a14:backgroundMark x1="89242" y1="97581" x2="80455" y2="96169"/>
                        <a14:backgroundMark x1="87323" y1="90524" x2="86212" y2="61694"/>
                        <a14:backgroundMark x1="86212" y1="61694" x2="86566" y2="54637"/>
                        <a14:backgroundMark x1="83990" y1="72379" x2="80758" y2="96169"/>
                        <a14:backgroundMark x1="89444" y1="95766" x2="89091" y2="94153"/>
                        <a14:backgroundMark x1="91061" y1="87702" x2="90152" y2="64315"/>
                        <a14:backgroundMark x1="90152" y1="64315" x2="90051" y2="63508"/>
                        <a14:backgroundMark x1="95758" y1="87097" x2="95303" y2="69355"/>
                        <a14:backgroundMark x1="94646" y1="74194" x2="94899" y2="77218"/>
                        <a14:backgroundMark x1="94798" y1="71976" x2="94596" y2="83065"/>
                        <a14:backgroundMark x1="96313" y1="50000" x2="92980" y2="76815"/>
                        <a14:backgroundMark x1="92980" y1="76815" x2="92929" y2="84073"/>
                        <a14:backgroundMark x1="94697" y1="66331" x2="94293" y2="86290"/>
                        <a14:backgroundMark x1="96515" y1="51008" x2="95859" y2="48387"/>
                        <a14:backgroundMark x1="94444" y1="47177" x2="92374" y2="47581"/>
                        <a14:backgroundMark x1="96364" y1="62500" x2="96111" y2="84476"/>
                        <a14:backgroundMark x1="99091" y1="71774" x2="99141" y2="84879"/>
                        <a14:backgroundMark x1="94091" y1="95161" x2="93889" y2="95161"/>
                      </a14:backgroundRemoval>
                    </a14:imgEffect>
                    <a14:imgEffect>
                      <a14:saturation sat="400000"/>
                    </a14:imgEffect>
                  </a14:imgLayer>
                </a14:imgProps>
              </a:ext>
            </a:extLst>
          </a:blip>
          <a:srcRect l="90710"/>
          <a:stretch/>
        </p:blipFill>
        <p:spPr>
          <a:xfrm>
            <a:off x="10018537" y="1700403"/>
            <a:ext cx="2188441" cy="5157597"/>
          </a:xfrm>
          <a:prstGeom prst="rect">
            <a:avLst/>
          </a:prstGeom>
        </p:spPr>
      </p:pic>
      <p:sp>
        <p:nvSpPr>
          <p:cNvPr id="3" name="Ellips 2">
            <a:extLst>
              <a:ext uri="{FF2B5EF4-FFF2-40B4-BE49-F238E27FC236}">
                <a16:creationId xmlns:a16="http://schemas.microsoft.com/office/drawing/2014/main" id="{F6BFC86B-A608-6FAD-078F-8E1D90908B48}"/>
              </a:ext>
            </a:extLst>
          </p:cNvPr>
          <p:cNvSpPr/>
          <p:nvPr/>
        </p:nvSpPr>
        <p:spPr>
          <a:xfrm>
            <a:off x="709856" y="6259868"/>
            <a:ext cx="151489" cy="151489"/>
          </a:xfrm>
          <a:prstGeom prst="ellipse">
            <a:avLst/>
          </a:prstGeom>
          <a:solidFill>
            <a:schemeClr val="accent6"/>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bg2"/>
              </a:solidFill>
            </a:endParaRPr>
          </a:p>
        </p:txBody>
      </p:sp>
      <p:grpSp>
        <p:nvGrpSpPr>
          <p:cNvPr id="10" name="Grupp 9">
            <a:extLst>
              <a:ext uri="{FF2B5EF4-FFF2-40B4-BE49-F238E27FC236}">
                <a16:creationId xmlns:a16="http://schemas.microsoft.com/office/drawing/2014/main" id="{549FF6C0-7D9B-7D28-027D-380161DAEF0C}"/>
              </a:ext>
            </a:extLst>
          </p:cNvPr>
          <p:cNvGrpSpPr/>
          <p:nvPr/>
        </p:nvGrpSpPr>
        <p:grpSpPr>
          <a:xfrm>
            <a:off x="683001" y="6235765"/>
            <a:ext cx="5276386" cy="199696"/>
            <a:chOff x="638504" y="6226887"/>
            <a:chExt cx="5276386" cy="199696"/>
          </a:xfrm>
        </p:grpSpPr>
        <p:sp>
          <p:nvSpPr>
            <p:cNvPr id="12" name="Ellips 11">
              <a:extLst>
                <a:ext uri="{FF2B5EF4-FFF2-40B4-BE49-F238E27FC236}">
                  <a16:creationId xmlns:a16="http://schemas.microsoft.com/office/drawing/2014/main" id="{3F03089B-B98D-531F-ED26-00097FB1834B}"/>
                </a:ext>
              </a:extLst>
            </p:cNvPr>
            <p:cNvSpPr/>
            <p:nvPr/>
          </p:nvSpPr>
          <p:spPr>
            <a:xfrm>
              <a:off x="2336356" y="6226887"/>
              <a:ext cx="199696" cy="199696"/>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bg2"/>
                </a:solidFill>
              </a:endParaRPr>
            </a:p>
          </p:txBody>
        </p:sp>
        <p:sp>
          <p:nvSpPr>
            <p:cNvPr id="13" name="Ellips 12">
              <a:extLst>
                <a:ext uri="{FF2B5EF4-FFF2-40B4-BE49-F238E27FC236}">
                  <a16:creationId xmlns:a16="http://schemas.microsoft.com/office/drawing/2014/main" id="{0F8B4F7A-8112-9944-7F4E-939E8A5DD611}"/>
                </a:ext>
              </a:extLst>
            </p:cNvPr>
            <p:cNvSpPr/>
            <p:nvPr/>
          </p:nvSpPr>
          <p:spPr>
            <a:xfrm>
              <a:off x="4025775" y="6226887"/>
              <a:ext cx="199696" cy="199696"/>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bg2"/>
                </a:solidFill>
              </a:endParaRPr>
            </a:p>
          </p:txBody>
        </p:sp>
        <p:sp>
          <p:nvSpPr>
            <p:cNvPr id="14" name="Ellips 13">
              <a:extLst>
                <a:ext uri="{FF2B5EF4-FFF2-40B4-BE49-F238E27FC236}">
                  <a16:creationId xmlns:a16="http://schemas.microsoft.com/office/drawing/2014/main" id="{75DF6029-9A1E-176C-C50C-E4704A76EC0A}"/>
                </a:ext>
              </a:extLst>
            </p:cNvPr>
            <p:cNvSpPr/>
            <p:nvPr/>
          </p:nvSpPr>
          <p:spPr>
            <a:xfrm>
              <a:off x="5715194" y="6226887"/>
              <a:ext cx="199696" cy="199696"/>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bg2"/>
                </a:solidFill>
              </a:endParaRPr>
            </a:p>
          </p:txBody>
        </p:sp>
        <p:sp>
          <p:nvSpPr>
            <p:cNvPr id="15" name="Ellips 14">
              <a:extLst>
                <a:ext uri="{FF2B5EF4-FFF2-40B4-BE49-F238E27FC236}">
                  <a16:creationId xmlns:a16="http://schemas.microsoft.com/office/drawing/2014/main" id="{49E1D86E-CEBC-09A4-0C1E-3F8EBA11CAE9}"/>
                </a:ext>
              </a:extLst>
            </p:cNvPr>
            <p:cNvSpPr/>
            <p:nvPr/>
          </p:nvSpPr>
          <p:spPr>
            <a:xfrm>
              <a:off x="638504" y="6226887"/>
              <a:ext cx="199696" cy="199696"/>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bg2"/>
                </a:solidFill>
              </a:endParaRPr>
            </a:p>
          </p:txBody>
        </p:sp>
        <p:cxnSp>
          <p:nvCxnSpPr>
            <p:cNvPr id="16" name="Rak koppling 15">
              <a:extLst>
                <a:ext uri="{FF2B5EF4-FFF2-40B4-BE49-F238E27FC236}">
                  <a16:creationId xmlns:a16="http://schemas.microsoft.com/office/drawing/2014/main" id="{CD0385C3-93C6-8232-15D8-3FDEFBE03FCC}"/>
                </a:ext>
              </a:extLst>
            </p:cNvPr>
            <p:cNvCxnSpPr>
              <a:cxnSpLocks/>
              <a:stCxn id="12" idx="6"/>
              <a:endCxn id="13" idx="2"/>
            </p:cNvCxnSpPr>
            <p:nvPr/>
          </p:nvCxnSpPr>
          <p:spPr>
            <a:xfrm>
              <a:off x="2536052" y="6326735"/>
              <a:ext cx="1489723"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 name="Rak koppling 16">
              <a:extLst>
                <a:ext uri="{FF2B5EF4-FFF2-40B4-BE49-F238E27FC236}">
                  <a16:creationId xmlns:a16="http://schemas.microsoft.com/office/drawing/2014/main" id="{89FC4FB6-72D8-E379-E668-C736EF738348}"/>
                </a:ext>
              </a:extLst>
            </p:cNvPr>
            <p:cNvCxnSpPr>
              <a:cxnSpLocks/>
              <a:stCxn id="13" idx="6"/>
              <a:endCxn id="14" idx="2"/>
            </p:cNvCxnSpPr>
            <p:nvPr/>
          </p:nvCxnSpPr>
          <p:spPr>
            <a:xfrm>
              <a:off x="4225471" y="6326735"/>
              <a:ext cx="1489723"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8" name="Rak koppling 17">
              <a:extLst>
                <a:ext uri="{FF2B5EF4-FFF2-40B4-BE49-F238E27FC236}">
                  <a16:creationId xmlns:a16="http://schemas.microsoft.com/office/drawing/2014/main" id="{BD25DF20-5916-F374-0BBD-E2785DCEC8CF}"/>
                </a:ext>
              </a:extLst>
            </p:cNvPr>
            <p:cNvCxnSpPr>
              <a:cxnSpLocks/>
              <a:stCxn id="15" idx="6"/>
              <a:endCxn id="12" idx="2"/>
            </p:cNvCxnSpPr>
            <p:nvPr/>
          </p:nvCxnSpPr>
          <p:spPr>
            <a:xfrm>
              <a:off x="838200" y="6326735"/>
              <a:ext cx="1498156"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2951412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C8D5E675-3D76-D2DB-0AC1-24FDD21FF9A9}"/>
              </a:ext>
            </a:extLst>
          </p:cNvPr>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colorTemperature colorTemp="5300"/>
                    </a14:imgEffect>
                    <a14:imgEffect>
                      <a14:saturation sat="0"/>
                    </a14:imgEffect>
                  </a14:imgLayer>
                </a14:imgProps>
              </a:ext>
            </a:extLst>
          </a:blip>
          <a:stretch>
            <a:fillRect/>
          </a:stretch>
        </p:blipFill>
        <p:spPr>
          <a:xfrm>
            <a:off x="1982017" y="2894094"/>
            <a:ext cx="835677" cy="835677"/>
          </a:xfrm>
          <a:prstGeom prst="rect">
            <a:avLst/>
          </a:prstGeom>
        </p:spPr>
      </p:pic>
      <p:sp>
        <p:nvSpPr>
          <p:cNvPr id="9" name="Rektangel 8">
            <a:extLst>
              <a:ext uri="{FF2B5EF4-FFF2-40B4-BE49-F238E27FC236}">
                <a16:creationId xmlns:a16="http://schemas.microsoft.com/office/drawing/2014/main" id="{811968F4-6B8F-2907-97B0-7E0C4ED57F11}"/>
              </a:ext>
            </a:extLst>
          </p:cNvPr>
          <p:cNvSpPr/>
          <p:nvPr/>
        </p:nvSpPr>
        <p:spPr>
          <a:xfrm>
            <a:off x="1720233" y="3827976"/>
            <a:ext cx="1348444" cy="259840"/>
          </a:xfrm>
          <a:prstGeom prst="rect">
            <a:avLst/>
          </a:prstGeom>
          <a:solidFill>
            <a:srgbClr val="205E48"/>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Ägare: Biometria</a:t>
            </a:r>
          </a:p>
        </p:txBody>
      </p:sp>
      <p:sp>
        <p:nvSpPr>
          <p:cNvPr id="10" name="Rektangel: rundade hörn 9">
            <a:extLst>
              <a:ext uri="{FF2B5EF4-FFF2-40B4-BE49-F238E27FC236}">
                <a16:creationId xmlns:a16="http://schemas.microsoft.com/office/drawing/2014/main" id="{22F48341-199D-CD94-281F-3A84D573E6A9}"/>
              </a:ext>
            </a:extLst>
          </p:cNvPr>
          <p:cNvSpPr/>
          <p:nvPr/>
        </p:nvSpPr>
        <p:spPr>
          <a:xfrm>
            <a:off x="1622930" y="2516569"/>
            <a:ext cx="1543051" cy="267097"/>
          </a:xfrm>
          <a:prstGeom prst="roundRect">
            <a:avLst/>
          </a:prstGeom>
          <a:solidFill>
            <a:srgbClr val="205E48"/>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Standardkomponent</a:t>
            </a:r>
          </a:p>
        </p:txBody>
      </p:sp>
      <p:cxnSp>
        <p:nvCxnSpPr>
          <p:cNvPr id="11" name="Rak pilkoppling 10">
            <a:extLst>
              <a:ext uri="{FF2B5EF4-FFF2-40B4-BE49-F238E27FC236}">
                <a16:creationId xmlns:a16="http://schemas.microsoft.com/office/drawing/2014/main" id="{E59E842C-D64C-ADC7-2B3C-B007B002D061}"/>
              </a:ext>
            </a:extLst>
          </p:cNvPr>
          <p:cNvCxnSpPr>
            <a:cxnSpLocks/>
            <a:stCxn id="7" idx="3"/>
          </p:cNvCxnSpPr>
          <p:nvPr/>
        </p:nvCxnSpPr>
        <p:spPr>
          <a:xfrm>
            <a:off x="2817694" y="3311933"/>
            <a:ext cx="945296" cy="0"/>
          </a:xfrm>
          <a:prstGeom prst="straightConnector1">
            <a:avLst/>
          </a:prstGeom>
          <a:ln w="12700" cmpd="sng">
            <a:solidFill>
              <a:srgbClr val="205E48"/>
            </a:solidFill>
            <a:headEnd w="med" len="sm"/>
            <a:tailEnd type="triangle"/>
          </a:ln>
        </p:spPr>
        <p:style>
          <a:lnRef idx="1">
            <a:schemeClr val="accent1"/>
          </a:lnRef>
          <a:fillRef idx="0">
            <a:schemeClr val="accent1"/>
          </a:fillRef>
          <a:effectRef idx="0">
            <a:schemeClr val="accent1"/>
          </a:effectRef>
          <a:fontRef idx="minor">
            <a:schemeClr val="tx1"/>
          </a:fontRef>
        </p:style>
      </p:cxnSp>
      <p:sp>
        <p:nvSpPr>
          <p:cNvPr id="2" name="Rektangel: rundade hörn 1">
            <a:extLst>
              <a:ext uri="{FF2B5EF4-FFF2-40B4-BE49-F238E27FC236}">
                <a16:creationId xmlns:a16="http://schemas.microsoft.com/office/drawing/2014/main" id="{4DB2D31F-1D98-3B39-C492-17F508CE22DC}"/>
              </a:ext>
            </a:extLst>
          </p:cNvPr>
          <p:cNvSpPr/>
          <p:nvPr/>
        </p:nvSpPr>
        <p:spPr>
          <a:xfrm>
            <a:off x="3854305" y="1983259"/>
            <a:ext cx="1494873" cy="2343613"/>
          </a:xfrm>
          <a:prstGeom prst="roundRect">
            <a:avLst/>
          </a:prstGeom>
          <a:solidFill>
            <a:srgbClr val="205E48">
              <a:alpha val="72000"/>
            </a:srgb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 name="Bildobjekt 2">
            <a:extLst>
              <a:ext uri="{FF2B5EF4-FFF2-40B4-BE49-F238E27FC236}">
                <a16:creationId xmlns:a16="http://schemas.microsoft.com/office/drawing/2014/main" id="{AB5DA0CA-0F15-CCFA-8AF4-17C3C18C794C}"/>
              </a:ext>
            </a:extLst>
          </p:cNvPr>
          <p:cNvPicPr>
            <a:picLocks noChangeAspect="1"/>
          </p:cNvPicPr>
          <p:nvPr/>
        </p:nvPicPr>
        <p:blipFill>
          <a:blip r:embed="rId5">
            <a:duotone>
              <a:schemeClr val="accent5">
                <a:shade val="45000"/>
                <a:satMod val="135000"/>
              </a:schemeClr>
              <a:prstClr val="white"/>
            </a:duotone>
            <a:extLst>
              <a:ext uri="{BEBA8EAE-BF5A-486C-A8C5-ECC9F3942E4B}">
                <a14:imgProps xmlns:a14="http://schemas.microsoft.com/office/drawing/2010/main">
                  <a14:imgLayer r:embed="rId6">
                    <a14:imgEffect>
                      <a14:colorTemperature colorTemp="8800"/>
                    </a14:imgEffect>
                  </a14:imgLayer>
                </a14:imgProps>
              </a:ext>
            </a:extLst>
          </a:blip>
          <a:stretch>
            <a:fillRect/>
          </a:stretch>
        </p:blipFill>
        <p:spPr>
          <a:xfrm>
            <a:off x="4060804" y="3087490"/>
            <a:ext cx="460141" cy="460141"/>
          </a:xfrm>
          <a:prstGeom prst="rect">
            <a:avLst/>
          </a:prstGeom>
        </p:spPr>
      </p:pic>
      <p:pic>
        <p:nvPicPr>
          <p:cNvPr id="4" name="Bildobjekt 3">
            <a:extLst>
              <a:ext uri="{FF2B5EF4-FFF2-40B4-BE49-F238E27FC236}">
                <a16:creationId xmlns:a16="http://schemas.microsoft.com/office/drawing/2014/main" id="{18D9FC61-1904-01AD-ED43-065D331C9F77}"/>
              </a:ext>
            </a:extLst>
          </p:cNvPr>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colorTemperature colorTemp="8800"/>
                    </a14:imgEffect>
                  </a14:imgLayer>
                </a14:imgProps>
              </a:ext>
            </a:extLst>
          </a:blip>
          <a:stretch>
            <a:fillRect/>
          </a:stretch>
        </p:blipFill>
        <p:spPr>
          <a:xfrm>
            <a:off x="4703141" y="3087490"/>
            <a:ext cx="460141" cy="460141"/>
          </a:xfrm>
          <a:prstGeom prst="rect">
            <a:avLst/>
          </a:prstGeom>
        </p:spPr>
      </p:pic>
      <p:pic>
        <p:nvPicPr>
          <p:cNvPr id="5" name="Bildobjekt 4">
            <a:extLst>
              <a:ext uri="{FF2B5EF4-FFF2-40B4-BE49-F238E27FC236}">
                <a16:creationId xmlns:a16="http://schemas.microsoft.com/office/drawing/2014/main" id="{87745109-AF6D-2BC2-F2E5-5CA95BD4E95C}"/>
              </a:ext>
            </a:extLst>
          </p:cNvPr>
          <p:cNvPicPr>
            <a:picLocks noChangeAspect="1"/>
          </p:cNvPicPr>
          <p:nvPr/>
        </p:nvPicPr>
        <p:blipFill>
          <a:blip r:embed="rId5">
            <a:duotone>
              <a:schemeClr val="accent3">
                <a:shade val="45000"/>
                <a:satMod val="135000"/>
              </a:schemeClr>
              <a:prstClr val="white"/>
            </a:duotone>
            <a:extLst>
              <a:ext uri="{BEBA8EAE-BF5A-486C-A8C5-ECC9F3942E4B}">
                <a14:imgProps xmlns:a14="http://schemas.microsoft.com/office/drawing/2010/main">
                  <a14:imgLayer r:embed="rId6">
                    <a14:imgEffect>
                      <a14:colorTemperature colorTemp="8800"/>
                    </a14:imgEffect>
                  </a14:imgLayer>
                </a14:imgProps>
              </a:ext>
            </a:extLst>
          </a:blip>
          <a:stretch>
            <a:fillRect/>
          </a:stretch>
        </p:blipFill>
        <p:spPr>
          <a:xfrm>
            <a:off x="4060803" y="3639556"/>
            <a:ext cx="460142" cy="460142"/>
          </a:xfrm>
          <a:prstGeom prst="rect">
            <a:avLst/>
          </a:prstGeom>
        </p:spPr>
      </p:pic>
      <p:pic>
        <p:nvPicPr>
          <p:cNvPr id="6" name="Bildobjekt 5">
            <a:extLst>
              <a:ext uri="{FF2B5EF4-FFF2-40B4-BE49-F238E27FC236}">
                <a16:creationId xmlns:a16="http://schemas.microsoft.com/office/drawing/2014/main" id="{5C0F678B-3D47-EE23-20BF-DE01ABB54B3A}"/>
              </a:ext>
            </a:extLst>
          </p:cNvPr>
          <p:cNvPicPr>
            <a:picLocks noChangeAspect="1"/>
          </p:cNvPicPr>
          <p:nvPr/>
        </p:nvPicPr>
        <p:blipFill>
          <a:blip r:embed="rId5">
            <a:duotone>
              <a:schemeClr val="bg2">
                <a:shade val="45000"/>
                <a:satMod val="135000"/>
              </a:schemeClr>
              <a:prstClr val="white"/>
            </a:duotone>
            <a:extLst>
              <a:ext uri="{BEBA8EAE-BF5A-486C-A8C5-ECC9F3942E4B}">
                <a14:imgProps xmlns:a14="http://schemas.microsoft.com/office/drawing/2010/main">
                  <a14:imgLayer r:embed="rId6">
                    <a14:imgEffect>
                      <a14:colorTemperature colorTemp="8800"/>
                    </a14:imgEffect>
                  </a14:imgLayer>
                </a14:imgProps>
              </a:ext>
            </a:extLst>
          </a:blip>
          <a:stretch>
            <a:fillRect/>
          </a:stretch>
        </p:blipFill>
        <p:spPr>
          <a:xfrm>
            <a:off x="4703142" y="3642193"/>
            <a:ext cx="460140" cy="460140"/>
          </a:xfrm>
          <a:prstGeom prst="rect">
            <a:avLst/>
          </a:prstGeom>
        </p:spPr>
      </p:pic>
      <p:sp>
        <p:nvSpPr>
          <p:cNvPr id="47" name="Rektangel: rundade hörn 46">
            <a:extLst>
              <a:ext uri="{FF2B5EF4-FFF2-40B4-BE49-F238E27FC236}">
                <a16:creationId xmlns:a16="http://schemas.microsoft.com/office/drawing/2014/main" id="{2B54EC2A-7D59-1822-DD51-467D26430205}"/>
              </a:ext>
            </a:extLst>
          </p:cNvPr>
          <p:cNvSpPr/>
          <p:nvPr/>
        </p:nvSpPr>
        <p:spPr>
          <a:xfrm>
            <a:off x="3876662" y="2585958"/>
            <a:ext cx="1453066" cy="267097"/>
          </a:xfrm>
          <a:prstGeom prst="roundRect">
            <a:avLst/>
          </a:prstGeom>
          <a:solidFill>
            <a:srgbClr val="205E48">
              <a:alpha val="72000"/>
            </a:srgb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Priskomponenter</a:t>
            </a:r>
          </a:p>
        </p:txBody>
      </p:sp>
      <p:sp>
        <p:nvSpPr>
          <p:cNvPr id="48" name="Rektangel 47">
            <a:extLst>
              <a:ext uri="{FF2B5EF4-FFF2-40B4-BE49-F238E27FC236}">
                <a16:creationId xmlns:a16="http://schemas.microsoft.com/office/drawing/2014/main" id="{9E772E37-315F-39F5-494F-9D026FB64B90}"/>
              </a:ext>
            </a:extLst>
          </p:cNvPr>
          <p:cNvSpPr/>
          <p:nvPr/>
        </p:nvSpPr>
        <p:spPr>
          <a:xfrm>
            <a:off x="3933698" y="4442245"/>
            <a:ext cx="1348444" cy="384765"/>
          </a:xfrm>
          <a:prstGeom prst="rect">
            <a:avLst/>
          </a:prstGeom>
          <a:solidFill>
            <a:srgbClr val="205E48"/>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Ägare: Respektive företag </a:t>
            </a:r>
          </a:p>
        </p:txBody>
      </p:sp>
      <p:sp>
        <p:nvSpPr>
          <p:cNvPr id="49" name="Rektangel: rundade hörn 48">
            <a:extLst>
              <a:ext uri="{FF2B5EF4-FFF2-40B4-BE49-F238E27FC236}">
                <a16:creationId xmlns:a16="http://schemas.microsoft.com/office/drawing/2014/main" id="{3990ACA0-B9E4-30B6-78CA-3A9EAB2BC419}"/>
              </a:ext>
            </a:extLst>
          </p:cNvPr>
          <p:cNvSpPr/>
          <p:nvPr/>
        </p:nvSpPr>
        <p:spPr>
          <a:xfrm>
            <a:off x="3675041" y="2174945"/>
            <a:ext cx="1856308" cy="267097"/>
          </a:xfrm>
          <a:prstGeom prst="roundRect">
            <a:avLst/>
          </a:prstGeom>
          <a:solidFill>
            <a:srgbClr val="205E48">
              <a:alpha val="72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Priskomponentbibliotek </a:t>
            </a:r>
          </a:p>
        </p:txBody>
      </p:sp>
      <p:cxnSp>
        <p:nvCxnSpPr>
          <p:cNvPr id="63" name="Rak pilkoppling 62">
            <a:extLst>
              <a:ext uri="{FF2B5EF4-FFF2-40B4-BE49-F238E27FC236}">
                <a16:creationId xmlns:a16="http://schemas.microsoft.com/office/drawing/2014/main" id="{D0238265-08DE-5C62-A31B-389B48310CD8}"/>
              </a:ext>
            </a:extLst>
          </p:cNvPr>
          <p:cNvCxnSpPr>
            <a:cxnSpLocks/>
            <a:endCxn id="64" idx="1"/>
          </p:cNvCxnSpPr>
          <p:nvPr/>
        </p:nvCxnSpPr>
        <p:spPr>
          <a:xfrm>
            <a:off x="5361990" y="2905835"/>
            <a:ext cx="1110819" cy="0"/>
          </a:xfrm>
          <a:prstGeom prst="straightConnector1">
            <a:avLst/>
          </a:prstGeom>
          <a:ln w="12700" cmpd="sng">
            <a:solidFill>
              <a:srgbClr val="205E48"/>
            </a:solidFill>
            <a:headEnd w="med" len="sm"/>
            <a:tailEnd type="triangle"/>
          </a:ln>
        </p:spPr>
        <p:style>
          <a:lnRef idx="1">
            <a:schemeClr val="accent1"/>
          </a:lnRef>
          <a:fillRef idx="0">
            <a:schemeClr val="accent1"/>
          </a:fillRef>
          <a:effectRef idx="0">
            <a:schemeClr val="accent1"/>
          </a:effectRef>
          <a:fontRef idx="minor">
            <a:schemeClr val="tx1"/>
          </a:fontRef>
        </p:style>
      </p:cxnSp>
      <p:sp>
        <p:nvSpPr>
          <p:cNvPr id="64" name="Rektangel: rundade hörn 63">
            <a:extLst>
              <a:ext uri="{FF2B5EF4-FFF2-40B4-BE49-F238E27FC236}">
                <a16:creationId xmlns:a16="http://schemas.microsoft.com/office/drawing/2014/main" id="{9725F94B-66AD-E1B2-36A2-13F57123F460}"/>
              </a:ext>
            </a:extLst>
          </p:cNvPr>
          <p:cNvSpPr/>
          <p:nvPr/>
        </p:nvSpPr>
        <p:spPr>
          <a:xfrm>
            <a:off x="6472809" y="2772286"/>
            <a:ext cx="1348900" cy="267097"/>
          </a:xfrm>
          <a:prstGeom prst="roundRect">
            <a:avLst/>
          </a:prstGeom>
          <a:solidFill>
            <a:srgbClr val="205E48"/>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Prislistor </a:t>
            </a:r>
          </a:p>
        </p:txBody>
      </p:sp>
      <p:pic>
        <p:nvPicPr>
          <p:cNvPr id="65" name="Bildobjekt 64">
            <a:extLst>
              <a:ext uri="{FF2B5EF4-FFF2-40B4-BE49-F238E27FC236}">
                <a16:creationId xmlns:a16="http://schemas.microsoft.com/office/drawing/2014/main" id="{9861FA5D-7EC8-910D-BF79-5F468EF54B7A}"/>
              </a:ext>
            </a:extLst>
          </p:cNvPr>
          <p:cNvPicPr>
            <a:picLocks noChangeAspect="1"/>
          </p:cNvPicPr>
          <p:nvPr/>
        </p:nvPicPr>
        <p:blipFill>
          <a:blip r:embed="rId7">
            <a:duotone>
              <a:schemeClr val="accent2">
                <a:shade val="45000"/>
                <a:satMod val="135000"/>
              </a:schemeClr>
              <a:prstClr val="white"/>
            </a:duotone>
            <a:extLst>
              <a:ext uri="{BEBA8EAE-BF5A-486C-A8C5-ECC9F3942E4B}">
                <a14:imgProps xmlns:a14="http://schemas.microsoft.com/office/drawing/2010/main">
                  <a14:imgLayer r:embed="rId8">
                    <a14:imgEffect>
                      <a14:saturation sat="66000"/>
                    </a14:imgEffect>
                  </a14:imgLayer>
                </a14:imgProps>
              </a:ext>
            </a:extLst>
          </a:blip>
          <a:stretch>
            <a:fillRect/>
          </a:stretch>
        </p:blipFill>
        <p:spPr>
          <a:xfrm flipH="1">
            <a:off x="6474794" y="3097832"/>
            <a:ext cx="627800" cy="627800"/>
          </a:xfrm>
          <a:prstGeom prst="rect">
            <a:avLst/>
          </a:prstGeom>
        </p:spPr>
      </p:pic>
      <p:pic>
        <p:nvPicPr>
          <p:cNvPr id="68" name="Bildobjekt 67">
            <a:extLst>
              <a:ext uri="{FF2B5EF4-FFF2-40B4-BE49-F238E27FC236}">
                <a16:creationId xmlns:a16="http://schemas.microsoft.com/office/drawing/2014/main" id="{8308D09E-A3C6-3832-D585-03E44FA7726E}"/>
              </a:ext>
            </a:extLst>
          </p:cNvPr>
          <p:cNvPicPr>
            <a:picLocks noChangeAspect="1"/>
          </p:cNvPicPr>
          <p:nvPr/>
        </p:nvPicPr>
        <p:blipFill>
          <a:blip r:embed="rId7">
            <a:duotone>
              <a:schemeClr val="accent2">
                <a:shade val="45000"/>
                <a:satMod val="135000"/>
              </a:schemeClr>
              <a:prstClr val="white"/>
            </a:duotone>
            <a:extLst>
              <a:ext uri="{BEBA8EAE-BF5A-486C-A8C5-ECC9F3942E4B}">
                <a14:imgProps xmlns:a14="http://schemas.microsoft.com/office/drawing/2010/main">
                  <a14:imgLayer r:embed="rId8">
                    <a14:imgEffect>
                      <a14:saturation sat="66000"/>
                    </a14:imgEffect>
                  </a14:imgLayer>
                </a14:imgProps>
              </a:ext>
            </a:extLst>
          </a:blip>
          <a:stretch>
            <a:fillRect/>
          </a:stretch>
        </p:blipFill>
        <p:spPr>
          <a:xfrm flipH="1">
            <a:off x="7193909" y="3103825"/>
            <a:ext cx="627800" cy="627800"/>
          </a:xfrm>
          <a:prstGeom prst="rect">
            <a:avLst/>
          </a:prstGeom>
        </p:spPr>
      </p:pic>
      <p:sp>
        <p:nvSpPr>
          <p:cNvPr id="105" name="Rektangel: rundade hörn 104">
            <a:extLst>
              <a:ext uri="{FF2B5EF4-FFF2-40B4-BE49-F238E27FC236}">
                <a16:creationId xmlns:a16="http://schemas.microsoft.com/office/drawing/2014/main" id="{A0640A33-0933-9985-21E9-1DC93A68F5D3}"/>
              </a:ext>
            </a:extLst>
          </p:cNvPr>
          <p:cNvSpPr/>
          <p:nvPr/>
        </p:nvSpPr>
        <p:spPr>
          <a:xfrm>
            <a:off x="9054849" y="2706751"/>
            <a:ext cx="1141327" cy="2785893"/>
          </a:xfrm>
          <a:prstGeom prst="roundRect">
            <a:avLst/>
          </a:prstGeom>
          <a:solidFill>
            <a:srgbClr val="205E48">
              <a:alpha val="72000"/>
            </a:srgb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06" name="Bildobjekt 105">
            <a:extLst>
              <a:ext uri="{FF2B5EF4-FFF2-40B4-BE49-F238E27FC236}">
                <a16:creationId xmlns:a16="http://schemas.microsoft.com/office/drawing/2014/main" id="{FDB015E7-B2E9-3F18-0FF0-FAB31CBF5261}"/>
              </a:ext>
            </a:extLst>
          </p:cNvPr>
          <p:cNvPicPr>
            <a:picLocks noChangeAspect="1"/>
          </p:cNvPicPr>
          <p:nvPr/>
        </p:nvPicPr>
        <p:blipFill>
          <a:blip r:embed="rId7">
            <a:extLst>
              <a:ext uri="{BEBA8EAE-BF5A-486C-A8C5-ECC9F3942E4B}">
                <a14:imgProps xmlns:a14="http://schemas.microsoft.com/office/drawing/2010/main">
                  <a14:imgLayer r:embed="rId8">
                    <a14:imgEffect>
                      <a14:saturation sat="66000"/>
                    </a14:imgEffect>
                  </a14:imgLayer>
                </a14:imgProps>
              </a:ext>
            </a:extLst>
          </a:blip>
          <a:stretch>
            <a:fillRect/>
          </a:stretch>
        </p:blipFill>
        <p:spPr>
          <a:xfrm flipH="1">
            <a:off x="9298194" y="3140804"/>
            <a:ext cx="627800" cy="627800"/>
          </a:xfrm>
          <a:prstGeom prst="rect">
            <a:avLst/>
          </a:prstGeom>
        </p:spPr>
      </p:pic>
      <p:pic>
        <p:nvPicPr>
          <p:cNvPr id="107" name="Bildobjekt 106">
            <a:extLst>
              <a:ext uri="{FF2B5EF4-FFF2-40B4-BE49-F238E27FC236}">
                <a16:creationId xmlns:a16="http://schemas.microsoft.com/office/drawing/2014/main" id="{37A82778-8679-AE60-064B-329ABB5940B8}"/>
              </a:ext>
            </a:extLst>
          </p:cNvPr>
          <p:cNvPicPr>
            <a:picLocks noChangeAspect="1"/>
          </p:cNvPicPr>
          <p:nvPr/>
        </p:nvPicPr>
        <p:blipFill>
          <a:blip r:embed="rId7">
            <a:extLst>
              <a:ext uri="{BEBA8EAE-BF5A-486C-A8C5-ECC9F3942E4B}">
                <a14:imgProps xmlns:a14="http://schemas.microsoft.com/office/drawing/2010/main">
                  <a14:imgLayer r:embed="rId8">
                    <a14:imgEffect>
                      <a14:saturation sat="66000"/>
                    </a14:imgEffect>
                  </a14:imgLayer>
                </a14:imgProps>
              </a:ext>
            </a:extLst>
          </a:blip>
          <a:stretch>
            <a:fillRect/>
          </a:stretch>
        </p:blipFill>
        <p:spPr>
          <a:xfrm flipH="1">
            <a:off x="9298194" y="3920185"/>
            <a:ext cx="627800" cy="627800"/>
          </a:xfrm>
          <a:prstGeom prst="rect">
            <a:avLst/>
          </a:prstGeom>
        </p:spPr>
      </p:pic>
      <p:pic>
        <p:nvPicPr>
          <p:cNvPr id="108" name="Bildobjekt 107">
            <a:extLst>
              <a:ext uri="{FF2B5EF4-FFF2-40B4-BE49-F238E27FC236}">
                <a16:creationId xmlns:a16="http://schemas.microsoft.com/office/drawing/2014/main" id="{2F9BF66D-F976-079C-8DA4-87BB64707A02}"/>
              </a:ext>
            </a:extLst>
          </p:cNvPr>
          <p:cNvPicPr>
            <a:picLocks noChangeAspect="1"/>
          </p:cNvPicPr>
          <p:nvPr/>
        </p:nvPicPr>
        <p:blipFill>
          <a:blip r:embed="rId7">
            <a:extLst>
              <a:ext uri="{BEBA8EAE-BF5A-486C-A8C5-ECC9F3942E4B}">
                <a14:imgProps xmlns:a14="http://schemas.microsoft.com/office/drawing/2010/main">
                  <a14:imgLayer r:embed="rId8">
                    <a14:imgEffect>
                      <a14:saturation sat="66000"/>
                    </a14:imgEffect>
                  </a14:imgLayer>
                </a14:imgProps>
              </a:ext>
            </a:extLst>
          </a:blip>
          <a:stretch>
            <a:fillRect/>
          </a:stretch>
        </p:blipFill>
        <p:spPr>
          <a:xfrm flipH="1">
            <a:off x="9298194" y="4681312"/>
            <a:ext cx="627800" cy="627800"/>
          </a:xfrm>
          <a:prstGeom prst="rect">
            <a:avLst/>
          </a:prstGeom>
        </p:spPr>
      </p:pic>
      <p:pic>
        <p:nvPicPr>
          <p:cNvPr id="109" name="Bild 108" descr="Stäng med hel fyllning">
            <a:extLst>
              <a:ext uri="{FF2B5EF4-FFF2-40B4-BE49-F238E27FC236}">
                <a16:creationId xmlns:a16="http://schemas.microsoft.com/office/drawing/2014/main" id="{64B980DA-7469-99E4-A152-79ABCE5C57C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672989" y="3282217"/>
            <a:ext cx="611784" cy="611784"/>
          </a:xfrm>
          <a:prstGeom prst="rect">
            <a:avLst/>
          </a:prstGeom>
        </p:spPr>
      </p:pic>
      <p:pic>
        <p:nvPicPr>
          <p:cNvPr id="110" name="Bild 109" descr="Bock med hel fyllning">
            <a:extLst>
              <a:ext uri="{FF2B5EF4-FFF2-40B4-BE49-F238E27FC236}">
                <a16:creationId xmlns:a16="http://schemas.microsoft.com/office/drawing/2014/main" id="{64EFDF4A-6DB4-C273-7E7E-40E6E04948F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612094" y="4781492"/>
            <a:ext cx="627800" cy="627800"/>
          </a:xfrm>
          <a:prstGeom prst="rect">
            <a:avLst/>
          </a:prstGeom>
        </p:spPr>
      </p:pic>
      <p:cxnSp>
        <p:nvCxnSpPr>
          <p:cNvPr id="111" name="Rak pilkoppling 110">
            <a:extLst>
              <a:ext uri="{FF2B5EF4-FFF2-40B4-BE49-F238E27FC236}">
                <a16:creationId xmlns:a16="http://schemas.microsoft.com/office/drawing/2014/main" id="{8369B884-888C-1767-B5A3-2A08A53B2680}"/>
              </a:ext>
            </a:extLst>
          </p:cNvPr>
          <p:cNvCxnSpPr>
            <a:cxnSpLocks/>
            <a:stCxn id="64" idx="3"/>
            <a:endCxn id="113" idx="1"/>
          </p:cNvCxnSpPr>
          <p:nvPr/>
        </p:nvCxnSpPr>
        <p:spPr>
          <a:xfrm>
            <a:off x="7821709" y="2905835"/>
            <a:ext cx="1042948" cy="2710"/>
          </a:xfrm>
          <a:prstGeom prst="straightConnector1">
            <a:avLst/>
          </a:prstGeom>
          <a:ln w="12700" cmpd="sng">
            <a:solidFill>
              <a:srgbClr val="205E48"/>
            </a:solidFill>
            <a:headEnd w="med" len="sm"/>
            <a:tailEnd type="triangle"/>
          </a:ln>
        </p:spPr>
        <p:style>
          <a:lnRef idx="1">
            <a:schemeClr val="accent1"/>
          </a:lnRef>
          <a:fillRef idx="0">
            <a:schemeClr val="accent1"/>
          </a:fillRef>
          <a:effectRef idx="0">
            <a:schemeClr val="accent1"/>
          </a:effectRef>
          <a:fontRef idx="minor">
            <a:schemeClr val="tx1"/>
          </a:fontRef>
        </p:style>
      </p:cxnSp>
      <p:pic>
        <p:nvPicPr>
          <p:cNvPr id="112" name="Bild 111" descr="Stäng med hel fyllning">
            <a:extLst>
              <a:ext uri="{FF2B5EF4-FFF2-40B4-BE49-F238E27FC236}">
                <a16:creationId xmlns:a16="http://schemas.microsoft.com/office/drawing/2014/main" id="{1BA38441-D0D4-5C7A-EE2D-0900B957415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683600" y="4025758"/>
            <a:ext cx="611784" cy="611784"/>
          </a:xfrm>
          <a:prstGeom prst="rect">
            <a:avLst/>
          </a:prstGeom>
        </p:spPr>
      </p:pic>
      <p:sp>
        <p:nvSpPr>
          <p:cNvPr id="113" name="Rektangel: rundade hörn 112">
            <a:extLst>
              <a:ext uri="{FF2B5EF4-FFF2-40B4-BE49-F238E27FC236}">
                <a16:creationId xmlns:a16="http://schemas.microsoft.com/office/drawing/2014/main" id="{062FD901-D0BF-396B-17FF-57CB989119FA}"/>
              </a:ext>
            </a:extLst>
          </p:cNvPr>
          <p:cNvSpPr/>
          <p:nvPr/>
        </p:nvSpPr>
        <p:spPr>
          <a:xfrm>
            <a:off x="8864657" y="2774996"/>
            <a:ext cx="1494873" cy="267097"/>
          </a:xfrm>
          <a:prstGeom prst="roundRect">
            <a:avLst/>
          </a:prstGeom>
          <a:solidFill>
            <a:srgbClr val="205E48">
              <a:alpha val="72000"/>
            </a:srgb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Prislistehänvisning</a:t>
            </a:r>
          </a:p>
        </p:txBody>
      </p:sp>
      <p:pic>
        <p:nvPicPr>
          <p:cNvPr id="117" name="Bild 116" descr="Kontrakt kontur">
            <a:extLst>
              <a:ext uri="{FF2B5EF4-FFF2-40B4-BE49-F238E27FC236}">
                <a16:creationId xmlns:a16="http://schemas.microsoft.com/office/drawing/2014/main" id="{E8B68607-5EF0-43E0-A24D-435FC9CB543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361162" y="4254938"/>
            <a:ext cx="632140" cy="632140"/>
          </a:xfrm>
          <a:prstGeom prst="rect">
            <a:avLst/>
          </a:prstGeom>
        </p:spPr>
      </p:pic>
      <p:sp>
        <p:nvSpPr>
          <p:cNvPr id="119" name="Rektangel 118">
            <a:extLst>
              <a:ext uri="{FF2B5EF4-FFF2-40B4-BE49-F238E27FC236}">
                <a16:creationId xmlns:a16="http://schemas.microsoft.com/office/drawing/2014/main" id="{0D2110FA-7AE1-4ECB-E23A-884AB1469892}"/>
              </a:ext>
            </a:extLst>
          </p:cNvPr>
          <p:cNvSpPr/>
          <p:nvPr/>
        </p:nvSpPr>
        <p:spPr>
          <a:xfrm>
            <a:off x="6919668" y="4383630"/>
            <a:ext cx="1408916" cy="170371"/>
          </a:xfrm>
          <a:prstGeom prst="rect">
            <a:avLst/>
          </a:prstGeom>
          <a:solidFill>
            <a:srgbClr val="205E48">
              <a:alpha val="65098"/>
            </a:srgbClr>
          </a:solidFill>
          <a:ln w="6350">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Förstaledskontrakt</a:t>
            </a:r>
          </a:p>
        </p:txBody>
      </p:sp>
      <p:sp>
        <p:nvSpPr>
          <p:cNvPr id="120" name="Rektangel 119">
            <a:extLst>
              <a:ext uri="{FF2B5EF4-FFF2-40B4-BE49-F238E27FC236}">
                <a16:creationId xmlns:a16="http://schemas.microsoft.com/office/drawing/2014/main" id="{B4F6CADF-2E44-CF39-8B2E-15EA8FFB9BFA}"/>
              </a:ext>
            </a:extLst>
          </p:cNvPr>
          <p:cNvSpPr/>
          <p:nvPr/>
        </p:nvSpPr>
        <p:spPr>
          <a:xfrm>
            <a:off x="6919668" y="4611121"/>
            <a:ext cx="1408916" cy="170371"/>
          </a:xfrm>
          <a:prstGeom prst="rect">
            <a:avLst/>
          </a:prstGeom>
          <a:solidFill>
            <a:srgbClr val="205E48">
              <a:alpha val="65098"/>
            </a:srgbClr>
          </a:solidFill>
          <a:ln w="6350">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Köparekontrakt</a:t>
            </a:r>
          </a:p>
        </p:txBody>
      </p:sp>
      <p:cxnSp>
        <p:nvCxnSpPr>
          <p:cNvPr id="122" name="Rak pilkoppling 121">
            <a:extLst>
              <a:ext uri="{FF2B5EF4-FFF2-40B4-BE49-F238E27FC236}">
                <a16:creationId xmlns:a16="http://schemas.microsoft.com/office/drawing/2014/main" id="{AF6F1423-7C5B-A26D-EB85-21A3D8E7CEFA}"/>
              </a:ext>
            </a:extLst>
          </p:cNvPr>
          <p:cNvCxnSpPr>
            <a:cxnSpLocks/>
            <a:endCxn id="123" idx="1"/>
          </p:cNvCxnSpPr>
          <p:nvPr/>
        </p:nvCxnSpPr>
        <p:spPr>
          <a:xfrm>
            <a:off x="5361989" y="4058076"/>
            <a:ext cx="1114425" cy="6783"/>
          </a:xfrm>
          <a:prstGeom prst="straightConnector1">
            <a:avLst/>
          </a:prstGeom>
          <a:ln w="12700" cmpd="sng">
            <a:solidFill>
              <a:srgbClr val="205E48"/>
            </a:solidFill>
            <a:headEnd w="med" len="sm"/>
            <a:tailEnd type="triangle"/>
          </a:ln>
        </p:spPr>
        <p:style>
          <a:lnRef idx="1">
            <a:schemeClr val="accent1"/>
          </a:lnRef>
          <a:fillRef idx="0">
            <a:schemeClr val="accent1"/>
          </a:fillRef>
          <a:effectRef idx="0">
            <a:schemeClr val="accent1"/>
          </a:effectRef>
          <a:fontRef idx="minor">
            <a:schemeClr val="tx1"/>
          </a:fontRef>
        </p:style>
      </p:cxnSp>
      <p:sp>
        <p:nvSpPr>
          <p:cNvPr id="123" name="Rektangel: rundade hörn 122">
            <a:extLst>
              <a:ext uri="{FF2B5EF4-FFF2-40B4-BE49-F238E27FC236}">
                <a16:creationId xmlns:a16="http://schemas.microsoft.com/office/drawing/2014/main" id="{07F46311-DF32-6CBA-1FE7-FCEFEA062B62}"/>
              </a:ext>
            </a:extLst>
          </p:cNvPr>
          <p:cNvSpPr/>
          <p:nvPr/>
        </p:nvSpPr>
        <p:spPr>
          <a:xfrm>
            <a:off x="6476414" y="3931310"/>
            <a:ext cx="1348900" cy="267097"/>
          </a:xfrm>
          <a:prstGeom prst="roundRect">
            <a:avLst/>
          </a:prstGeom>
          <a:solidFill>
            <a:srgbClr val="205E48"/>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Pris på kontrakt </a:t>
            </a:r>
          </a:p>
        </p:txBody>
      </p:sp>
      <p:sp>
        <p:nvSpPr>
          <p:cNvPr id="126" name="textruta 125">
            <a:extLst>
              <a:ext uri="{FF2B5EF4-FFF2-40B4-BE49-F238E27FC236}">
                <a16:creationId xmlns:a16="http://schemas.microsoft.com/office/drawing/2014/main" id="{036B729C-65A6-2B50-B0B4-6FAAC7D6BCB5}"/>
              </a:ext>
            </a:extLst>
          </p:cNvPr>
          <p:cNvSpPr txBox="1"/>
          <p:nvPr/>
        </p:nvSpPr>
        <p:spPr>
          <a:xfrm>
            <a:off x="154237" y="94343"/>
            <a:ext cx="16321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rgbClr val="000000">
                    <a:lumMod val="65000"/>
                    <a:lumOff val="35000"/>
                  </a:srgbClr>
                </a:solidFill>
                <a:effectLst/>
                <a:uLnTx/>
                <a:uFillTx/>
                <a:latin typeface="Open Sans" panose="020B0606030504020204" pitchFamily="34" charset="0"/>
                <a:ea typeface="Open Sans" panose="020B0606030504020204" pitchFamily="34" charset="0"/>
                <a:cs typeface="Open Sans" panose="020B0606030504020204" pitchFamily="34" charset="0"/>
              </a:rPr>
              <a:t>Prislösningen</a:t>
            </a:r>
          </a:p>
        </p:txBody>
      </p:sp>
    </p:spTree>
    <p:extLst>
      <p:ext uri="{BB962C8B-B14F-4D97-AF65-F5344CB8AC3E}">
        <p14:creationId xmlns:p14="http://schemas.microsoft.com/office/powerpoint/2010/main" val="1924059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par>
                                <p:cTn id="25" presetID="53" presetClass="entr" presetSubtype="16"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animEffect transition="in" filter="fade">
                                      <p:cBhvr>
                                        <p:cTn id="29" dur="500"/>
                                        <p:tgtEl>
                                          <p:spTgt spid="6"/>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47"/>
                                        </p:tgtEl>
                                        <p:attrNameLst>
                                          <p:attrName>style.visibility</p:attrName>
                                        </p:attrNameLst>
                                      </p:cBhvr>
                                      <p:to>
                                        <p:strVal val="visible"/>
                                      </p:to>
                                    </p:set>
                                    <p:anim calcmode="lin" valueType="num">
                                      <p:cBhvr>
                                        <p:cTn id="32" dur="500" fill="hold"/>
                                        <p:tgtEl>
                                          <p:spTgt spid="47"/>
                                        </p:tgtEl>
                                        <p:attrNameLst>
                                          <p:attrName>ppt_w</p:attrName>
                                        </p:attrNameLst>
                                      </p:cBhvr>
                                      <p:tavLst>
                                        <p:tav tm="0">
                                          <p:val>
                                            <p:fltVal val="0"/>
                                          </p:val>
                                        </p:tav>
                                        <p:tav tm="100000">
                                          <p:val>
                                            <p:strVal val="#ppt_w"/>
                                          </p:val>
                                        </p:tav>
                                      </p:tavLst>
                                    </p:anim>
                                    <p:anim calcmode="lin" valueType="num">
                                      <p:cBhvr>
                                        <p:cTn id="33" dur="500" fill="hold"/>
                                        <p:tgtEl>
                                          <p:spTgt spid="47"/>
                                        </p:tgtEl>
                                        <p:attrNameLst>
                                          <p:attrName>ppt_h</p:attrName>
                                        </p:attrNameLst>
                                      </p:cBhvr>
                                      <p:tavLst>
                                        <p:tav tm="0">
                                          <p:val>
                                            <p:fltVal val="0"/>
                                          </p:val>
                                        </p:tav>
                                        <p:tav tm="100000">
                                          <p:val>
                                            <p:strVal val="#ppt_h"/>
                                          </p:val>
                                        </p:tav>
                                      </p:tavLst>
                                    </p:anim>
                                    <p:animEffect transition="in" filter="fade">
                                      <p:cBhvr>
                                        <p:cTn id="34" dur="500"/>
                                        <p:tgtEl>
                                          <p:spTgt spid="47"/>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48"/>
                                        </p:tgtEl>
                                        <p:attrNameLst>
                                          <p:attrName>style.visibility</p:attrName>
                                        </p:attrNameLst>
                                      </p:cBhvr>
                                      <p:to>
                                        <p:strVal val="visible"/>
                                      </p:to>
                                    </p:set>
                                    <p:anim calcmode="lin" valueType="num">
                                      <p:cBhvr>
                                        <p:cTn id="37" dur="500" fill="hold"/>
                                        <p:tgtEl>
                                          <p:spTgt spid="48"/>
                                        </p:tgtEl>
                                        <p:attrNameLst>
                                          <p:attrName>ppt_w</p:attrName>
                                        </p:attrNameLst>
                                      </p:cBhvr>
                                      <p:tavLst>
                                        <p:tav tm="0">
                                          <p:val>
                                            <p:fltVal val="0"/>
                                          </p:val>
                                        </p:tav>
                                        <p:tav tm="100000">
                                          <p:val>
                                            <p:strVal val="#ppt_w"/>
                                          </p:val>
                                        </p:tav>
                                      </p:tavLst>
                                    </p:anim>
                                    <p:anim calcmode="lin" valueType="num">
                                      <p:cBhvr>
                                        <p:cTn id="38" dur="500" fill="hold"/>
                                        <p:tgtEl>
                                          <p:spTgt spid="48"/>
                                        </p:tgtEl>
                                        <p:attrNameLst>
                                          <p:attrName>ppt_h</p:attrName>
                                        </p:attrNameLst>
                                      </p:cBhvr>
                                      <p:tavLst>
                                        <p:tav tm="0">
                                          <p:val>
                                            <p:fltVal val="0"/>
                                          </p:val>
                                        </p:tav>
                                        <p:tav tm="100000">
                                          <p:val>
                                            <p:strVal val="#ppt_h"/>
                                          </p:val>
                                        </p:tav>
                                      </p:tavLst>
                                    </p:anim>
                                    <p:animEffect transition="in" filter="fade">
                                      <p:cBhvr>
                                        <p:cTn id="39" dur="500"/>
                                        <p:tgtEl>
                                          <p:spTgt spid="48"/>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49"/>
                                        </p:tgtEl>
                                        <p:attrNameLst>
                                          <p:attrName>style.visibility</p:attrName>
                                        </p:attrNameLst>
                                      </p:cBhvr>
                                      <p:to>
                                        <p:strVal val="visible"/>
                                      </p:to>
                                    </p:set>
                                    <p:anim calcmode="lin" valueType="num">
                                      <p:cBhvr>
                                        <p:cTn id="42" dur="500" fill="hold"/>
                                        <p:tgtEl>
                                          <p:spTgt spid="49"/>
                                        </p:tgtEl>
                                        <p:attrNameLst>
                                          <p:attrName>ppt_w</p:attrName>
                                        </p:attrNameLst>
                                      </p:cBhvr>
                                      <p:tavLst>
                                        <p:tav tm="0">
                                          <p:val>
                                            <p:fltVal val="0"/>
                                          </p:val>
                                        </p:tav>
                                        <p:tav tm="100000">
                                          <p:val>
                                            <p:strVal val="#ppt_w"/>
                                          </p:val>
                                        </p:tav>
                                      </p:tavLst>
                                    </p:anim>
                                    <p:anim calcmode="lin" valueType="num">
                                      <p:cBhvr>
                                        <p:cTn id="43" dur="500" fill="hold"/>
                                        <p:tgtEl>
                                          <p:spTgt spid="49"/>
                                        </p:tgtEl>
                                        <p:attrNameLst>
                                          <p:attrName>ppt_h</p:attrName>
                                        </p:attrNameLst>
                                      </p:cBhvr>
                                      <p:tavLst>
                                        <p:tav tm="0">
                                          <p:val>
                                            <p:fltVal val="0"/>
                                          </p:val>
                                        </p:tav>
                                        <p:tav tm="100000">
                                          <p:val>
                                            <p:strVal val="#ppt_h"/>
                                          </p:val>
                                        </p:tav>
                                      </p:tavLst>
                                    </p:anim>
                                    <p:animEffect transition="in" filter="fade">
                                      <p:cBhvr>
                                        <p:cTn id="44" dur="500"/>
                                        <p:tgtEl>
                                          <p:spTgt spid="49"/>
                                        </p:tgtEl>
                                      </p:cBhvr>
                                    </p:animEffect>
                                  </p:childTnLst>
                                </p:cTn>
                              </p:par>
                              <p:par>
                                <p:cTn id="45" presetID="53" presetClass="entr" presetSubtype="16"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p:cTn id="47" dur="500" fill="hold"/>
                                        <p:tgtEl>
                                          <p:spTgt spid="11"/>
                                        </p:tgtEl>
                                        <p:attrNameLst>
                                          <p:attrName>ppt_w</p:attrName>
                                        </p:attrNameLst>
                                      </p:cBhvr>
                                      <p:tavLst>
                                        <p:tav tm="0">
                                          <p:val>
                                            <p:fltVal val="0"/>
                                          </p:val>
                                        </p:tav>
                                        <p:tav tm="100000">
                                          <p:val>
                                            <p:strVal val="#ppt_w"/>
                                          </p:val>
                                        </p:tav>
                                      </p:tavLst>
                                    </p:anim>
                                    <p:anim calcmode="lin" valueType="num">
                                      <p:cBhvr>
                                        <p:cTn id="48" dur="500" fill="hold"/>
                                        <p:tgtEl>
                                          <p:spTgt spid="11"/>
                                        </p:tgtEl>
                                        <p:attrNameLst>
                                          <p:attrName>ppt_h</p:attrName>
                                        </p:attrNameLst>
                                      </p:cBhvr>
                                      <p:tavLst>
                                        <p:tav tm="0">
                                          <p:val>
                                            <p:fltVal val="0"/>
                                          </p:val>
                                        </p:tav>
                                        <p:tav tm="100000">
                                          <p:val>
                                            <p:strVal val="#ppt_h"/>
                                          </p:val>
                                        </p:tav>
                                      </p:tavLst>
                                    </p:anim>
                                    <p:animEffect transition="in" filter="fade">
                                      <p:cBhvr>
                                        <p:cTn id="49" dur="500"/>
                                        <p:tgtEl>
                                          <p:spTgt spid="11"/>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63"/>
                                        </p:tgtEl>
                                        <p:attrNameLst>
                                          <p:attrName>style.visibility</p:attrName>
                                        </p:attrNameLst>
                                      </p:cBhvr>
                                      <p:to>
                                        <p:strVal val="visible"/>
                                      </p:to>
                                    </p:set>
                                    <p:anim calcmode="lin" valueType="num">
                                      <p:cBhvr>
                                        <p:cTn id="54" dur="500" fill="hold"/>
                                        <p:tgtEl>
                                          <p:spTgt spid="63"/>
                                        </p:tgtEl>
                                        <p:attrNameLst>
                                          <p:attrName>ppt_w</p:attrName>
                                        </p:attrNameLst>
                                      </p:cBhvr>
                                      <p:tavLst>
                                        <p:tav tm="0">
                                          <p:val>
                                            <p:fltVal val="0"/>
                                          </p:val>
                                        </p:tav>
                                        <p:tav tm="100000">
                                          <p:val>
                                            <p:strVal val="#ppt_w"/>
                                          </p:val>
                                        </p:tav>
                                      </p:tavLst>
                                    </p:anim>
                                    <p:anim calcmode="lin" valueType="num">
                                      <p:cBhvr>
                                        <p:cTn id="55" dur="500" fill="hold"/>
                                        <p:tgtEl>
                                          <p:spTgt spid="63"/>
                                        </p:tgtEl>
                                        <p:attrNameLst>
                                          <p:attrName>ppt_h</p:attrName>
                                        </p:attrNameLst>
                                      </p:cBhvr>
                                      <p:tavLst>
                                        <p:tav tm="0">
                                          <p:val>
                                            <p:fltVal val="0"/>
                                          </p:val>
                                        </p:tav>
                                        <p:tav tm="100000">
                                          <p:val>
                                            <p:strVal val="#ppt_h"/>
                                          </p:val>
                                        </p:tav>
                                      </p:tavLst>
                                    </p:anim>
                                    <p:animEffect transition="in" filter="fade">
                                      <p:cBhvr>
                                        <p:cTn id="56" dur="500"/>
                                        <p:tgtEl>
                                          <p:spTgt spid="63"/>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64"/>
                                        </p:tgtEl>
                                        <p:attrNameLst>
                                          <p:attrName>style.visibility</p:attrName>
                                        </p:attrNameLst>
                                      </p:cBhvr>
                                      <p:to>
                                        <p:strVal val="visible"/>
                                      </p:to>
                                    </p:set>
                                    <p:anim calcmode="lin" valueType="num">
                                      <p:cBhvr>
                                        <p:cTn id="59" dur="500" fill="hold"/>
                                        <p:tgtEl>
                                          <p:spTgt spid="64"/>
                                        </p:tgtEl>
                                        <p:attrNameLst>
                                          <p:attrName>ppt_w</p:attrName>
                                        </p:attrNameLst>
                                      </p:cBhvr>
                                      <p:tavLst>
                                        <p:tav tm="0">
                                          <p:val>
                                            <p:fltVal val="0"/>
                                          </p:val>
                                        </p:tav>
                                        <p:tav tm="100000">
                                          <p:val>
                                            <p:strVal val="#ppt_w"/>
                                          </p:val>
                                        </p:tav>
                                      </p:tavLst>
                                    </p:anim>
                                    <p:anim calcmode="lin" valueType="num">
                                      <p:cBhvr>
                                        <p:cTn id="60" dur="500" fill="hold"/>
                                        <p:tgtEl>
                                          <p:spTgt spid="64"/>
                                        </p:tgtEl>
                                        <p:attrNameLst>
                                          <p:attrName>ppt_h</p:attrName>
                                        </p:attrNameLst>
                                      </p:cBhvr>
                                      <p:tavLst>
                                        <p:tav tm="0">
                                          <p:val>
                                            <p:fltVal val="0"/>
                                          </p:val>
                                        </p:tav>
                                        <p:tav tm="100000">
                                          <p:val>
                                            <p:strVal val="#ppt_h"/>
                                          </p:val>
                                        </p:tav>
                                      </p:tavLst>
                                    </p:anim>
                                    <p:animEffect transition="in" filter="fade">
                                      <p:cBhvr>
                                        <p:cTn id="61" dur="500"/>
                                        <p:tgtEl>
                                          <p:spTgt spid="64"/>
                                        </p:tgtEl>
                                      </p:cBhvr>
                                    </p:animEffect>
                                  </p:childTnLst>
                                </p:cTn>
                              </p:par>
                              <p:par>
                                <p:cTn id="62" presetID="53" presetClass="entr" presetSubtype="16" fill="hold" nodeType="withEffect">
                                  <p:stCondLst>
                                    <p:cond delay="0"/>
                                  </p:stCondLst>
                                  <p:childTnLst>
                                    <p:set>
                                      <p:cBhvr>
                                        <p:cTn id="63" dur="1" fill="hold">
                                          <p:stCondLst>
                                            <p:cond delay="0"/>
                                          </p:stCondLst>
                                        </p:cTn>
                                        <p:tgtEl>
                                          <p:spTgt spid="65"/>
                                        </p:tgtEl>
                                        <p:attrNameLst>
                                          <p:attrName>style.visibility</p:attrName>
                                        </p:attrNameLst>
                                      </p:cBhvr>
                                      <p:to>
                                        <p:strVal val="visible"/>
                                      </p:to>
                                    </p:set>
                                    <p:anim calcmode="lin" valueType="num">
                                      <p:cBhvr>
                                        <p:cTn id="64" dur="500" fill="hold"/>
                                        <p:tgtEl>
                                          <p:spTgt spid="65"/>
                                        </p:tgtEl>
                                        <p:attrNameLst>
                                          <p:attrName>ppt_w</p:attrName>
                                        </p:attrNameLst>
                                      </p:cBhvr>
                                      <p:tavLst>
                                        <p:tav tm="0">
                                          <p:val>
                                            <p:fltVal val="0"/>
                                          </p:val>
                                        </p:tav>
                                        <p:tav tm="100000">
                                          <p:val>
                                            <p:strVal val="#ppt_w"/>
                                          </p:val>
                                        </p:tav>
                                      </p:tavLst>
                                    </p:anim>
                                    <p:anim calcmode="lin" valueType="num">
                                      <p:cBhvr>
                                        <p:cTn id="65" dur="500" fill="hold"/>
                                        <p:tgtEl>
                                          <p:spTgt spid="65"/>
                                        </p:tgtEl>
                                        <p:attrNameLst>
                                          <p:attrName>ppt_h</p:attrName>
                                        </p:attrNameLst>
                                      </p:cBhvr>
                                      <p:tavLst>
                                        <p:tav tm="0">
                                          <p:val>
                                            <p:fltVal val="0"/>
                                          </p:val>
                                        </p:tav>
                                        <p:tav tm="100000">
                                          <p:val>
                                            <p:strVal val="#ppt_h"/>
                                          </p:val>
                                        </p:tav>
                                      </p:tavLst>
                                    </p:anim>
                                    <p:animEffect transition="in" filter="fade">
                                      <p:cBhvr>
                                        <p:cTn id="66" dur="500"/>
                                        <p:tgtEl>
                                          <p:spTgt spid="65"/>
                                        </p:tgtEl>
                                      </p:cBhvr>
                                    </p:animEffect>
                                  </p:childTnLst>
                                </p:cTn>
                              </p:par>
                              <p:par>
                                <p:cTn id="67" presetID="53" presetClass="entr" presetSubtype="16" fill="hold" nodeType="withEffect">
                                  <p:stCondLst>
                                    <p:cond delay="0"/>
                                  </p:stCondLst>
                                  <p:childTnLst>
                                    <p:set>
                                      <p:cBhvr>
                                        <p:cTn id="68" dur="1" fill="hold">
                                          <p:stCondLst>
                                            <p:cond delay="0"/>
                                          </p:stCondLst>
                                        </p:cTn>
                                        <p:tgtEl>
                                          <p:spTgt spid="68"/>
                                        </p:tgtEl>
                                        <p:attrNameLst>
                                          <p:attrName>style.visibility</p:attrName>
                                        </p:attrNameLst>
                                      </p:cBhvr>
                                      <p:to>
                                        <p:strVal val="visible"/>
                                      </p:to>
                                    </p:set>
                                    <p:anim calcmode="lin" valueType="num">
                                      <p:cBhvr>
                                        <p:cTn id="69" dur="500" fill="hold"/>
                                        <p:tgtEl>
                                          <p:spTgt spid="68"/>
                                        </p:tgtEl>
                                        <p:attrNameLst>
                                          <p:attrName>ppt_w</p:attrName>
                                        </p:attrNameLst>
                                      </p:cBhvr>
                                      <p:tavLst>
                                        <p:tav tm="0">
                                          <p:val>
                                            <p:fltVal val="0"/>
                                          </p:val>
                                        </p:tav>
                                        <p:tav tm="100000">
                                          <p:val>
                                            <p:strVal val="#ppt_w"/>
                                          </p:val>
                                        </p:tav>
                                      </p:tavLst>
                                    </p:anim>
                                    <p:anim calcmode="lin" valueType="num">
                                      <p:cBhvr>
                                        <p:cTn id="70" dur="500" fill="hold"/>
                                        <p:tgtEl>
                                          <p:spTgt spid="68"/>
                                        </p:tgtEl>
                                        <p:attrNameLst>
                                          <p:attrName>ppt_h</p:attrName>
                                        </p:attrNameLst>
                                      </p:cBhvr>
                                      <p:tavLst>
                                        <p:tav tm="0">
                                          <p:val>
                                            <p:fltVal val="0"/>
                                          </p:val>
                                        </p:tav>
                                        <p:tav tm="100000">
                                          <p:val>
                                            <p:strVal val="#ppt_h"/>
                                          </p:val>
                                        </p:tav>
                                      </p:tavLst>
                                    </p:anim>
                                    <p:animEffect transition="in" filter="fade">
                                      <p:cBhvr>
                                        <p:cTn id="71" dur="500"/>
                                        <p:tgtEl>
                                          <p:spTgt spid="68"/>
                                        </p:tgtEl>
                                      </p:cBhvr>
                                    </p:animEffect>
                                  </p:childTnLst>
                                </p:cTn>
                              </p:par>
                              <p:par>
                                <p:cTn id="72" presetID="53" presetClass="entr" presetSubtype="16" fill="hold" grpId="0" nodeType="withEffect">
                                  <p:stCondLst>
                                    <p:cond delay="0"/>
                                  </p:stCondLst>
                                  <p:childTnLst>
                                    <p:set>
                                      <p:cBhvr>
                                        <p:cTn id="73" dur="1" fill="hold">
                                          <p:stCondLst>
                                            <p:cond delay="0"/>
                                          </p:stCondLst>
                                        </p:cTn>
                                        <p:tgtEl>
                                          <p:spTgt spid="123"/>
                                        </p:tgtEl>
                                        <p:attrNameLst>
                                          <p:attrName>style.visibility</p:attrName>
                                        </p:attrNameLst>
                                      </p:cBhvr>
                                      <p:to>
                                        <p:strVal val="visible"/>
                                      </p:to>
                                    </p:set>
                                    <p:anim calcmode="lin" valueType="num">
                                      <p:cBhvr>
                                        <p:cTn id="74" dur="500" fill="hold"/>
                                        <p:tgtEl>
                                          <p:spTgt spid="123"/>
                                        </p:tgtEl>
                                        <p:attrNameLst>
                                          <p:attrName>ppt_w</p:attrName>
                                        </p:attrNameLst>
                                      </p:cBhvr>
                                      <p:tavLst>
                                        <p:tav tm="0">
                                          <p:val>
                                            <p:fltVal val="0"/>
                                          </p:val>
                                        </p:tav>
                                        <p:tav tm="100000">
                                          <p:val>
                                            <p:strVal val="#ppt_w"/>
                                          </p:val>
                                        </p:tav>
                                      </p:tavLst>
                                    </p:anim>
                                    <p:anim calcmode="lin" valueType="num">
                                      <p:cBhvr>
                                        <p:cTn id="75" dur="500" fill="hold"/>
                                        <p:tgtEl>
                                          <p:spTgt spid="123"/>
                                        </p:tgtEl>
                                        <p:attrNameLst>
                                          <p:attrName>ppt_h</p:attrName>
                                        </p:attrNameLst>
                                      </p:cBhvr>
                                      <p:tavLst>
                                        <p:tav tm="0">
                                          <p:val>
                                            <p:fltVal val="0"/>
                                          </p:val>
                                        </p:tav>
                                        <p:tav tm="100000">
                                          <p:val>
                                            <p:strVal val="#ppt_h"/>
                                          </p:val>
                                        </p:tav>
                                      </p:tavLst>
                                    </p:anim>
                                    <p:animEffect transition="in" filter="fade">
                                      <p:cBhvr>
                                        <p:cTn id="76" dur="500"/>
                                        <p:tgtEl>
                                          <p:spTgt spid="123"/>
                                        </p:tgtEl>
                                      </p:cBhvr>
                                    </p:animEffect>
                                  </p:childTnLst>
                                </p:cTn>
                              </p:par>
                              <p:par>
                                <p:cTn id="77" presetID="53" presetClass="entr" presetSubtype="16" fill="hold" grpId="0" nodeType="withEffect">
                                  <p:stCondLst>
                                    <p:cond delay="0"/>
                                  </p:stCondLst>
                                  <p:childTnLst>
                                    <p:set>
                                      <p:cBhvr>
                                        <p:cTn id="78" dur="1" fill="hold">
                                          <p:stCondLst>
                                            <p:cond delay="0"/>
                                          </p:stCondLst>
                                        </p:cTn>
                                        <p:tgtEl>
                                          <p:spTgt spid="119"/>
                                        </p:tgtEl>
                                        <p:attrNameLst>
                                          <p:attrName>style.visibility</p:attrName>
                                        </p:attrNameLst>
                                      </p:cBhvr>
                                      <p:to>
                                        <p:strVal val="visible"/>
                                      </p:to>
                                    </p:set>
                                    <p:anim calcmode="lin" valueType="num">
                                      <p:cBhvr>
                                        <p:cTn id="79" dur="500" fill="hold"/>
                                        <p:tgtEl>
                                          <p:spTgt spid="119"/>
                                        </p:tgtEl>
                                        <p:attrNameLst>
                                          <p:attrName>ppt_w</p:attrName>
                                        </p:attrNameLst>
                                      </p:cBhvr>
                                      <p:tavLst>
                                        <p:tav tm="0">
                                          <p:val>
                                            <p:fltVal val="0"/>
                                          </p:val>
                                        </p:tav>
                                        <p:tav tm="100000">
                                          <p:val>
                                            <p:strVal val="#ppt_w"/>
                                          </p:val>
                                        </p:tav>
                                      </p:tavLst>
                                    </p:anim>
                                    <p:anim calcmode="lin" valueType="num">
                                      <p:cBhvr>
                                        <p:cTn id="80" dur="500" fill="hold"/>
                                        <p:tgtEl>
                                          <p:spTgt spid="119"/>
                                        </p:tgtEl>
                                        <p:attrNameLst>
                                          <p:attrName>ppt_h</p:attrName>
                                        </p:attrNameLst>
                                      </p:cBhvr>
                                      <p:tavLst>
                                        <p:tav tm="0">
                                          <p:val>
                                            <p:fltVal val="0"/>
                                          </p:val>
                                        </p:tav>
                                        <p:tav tm="100000">
                                          <p:val>
                                            <p:strVal val="#ppt_h"/>
                                          </p:val>
                                        </p:tav>
                                      </p:tavLst>
                                    </p:anim>
                                    <p:animEffect transition="in" filter="fade">
                                      <p:cBhvr>
                                        <p:cTn id="81" dur="500"/>
                                        <p:tgtEl>
                                          <p:spTgt spid="119"/>
                                        </p:tgtEl>
                                      </p:cBhvr>
                                    </p:animEffect>
                                  </p:childTnLst>
                                </p:cTn>
                              </p:par>
                              <p:par>
                                <p:cTn id="82" presetID="53" presetClass="entr" presetSubtype="16" fill="hold" grpId="0" nodeType="withEffect">
                                  <p:stCondLst>
                                    <p:cond delay="0"/>
                                  </p:stCondLst>
                                  <p:childTnLst>
                                    <p:set>
                                      <p:cBhvr>
                                        <p:cTn id="83" dur="1" fill="hold">
                                          <p:stCondLst>
                                            <p:cond delay="0"/>
                                          </p:stCondLst>
                                        </p:cTn>
                                        <p:tgtEl>
                                          <p:spTgt spid="120"/>
                                        </p:tgtEl>
                                        <p:attrNameLst>
                                          <p:attrName>style.visibility</p:attrName>
                                        </p:attrNameLst>
                                      </p:cBhvr>
                                      <p:to>
                                        <p:strVal val="visible"/>
                                      </p:to>
                                    </p:set>
                                    <p:anim calcmode="lin" valueType="num">
                                      <p:cBhvr>
                                        <p:cTn id="84" dur="500" fill="hold"/>
                                        <p:tgtEl>
                                          <p:spTgt spid="120"/>
                                        </p:tgtEl>
                                        <p:attrNameLst>
                                          <p:attrName>ppt_w</p:attrName>
                                        </p:attrNameLst>
                                      </p:cBhvr>
                                      <p:tavLst>
                                        <p:tav tm="0">
                                          <p:val>
                                            <p:fltVal val="0"/>
                                          </p:val>
                                        </p:tav>
                                        <p:tav tm="100000">
                                          <p:val>
                                            <p:strVal val="#ppt_w"/>
                                          </p:val>
                                        </p:tav>
                                      </p:tavLst>
                                    </p:anim>
                                    <p:anim calcmode="lin" valueType="num">
                                      <p:cBhvr>
                                        <p:cTn id="85" dur="500" fill="hold"/>
                                        <p:tgtEl>
                                          <p:spTgt spid="120"/>
                                        </p:tgtEl>
                                        <p:attrNameLst>
                                          <p:attrName>ppt_h</p:attrName>
                                        </p:attrNameLst>
                                      </p:cBhvr>
                                      <p:tavLst>
                                        <p:tav tm="0">
                                          <p:val>
                                            <p:fltVal val="0"/>
                                          </p:val>
                                        </p:tav>
                                        <p:tav tm="100000">
                                          <p:val>
                                            <p:strVal val="#ppt_h"/>
                                          </p:val>
                                        </p:tav>
                                      </p:tavLst>
                                    </p:anim>
                                    <p:animEffect transition="in" filter="fade">
                                      <p:cBhvr>
                                        <p:cTn id="86" dur="500"/>
                                        <p:tgtEl>
                                          <p:spTgt spid="120"/>
                                        </p:tgtEl>
                                      </p:cBhvr>
                                    </p:animEffect>
                                  </p:childTnLst>
                                </p:cTn>
                              </p:par>
                              <p:par>
                                <p:cTn id="87" presetID="53" presetClass="entr" presetSubtype="16" fill="hold" nodeType="withEffect">
                                  <p:stCondLst>
                                    <p:cond delay="0"/>
                                  </p:stCondLst>
                                  <p:childTnLst>
                                    <p:set>
                                      <p:cBhvr>
                                        <p:cTn id="88" dur="1" fill="hold">
                                          <p:stCondLst>
                                            <p:cond delay="0"/>
                                          </p:stCondLst>
                                        </p:cTn>
                                        <p:tgtEl>
                                          <p:spTgt spid="117"/>
                                        </p:tgtEl>
                                        <p:attrNameLst>
                                          <p:attrName>style.visibility</p:attrName>
                                        </p:attrNameLst>
                                      </p:cBhvr>
                                      <p:to>
                                        <p:strVal val="visible"/>
                                      </p:to>
                                    </p:set>
                                    <p:anim calcmode="lin" valueType="num">
                                      <p:cBhvr>
                                        <p:cTn id="89" dur="500" fill="hold"/>
                                        <p:tgtEl>
                                          <p:spTgt spid="117"/>
                                        </p:tgtEl>
                                        <p:attrNameLst>
                                          <p:attrName>ppt_w</p:attrName>
                                        </p:attrNameLst>
                                      </p:cBhvr>
                                      <p:tavLst>
                                        <p:tav tm="0">
                                          <p:val>
                                            <p:fltVal val="0"/>
                                          </p:val>
                                        </p:tav>
                                        <p:tav tm="100000">
                                          <p:val>
                                            <p:strVal val="#ppt_w"/>
                                          </p:val>
                                        </p:tav>
                                      </p:tavLst>
                                    </p:anim>
                                    <p:anim calcmode="lin" valueType="num">
                                      <p:cBhvr>
                                        <p:cTn id="90" dur="500" fill="hold"/>
                                        <p:tgtEl>
                                          <p:spTgt spid="117"/>
                                        </p:tgtEl>
                                        <p:attrNameLst>
                                          <p:attrName>ppt_h</p:attrName>
                                        </p:attrNameLst>
                                      </p:cBhvr>
                                      <p:tavLst>
                                        <p:tav tm="0">
                                          <p:val>
                                            <p:fltVal val="0"/>
                                          </p:val>
                                        </p:tav>
                                        <p:tav tm="100000">
                                          <p:val>
                                            <p:strVal val="#ppt_h"/>
                                          </p:val>
                                        </p:tav>
                                      </p:tavLst>
                                    </p:anim>
                                    <p:animEffect transition="in" filter="fade">
                                      <p:cBhvr>
                                        <p:cTn id="91" dur="500"/>
                                        <p:tgtEl>
                                          <p:spTgt spid="117"/>
                                        </p:tgtEl>
                                      </p:cBhvr>
                                    </p:animEffect>
                                  </p:childTnLst>
                                </p:cTn>
                              </p:par>
                              <p:par>
                                <p:cTn id="92" presetID="53" presetClass="entr" presetSubtype="16" fill="hold" nodeType="withEffect">
                                  <p:stCondLst>
                                    <p:cond delay="0"/>
                                  </p:stCondLst>
                                  <p:childTnLst>
                                    <p:set>
                                      <p:cBhvr>
                                        <p:cTn id="93" dur="1" fill="hold">
                                          <p:stCondLst>
                                            <p:cond delay="0"/>
                                          </p:stCondLst>
                                        </p:cTn>
                                        <p:tgtEl>
                                          <p:spTgt spid="122"/>
                                        </p:tgtEl>
                                        <p:attrNameLst>
                                          <p:attrName>style.visibility</p:attrName>
                                        </p:attrNameLst>
                                      </p:cBhvr>
                                      <p:to>
                                        <p:strVal val="visible"/>
                                      </p:to>
                                    </p:set>
                                    <p:anim calcmode="lin" valueType="num">
                                      <p:cBhvr>
                                        <p:cTn id="94" dur="500" fill="hold"/>
                                        <p:tgtEl>
                                          <p:spTgt spid="122"/>
                                        </p:tgtEl>
                                        <p:attrNameLst>
                                          <p:attrName>ppt_w</p:attrName>
                                        </p:attrNameLst>
                                      </p:cBhvr>
                                      <p:tavLst>
                                        <p:tav tm="0">
                                          <p:val>
                                            <p:fltVal val="0"/>
                                          </p:val>
                                        </p:tav>
                                        <p:tav tm="100000">
                                          <p:val>
                                            <p:strVal val="#ppt_w"/>
                                          </p:val>
                                        </p:tav>
                                      </p:tavLst>
                                    </p:anim>
                                    <p:anim calcmode="lin" valueType="num">
                                      <p:cBhvr>
                                        <p:cTn id="95" dur="500" fill="hold"/>
                                        <p:tgtEl>
                                          <p:spTgt spid="122"/>
                                        </p:tgtEl>
                                        <p:attrNameLst>
                                          <p:attrName>ppt_h</p:attrName>
                                        </p:attrNameLst>
                                      </p:cBhvr>
                                      <p:tavLst>
                                        <p:tav tm="0">
                                          <p:val>
                                            <p:fltVal val="0"/>
                                          </p:val>
                                        </p:tav>
                                        <p:tav tm="100000">
                                          <p:val>
                                            <p:strVal val="#ppt_h"/>
                                          </p:val>
                                        </p:tav>
                                      </p:tavLst>
                                    </p:anim>
                                    <p:animEffect transition="in" filter="fade">
                                      <p:cBhvr>
                                        <p:cTn id="96" dur="500"/>
                                        <p:tgtEl>
                                          <p:spTgt spid="122"/>
                                        </p:tgtEl>
                                      </p:cBhvr>
                                    </p:animEffect>
                                  </p:childTnLst>
                                </p:cTn>
                              </p:par>
                            </p:childTnLst>
                          </p:cTn>
                        </p:par>
                      </p:childTnLst>
                    </p:cTn>
                  </p:par>
                  <p:par>
                    <p:cTn id="97" fill="hold">
                      <p:stCondLst>
                        <p:cond delay="indefinite"/>
                      </p:stCondLst>
                      <p:childTnLst>
                        <p:par>
                          <p:cTn id="98" fill="hold">
                            <p:stCondLst>
                              <p:cond delay="0"/>
                            </p:stCondLst>
                            <p:childTnLst>
                              <p:par>
                                <p:cTn id="99" presetID="53" presetClass="entr" presetSubtype="16" fill="hold" nodeType="clickEffect">
                                  <p:stCondLst>
                                    <p:cond delay="0"/>
                                  </p:stCondLst>
                                  <p:childTnLst>
                                    <p:set>
                                      <p:cBhvr>
                                        <p:cTn id="100" dur="1" fill="hold">
                                          <p:stCondLst>
                                            <p:cond delay="0"/>
                                          </p:stCondLst>
                                        </p:cTn>
                                        <p:tgtEl>
                                          <p:spTgt spid="111"/>
                                        </p:tgtEl>
                                        <p:attrNameLst>
                                          <p:attrName>style.visibility</p:attrName>
                                        </p:attrNameLst>
                                      </p:cBhvr>
                                      <p:to>
                                        <p:strVal val="visible"/>
                                      </p:to>
                                    </p:set>
                                    <p:anim calcmode="lin" valueType="num">
                                      <p:cBhvr>
                                        <p:cTn id="101" dur="500" fill="hold"/>
                                        <p:tgtEl>
                                          <p:spTgt spid="111"/>
                                        </p:tgtEl>
                                        <p:attrNameLst>
                                          <p:attrName>ppt_w</p:attrName>
                                        </p:attrNameLst>
                                      </p:cBhvr>
                                      <p:tavLst>
                                        <p:tav tm="0">
                                          <p:val>
                                            <p:fltVal val="0"/>
                                          </p:val>
                                        </p:tav>
                                        <p:tav tm="100000">
                                          <p:val>
                                            <p:strVal val="#ppt_w"/>
                                          </p:val>
                                        </p:tav>
                                      </p:tavLst>
                                    </p:anim>
                                    <p:anim calcmode="lin" valueType="num">
                                      <p:cBhvr>
                                        <p:cTn id="102" dur="500" fill="hold"/>
                                        <p:tgtEl>
                                          <p:spTgt spid="111"/>
                                        </p:tgtEl>
                                        <p:attrNameLst>
                                          <p:attrName>ppt_h</p:attrName>
                                        </p:attrNameLst>
                                      </p:cBhvr>
                                      <p:tavLst>
                                        <p:tav tm="0">
                                          <p:val>
                                            <p:fltVal val="0"/>
                                          </p:val>
                                        </p:tav>
                                        <p:tav tm="100000">
                                          <p:val>
                                            <p:strVal val="#ppt_h"/>
                                          </p:val>
                                        </p:tav>
                                      </p:tavLst>
                                    </p:anim>
                                    <p:animEffect transition="in" filter="fade">
                                      <p:cBhvr>
                                        <p:cTn id="103" dur="500"/>
                                        <p:tgtEl>
                                          <p:spTgt spid="111"/>
                                        </p:tgtEl>
                                      </p:cBhvr>
                                    </p:animEffect>
                                  </p:childTnLst>
                                </p:cTn>
                              </p:par>
                              <p:par>
                                <p:cTn id="104" presetID="53" presetClass="entr" presetSubtype="16" fill="hold" grpId="0" nodeType="withEffect">
                                  <p:stCondLst>
                                    <p:cond delay="0"/>
                                  </p:stCondLst>
                                  <p:childTnLst>
                                    <p:set>
                                      <p:cBhvr>
                                        <p:cTn id="105" dur="1" fill="hold">
                                          <p:stCondLst>
                                            <p:cond delay="0"/>
                                          </p:stCondLst>
                                        </p:cTn>
                                        <p:tgtEl>
                                          <p:spTgt spid="105"/>
                                        </p:tgtEl>
                                        <p:attrNameLst>
                                          <p:attrName>style.visibility</p:attrName>
                                        </p:attrNameLst>
                                      </p:cBhvr>
                                      <p:to>
                                        <p:strVal val="visible"/>
                                      </p:to>
                                    </p:set>
                                    <p:anim calcmode="lin" valueType="num">
                                      <p:cBhvr>
                                        <p:cTn id="106" dur="500" fill="hold"/>
                                        <p:tgtEl>
                                          <p:spTgt spid="105"/>
                                        </p:tgtEl>
                                        <p:attrNameLst>
                                          <p:attrName>ppt_w</p:attrName>
                                        </p:attrNameLst>
                                      </p:cBhvr>
                                      <p:tavLst>
                                        <p:tav tm="0">
                                          <p:val>
                                            <p:fltVal val="0"/>
                                          </p:val>
                                        </p:tav>
                                        <p:tav tm="100000">
                                          <p:val>
                                            <p:strVal val="#ppt_w"/>
                                          </p:val>
                                        </p:tav>
                                      </p:tavLst>
                                    </p:anim>
                                    <p:anim calcmode="lin" valueType="num">
                                      <p:cBhvr>
                                        <p:cTn id="107" dur="500" fill="hold"/>
                                        <p:tgtEl>
                                          <p:spTgt spid="105"/>
                                        </p:tgtEl>
                                        <p:attrNameLst>
                                          <p:attrName>ppt_h</p:attrName>
                                        </p:attrNameLst>
                                      </p:cBhvr>
                                      <p:tavLst>
                                        <p:tav tm="0">
                                          <p:val>
                                            <p:fltVal val="0"/>
                                          </p:val>
                                        </p:tav>
                                        <p:tav tm="100000">
                                          <p:val>
                                            <p:strVal val="#ppt_h"/>
                                          </p:val>
                                        </p:tav>
                                      </p:tavLst>
                                    </p:anim>
                                    <p:animEffect transition="in" filter="fade">
                                      <p:cBhvr>
                                        <p:cTn id="108" dur="500"/>
                                        <p:tgtEl>
                                          <p:spTgt spid="105"/>
                                        </p:tgtEl>
                                      </p:cBhvr>
                                    </p:animEffect>
                                  </p:childTnLst>
                                </p:cTn>
                              </p:par>
                              <p:par>
                                <p:cTn id="109" presetID="53" presetClass="entr" presetSubtype="16" fill="hold" nodeType="withEffect">
                                  <p:stCondLst>
                                    <p:cond delay="0"/>
                                  </p:stCondLst>
                                  <p:childTnLst>
                                    <p:set>
                                      <p:cBhvr>
                                        <p:cTn id="110" dur="1" fill="hold">
                                          <p:stCondLst>
                                            <p:cond delay="0"/>
                                          </p:stCondLst>
                                        </p:cTn>
                                        <p:tgtEl>
                                          <p:spTgt spid="106"/>
                                        </p:tgtEl>
                                        <p:attrNameLst>
                                          <p:attrName>style.visibility</p:attrName>
                                        </p:attrNameLst>
                                      </p:cBhvr>
                                      <p:to>
                                        <p:strVal val="visible"/>
                                      </p:to>
                                    </p:set>
                                    <p:anim calcmode="lin" valueType="num">
                                      <p:cBhvr>
                                        <p:cTn id="111" dur="500" fill="hold"/>
                                        <p:tgtEl>
                                          <p:spTgt spid="106"/>
                                        </p:tgtEl>
                                        <p:attrNameLst>
                                          <p:attrName>ppt_w</p:attrName>
                                        </p:attrNameLst>
                                      </p:cBhvr>
                                      <p:tavLst>
                                        <p:tav tm="0">
                                          <p:val>
                                            <p:fltVal val="0"/>
                                          </p:val>
                                        </p:tav>
                                        <p:tav tm="100000">
                                          <p:val>
                                            <p:strVal val="#ppt_w"/>
                                          </p:val>
                                        </p:tav>
                                      </p:tavLst>
                                    </p:anim>
                                    <p:anim calcmode="lin" valueType="num">
                                      <p:cBhvr>
                                        <p:cTn id="112" dur="500" fill="hold"/>
                                        <p:tgtEl>
                                          <p:spTgt spid="106"/>
                                        </p:tgtEl>
                                        <p:attrNameLst>
                                          <p:attrName>ppt_h</p:attrName>
                                        </p:attrNameLst>
                                      </p:cBhvr>
                                      <p:tavLst>
                                        <p:tav tm="0">
                                          <p:val>
                                            <p:fltVal val="0"/>
                                          </p:val>
                                        </p:tav>
                                        <p:tav tm="100000">
                                          <p:val>
                                            <p:strVal val="#ppt_h"/>
                                          </p:val>
                                        </p:tav>
                                      </p:tavLst>
                                    </p:anim>
                                    <p:animEffect transition="in" filter="fade">
                                      <p:cBhvr>
                                        <p:cTn id="113" dur="500"/>
                                        <p:tgtEl>
                                          <p:spTgt spid="106"/>
                                        </p:tgtEl>
                                      </p:cBhvr>
                                    </p:animEffect>
                                  </p:childTnLst>
                                </p:cTn>
                              </p:par>
                              <p:par>
                                <p:cTn id="114" presetID="53" presetClass="entr" presetSubtype="16" fill="hold" nodeType="withEffect">
                                  <p:stCondLst>
                                    <p:cond delay="0"/>
                                  </p:stCondLst>
                                  <p:childTnLst>
                                    <p:set>
                                      <p:cBhvr>
                                        <p:cTn id="115" dur="1" fill="hold">
                                          <p:stCondLst>
                                            <p:cond delay="0"/>
                                          </p:stCondLst>
                                        </p:cTn>
                                        <p:tgtEl>
                                          <p:spTgt spid="107"/>
                                        </p:tgtEl>
                                        <p:attrNameLst>
                                          <p:attrName>style.visibility</p:attrName>
                                        </p:attrNameLst>
                                      </p:cBhvr>
                                      <p:to>
                                        <p:strVal val="visible"/>
                                      </p:to>
                                    </p:set>
                                    <p:anim calcmode="lin" valueType="num">
                                      <p:cBhvr>
                                        <p:cTn id="116" dur="500" fill="hold"/>
                                        <p:tgtEl>
                                          <p:spTgt spid="107"/>
                                        </p:tgtEl>
                                        <p:attrNameLst>
                                          <p:attrName>ppt_w</p:attrName>
                                        </p:attrNameLst>
                                      </p:cBhvr>
                                      <p:tavLst>
                                        <p:tav tm="0">
                                          <p:val>
                                            <p:fltVal val="0"/>
                                          </p:val>
                                        </p:tav>
                                        <p:tav tm="100000">
                                          <p:val>
                                            <p:strVal val="#ppt_w"/>
                                          </p:val>
                                        </p:tav>
                                      </p:tavLst>
                                    </p:anim>
                                    <p:anim calcmode="lin" valueType="num">
                                      <p:cBhvr>
                                        <p:cTn id="117" dur="500" fill="hold"/>
                                        <p:tgtEl>
                                          <p:spTgt spid="107"/>
                                        </p:tgtEl>
                                        <p:attrNameLst>
                                          <p:attrName>ppt_h</p:attrName>
                                        </p:attrNameLst>
                                      </p:cBhvr>
                                      <p:tavLst>
                                        <p:tav tm="0">
                                          <p:val>
                                            <p:fltVal val="0"/>
                                          </p:val>
                                        </p:tav>
                                        <p:tav tm="100000">
                                          <p:val>
                                            <p:strVal val="#ppt_h"/>
                                          </p:val>
                                        </p:tav>
                                      </p:tavLst>
                                    </p:anim>
                                    <p:animEffect transition="in" filter="fade">
                                      <p:cBhvr>
                                        <p:cTn id="118" dur="500"/>
                                        <p:tgtEl>
                                          <p:spTgt spid="107"/>
                                        </p:tgtEl>
                                      </p:cBhvr>
                                    </p:animEffect>
                                  </p:childTnLst>
                                </p:cTn>
                              </p:par>
                              <p:par>
                                <p:cTn id="119" presetID="53" presetClass="entr" presetSubtype="16" fill="hold" nodeType="withEffect">
                                  <p:stCondLst>
                                    <p:cond delay="0"/>
                                  </p:stCondLst>
                                  <p:childTnLst>
                                    <p:set>
                                      <p:cBhvr>
                                        <p:cTn id="120" dur="1" fill="hold">
                                          <p:stCondLst>
                                            <p:cond delay="0"/>
                                          </p:stCondLst>
                                        </p:cTn>
                                        <p:tgtEl>
                                          <p:spTgt spid="108"/>
                                        </p:tgtEl>
                                        <p:attrNameLst>
                                          <p:attrName>style.visibility</p:attrName>
                                        </p:attrNameLst>
                                      </p:cBhvr>
                                      <p:to>
                                        <p:strVal val="visible"/>
                                      </p:to>
                                    </p:set>
                                    <p:anim calcmode="lin" valueType="num">
                                      <p:cBhvr>
                                        <p:cTn id="121" dur="500" fill="hold"/>
                                        <p:tgtEl>
                                          <p:spTgt spid="108"/>
                                        </p:tgtEl>
                                        <p:attrNameLst>
                                          <p:attrName>ppt_w</p:attrName>
                                        </p:attrNameLst>
                                      </p:cBhvr>
                                      <p:tavLst>
                                        <p:tav tm="0">
                                          <p:val>
                                            <p:fltVal val="0"/>
                                          </p:val>
                                        </p:tav>
                                        <p:tav tm="100000">
                                          <p:val>
                                            <p:strVal val="#ppt_w"/>
                                          </p:val>
                                        </p:tav>
                                      </p:tavLst>
                                    </p:anim>
                                    <p:anim calcmode="lin" valueType="num">
                                      <p:cBhvr>
                                        <p:cTn id="122" dur="500" fill="hold"/>
                                        <p:tgtEl>
                                          <p:spTgt spid="108"/>
                                        </p:tgtEl>
                                        <p:attrNameLst>
                                          <p:attrName>ppt_h</p:attrName>
                                        </p:attrNameLst>
                                      </p:cBhvr>
                                      <p:tavLst>
                                        <p:tav tm="0">
                                          <p:val>
                                            <p:fltVal val="0"/>
                                          </p:val>
                                        </p:tav>
                                        <p:tav tm="100000">
                                          <p:val>
                                            <p:strVal val="#ppt_h"/>
                                          </p:val>
                                        </p:tav>
                                      </p:tavLst>
                                    </p:anim>
                                    <p:animEffect transition="in" filter="fade">
                                      <p:cBhvr>
                                        <p:cTn id="123" dur="500"/>
                                        <p:tgtEl>
                                          <p:spTgt spid="108"/>
                                        </p:tgtEl>
                                      </p:cBhvr>
                                    </p:animEffect>
                                  </p:childTnLst>
                                </p:cTn>
                              </p:par>
                              <p:par>
                                <p:cTn id="124" presetID="53" presetClass="entr" presetSubtype="16" fill="hold" nodeType="withEffect">
                                  <p:stCondLst>
                                    <p:cond delay="0"/>
                                  </p:stCondLst>
                                  <p:childTnLst>
                                    <p:set>
                                      <p:cBhvr>
                                        <p:cTn id="125" dur="1" fill="hold">
                                          <p:stCondLst>
                                            <p:cond delay="0"/>
                                          </p:stCondLst>
                                        </p:cTn>
                                        <p:tgtEl>
                                          <p:spTgt spid="109"/>
                                        </p:tgtEl>
                                        <p:attrNameLst>
                                          <p:attrName>style.visibility</p:attrName>
                                        </p:attrNameLst>
                                      </p:cBhvr>
                                      <p:to>
                                        <p:strVal val="visible"/>
                                      </p:to>
                                    </p:set>
                                    <p:anim calcmode="lin" valueType="num">
                                      <p:cBhvr>
                                        <p:cTn id="126" dur="500" fill="hold"/>
                                        <p:tgtEl>
                                          <p:spTgt spid="109"/>
                                        </p:tgtEl>
                                        <p:attrNameLst>
                                          <p:attrName>ppt_w</p:attrName>
                                        </p:attrNameLst>
                                      </p:cBhvr>
                                      <p:tavLst>
                                        <p:tav tm="0">
                                          <p:val>
                                            <p:fltVal val="0"/>
                                          </p:val>
                                        </p:tav>
                                        <p:tav tm="100000">
                                          <p:val>
                                            <p:strVal val="#ppt_w"/>
                                          </p:val>
                                        </p:tav>
                                      </p:tavLst>
                                    </p:anim>
                                    <p:anim calcmode="lin" valueType="num">
                                      <p:cBhvr>
                                        <p:cTn id="127" dur="500" fill="hold"/>
                                        <p:tgtEl>
                                          <p:spTgt spid="109"/>
                                        </p:tgtEl>
                                        <p:attrNameLst>
                                          <p:attrName>ppt_h</p:attrName>
                                        </p:attrNameLst>
                                      </p:cBhvr>
                                      <p:tavLst>
                                        <p:tav tm="0">
                                          <p:val>
                                            <p:fltVal val="0"/>
                                          </p:val>
                                        </p:tav>
                                        <p:tav tm="100000">
                                          <p:val>
                                            <p:strVal val="#ppt_h"/>
                                          </p:val>
                                        </p:tav>
                                      </p:tavLst>
                                    </p:anim>
                                    <p:animEffect transition="in" filter="fade">
                                      <p:cBhvr>
                                        <p:cTn id="128" dur="500"/>
                                        <p:tgtEl>
                                          <p:spTgt spid="109"/>
                                        </p:tgtEl>
                                      </p:cBhvr>
                                    </p:animEffect>
                                  </p:childTnLst>
                                </p:cTn>
                              </p:par>
                              <p:par>
                                <p:cTn id="129" presetID="53" presetClass="entr" presetSubtype="16" fill="hold" nodeType="withEffect">
                                  <p:stCondLst>
                                    <p:cond delay="0"/>
                                  </p:stCondLst>
                                  <p:childTnLst>
                                    <p:set>
                                      <p:cBhvr>
                                        <p:cTn id="130" dur="1" fill="hold">
                                          <p:stCondLst>
                                            <p:cond delay="0"/>
                                          </p:stCondLst>
                                        </p:cTn>
                                        <p:tgtEl>
                                          <p:spTgt spid="110"/>
                                        </p:tgtEl>
                                        <p:attrNameLst>
                                          <p:attrName>style.visibility</p:attrName>
                                        </p:attrNameLst>
                                      </p:cBhvr>
                                      <p:to>
                                        <p:strVal val="visible"/>
                                      </p:to>
                                    </p:set>
                                    <p:anim calcmode="lin" valueType="num">
                                      <p:cBhvr>
                                        <p:cTn id="131" dur="500" fill="hold"/>
                                        <p:tgtEl>
                                          <p:spTgt spid="110"/>
                                        </p:tgtEl>
                                        <p:attrNameLst>
                                          <p:attrName>ppt_w</p:attrName>
                                        </p:attrNameLst>
                                      </p:cBhvr>
                                      <p:tavLst>
                                        <p:tav tm="0">
                                          <p:val>
                                            <p:fltVal val="0"/>
                                          </p:val>
                                        </p:tav>
                                        <p:tav tm="100000">
                                          <p:val>
                                            <p:strVal val="#ppt_w"/>
                                          </p:val>
                                        </p:tav>
                                      </p:tavLst>
                                    </p:anim>
                                    <p:anim calcmode="lin" valueType="num">
                                      <p:cBhvr>
                                        <p:cTn id="132" dur="500" fill="hold"/>
                                        <p:tgtEl>
                                          <p:spTgt spid="110"/>
                                        </p:tgtEl>
                                        <p:attrNameLst>
                                          <p:attrName>ppt_h</p:attrName>
                                        </p:attrNameLst>
                                      </p:cBhvr>
                                      <p:tavLst>
                                        <p:tav tm="0">
                                          <p:val>
                                            <p:fltVal val="0"/>
                                          </p:val>
                                        </p:tav>
                                        <p:tav tm="100000">
                                          <p:val>
                                            <p:strVal val="#ppt_h"/>
                                          </p:val>
                                        </p:tav>
                                      </p:tavLst>
                                    </p:anim>
                                    <p:animEffect transition="in" filter="fade">
                                      <p:cBhvr>
                                        <p:cTn id="133" dur="500"/>
                                        <p:tgtEl>
                                          <p:spTgt spid="110"/>
                                        </p:tgtEl>
                                      </p:cBhvr>
                                    </p:animEffect>
                                  </p:childTnLst>
                                </p:cTn>
                              </p:par>
                              <p:par>
                                <p:cTn id="134" presetID="53" presetClass="entr" presetSubtype="16" fill="hold" nodeType="withEffect">
                                  <p:stCondLst>
                                    <p:cond delay="0"/>
                                  </p:stCondLst>
                                  <p:childTnLst>
                                    <p:set>
                                      <p:cBhvr>
                                        <p:cTn id="135" dur="1" fill="hold">
                                          <p:stCondLst>
                                            <p:cond delay="0"/>
                                          </p:stCondLst>
                                        </p:cTn>
                                        <p:tgtEl>
                                          <p:spTgt spid="112"/>
                                        </p:tgtEl>
                                        <p:attrNameLst>
                                          <p:attrName>style.visibility</p:attrName>
                                        </p:attrNameLst>
                                      </p:cBhvr>
                                      <p:to>
                                        <p:strVal val="visible"/>
                                      </p:to>
                                    </p:set>
                                    <p:anim calcmode="lin" valueType="num">
                                      <p:cBhvr>
                                        <p:cTn id="136" dur="500" fill="hold"/>
                                        <p:tgtEl>
                                          <p:spTgt spid="112"/>
                                        </p:tgtEl>
                                        <p:attrNameLst>
                                          <p:attrName>ppt_w</p:attrName>
                                        </p:attrNameLst>
                                      </p:cBhvr>
                                      <p:tavLst>
                                        <p:tav tm="0">
                                          <p:val>
                                            <p:fltVal val="0"/>
                                          </p:val>
                                        </p:tav>
                                        <p:tav tm="100000">
                                          <p:val>
                                            <p:strVal val="#ppt_w"/>
                                          </p:val>
                                        </p:tav>
                                      </p:tavLst>
                                    </p:anim>
                                    <p:anim calcmode="lin" valueType="num">
                                      <p:cBhvr>
                                        <p:cTn id="137" dur="500" fill="hold"/>
                                        <p:tgtEl>
                                          <p:spTgt spid="112"/>
                                        </p:tgtEl>
                                        <p:attrNameLst>
                                          <p:attrName>ppt_h</p:attrName>
                                        </p:attrNameLst>
                                      </p:cBhvr>
                                      <p:tavLst>
                                        <p:tav tm="0">
                                          <p:val>
                                            <p:fltVal val="0"/>
                                          </p:val>
                                        </p:tav>
                                        <p:tav tm="100000">
                                          <p:val>
                                            <p:strVal val="#ppt_h"/>
                                          </p:val>
                                        </p:tav>
                                      </p:tavLst>
                                    </p:anim>
                                    <p:animEffect transition="in" filter="fade">
                                      <p:cBhvr>
                                        <p:cTn id="138" dur="500"/>
                                        <p:tgtEl>
                                          <p:spTgt spid="112"/>
                                        </p:tgtEl>
                                      </p:cBhvr>
                                    </p:animEffect>
                                  </p:childTnLst>
                                </p:cTn>
                              </p:par>
                              <p:par>
                                <p:cTn id="139" presetID="53" presetClass="entr" presetSubtype="16" fill="hold" grpId="0" nodeType="withEffect">
                                  <p:stCondLst>
                                    <p:cond delay="0"/>
                                  </p:stCondLst>
                                  <p:childTnLst>
                                    <p:set>
                                      <p:cBhvr>
                                        <p:cTn id="140" dur="1" fill="hold">
                                          <p:stCondLst>
                                            <p:cond delay="0"/>
                                          </p:stCondLst>
                                        </p:cTn>
                                        <p:tgtEl>
                                          <p:spTgt spid="113"/>
                                        </p:tgtEl>
                                        <p:attrNameLst>
                                          <p:attrName>style.visibility</p:attrName>
                                        </p:attrNameLst>
                                      </p:cBhvr>
                                      <p:to>
                                        <p:strVal val="visible"/>
                                      </p:to>
                                    </p:set>
                                    <p:anim calcmode="lin" valueType="num">
                                      <p:cBhvr>
                                        <p:cTn id="141" dur="500" fill="hold"/>
                                        <p:tgtEl>
                                          <p:spTgt spid="113"/>
                                        </p:tgtEl>
                                        <p:attrNameLst>
                                          <p:attrName>ppt_w</p:attrName>
                                        </p:attrNameLst>
                                      </p:cBhvr>
                                      <p:tavLst>
                                        <p:tav tm="0">
                                          <p:val>
                                            <p:fltVal val="0"/>
                                          </p:val>
                                        </p:tav>
                                        <p:tav tm="100000">
                                          <p:val>
                                            <p:strVal val="#ppt_w"/>
                                          </p:val>
                                        </p:tav>
                                      </p:tavLst>
                                    </p:anim>
                                    <p:anim calcmode="lin" valueType="num">
                                      <p:cBhvr>
                                        <p:cTn id="142" dur="500" fill="hold"/>
                                        <p:tgtEl>
                                          <p:spTgt spid="113"/>
                                        </p:tgtEl>
                                        <p:attrNameLst>
                                          <p:attrName>ppt_h</p:attrName>
                                        </p:attrNameLst>
                                      </p:cBhvr>
                                      <p:tavLst>
                                        <p:tav tm="0">
                                          <p:val>
                                            <p:fltVal val="0"/>
                                          </p:val>
                                        </p:tav>
                                        <p:tav tm="100000">
                                          <p:val>
                                            <p:strVal val="#ppt_h"/>
                                          </p:val>
                                        </p:tav>
                                      </p:tavLst>
                                    </p:anim>
                                    <p:animEffect transition="in" filter="fade">
                                      <p:cBhvr>
                                        <p:cTn id="143" dur="5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7" grpId="0" animBg="1"/>
      <p:bldP spid="48" grpId="0" animBg="1"/>
      <p:bldP spid="49" grpId="0" animBg="1"/>
      <p:bldP spid="64" grpId="0" animBg="1"/>
      <p:bldP spid="105" grpId="0" animBg="1"/>
      <p:bldP spid="113" grpId="0" animBg="1"/>
      <p:bldP spid="119" grpId="0" animBg="1"/>
      <p:bldP spid="120" grpId="0" animBg="1"/>
      <p:bldP spid="12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ektangel: rundade hörn 55">
            <a:extLst>
              <a:ext uri="{FF2B5EF4-FFF2-40B4-BE49-F238E27FC236}">
                <a16:creationId xmlns:a16="http://schemas.microsoft.com/office/drawing/2014/main" id="{34EB544E-29F8-E221-7E88-0C3F5EF275C9}"/>
              </a:ext>
            </a:extLst>
          </p:cNvPr>
          <p:cNvSpPr/>
          <p:nvPr/>
        </p:nvSpPr>
        <p:spPr>
          <a:xfrm>
            <a:off x="4573592" y="3897132"/>
            <a:ext cx="3381771" cy="801008"/>
          </a:xfrm>
          <a:prstGeom prst="round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8" name="Rektangel: rundade hörn 57">
            <a:extLst>
              <a:ext uri="{FF2B5EF4-FFF2-40B4-BE49-F238E27FC236}">
                <a16:creationId xmlns:a16="http://schemas.microsoft.com/office/drawing/2014/main" id="{96C847E6-E424-9D05-E739-F4F360D73648}"/>
              </a:ext>
            </a:extLst>
          </p:cNvPr>
          <p:cNvSpPr/>
          <p:nvPr/>
        </p:nvSpPr>
        <p:spPr>
          <a:xfrm>
            <a:off x="6129196" y="5020600"/>
            <a:ext cx="3381771" cy="801008"/>
          </a:xfrm>
          <a:prstGeom prst="round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4" name="Rektangel: rundade hörn 53">
            <a:extLst>
              <a:ext uri="{FF2B5EF4-FFF2-40B4-BE49-F238E27FC236}">
                <a16:creationId xmlns:a16="http://schemas.microsoft.com/office/drawing/2014/main" id="{A6F3C272-C938-0AD7-55E5-062E1C2600E4}"/>
              </a:ext>
            </a:extLst>
          </p:cNvPr>
          <p:cNvSpPr/>
          <p:nvPr/>
        </p:nvSpPr>
        <p:spPr>
          <a:xfrm>
            <a:off x="3023942" y="2797187"/>
            <a:ext cx="3381771" cy="801008"/>
          </a:xfrm>
          <a:prstGeom prst="round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7" name="Rektangel: rundade hörn 36">
            <a:extLst>
              <a:ext uri="{FF2B5EF4-FFF2-40B4-BE49-F238E27FC236}">
                <a16:creationId xmlns:a16="http://schemas.microsoft.com/office/drawing/2014/main" id="{0331C1F8-DB40-1590-7837-3CEAF88B5E91}"/>
              </a:ext>
            </a:extLst>
          </p:cNvPr>
          <p:cNvSpPr/>
          <p:nvPr/>
        </p:nvSpPr>
        <p:spPr>
          <a:xfrm>
            <a:off x="1585725" y="1697600"/>
            <a:ext cx="3381771" cy="801008"/>
          </a:xfrm>
          <a:prstGeom prst="round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Ellips 4">
            <a:extLst>
              <a:ext uri="{FF2B5EF4-FFF2-40B4-BE49-F238E27FC236}">
                <a16:creationId xmlns:a16="http://schemas.microsoft.com/office/drawing/2014/main" id="{6862880B-CE6A-2B9F-EF21-0E4E17CA8735}"/>
              </a:ext>
            </a:extLst>
          </p:cNvPr>
          <p:cNvSpPr/>
          <p:nvPr/>
        </p:nvSpPr>
        <p:spPr>
          <a:xfrm>
            <a:off x="1132640" y="1709695"/>
            <a:ext cx="793707" cy="8010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Ellips 6">
            <a:extLst>
              <a:ext uri="{FF2B5EF4-FFF2-40B4-BE49-F238E27FC236}">
                <a16:creationId xmlns:a16="http://schemas.microsoft.com/office/drawing/2014/main" id="{5A410D3A-2B22-074E-896E-DAE0C6BBD3FA}"/>
              </a:ext>
            </a:extLst>
          </p:cNvPr>
          <p:cNvSpPr/>
          <p:nvPr/>
        </p:nvSpPr>
        <p:spPr>
          <a:xfrm>
            <a:off x="4114090" y="3912319"/>
            <a:ext cx="793707" cy="8010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Ellips 5">
            <a:extLst>
              <a:ext uri="{FF2B5EF4-FFF2-40B4-BE49-F238E27FC236}">
                <a16:creationId xmlns:a16="http://schemas.microsoft.com/office/drawing/2014/main" id="{29E222B9-B488-98AB-C745-E3CC10393D37}"/>
              </a:ext>
            </a:extLst>
          </p:cNvPr>
          <p:cNvSpPr/>
          <p:nvPr/>
        </p:nvSpPr>
        <p:spPr>
          <a:xfrm>
            <a:off x="2569901" y="2812374"/>
            <a:ext cx="793707" cy="8010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Ellips 7">
            <a:extLst>
              <a:ext uri="{FF2B5EF4-FFF2-40B4-BE49-F238E27FC236}">
                <a16:creationId xmlns:a16="http://schemas.microsoft.com/office/drawing/2014/main" id="{F5A5241C-A27F-930A-8F1C-7B9D86C4340B}"/>
              </a:ext>
            </a:extLst>
          </p:cNvPr>
          <p:cNvSpPr/>
          <p:nvPr/>
        </p:nvSpPr>
        <p:spPr>
          <a:xfrm>
            <a:off x="5689162" y="5027933"/>
            <a:ext cx="793707" cy="8010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Likbent triangel 1">
            <a:extLst>
              <a:ext uri="{FF2B5EF4-FFF2-40B4-BE49-F238E27FC236}">
                <a16:creationId xmlns:a16="http://schemas.microsoft.com/office/drawing/2014/main" id="{5C5789B3-25E1-6744-61A3-B66B8EC662D1}"/>
              </a:ext>
            </a:extLst>
          </p:cNvPr>
          <p:cNvSpPr/>
          <p:nvPr/>
        </p:nvSpPr>
        <p:spPr>
          <a:xfrm rot="5400000" flipH="1">
            <a:off x="1065653" y="-67806"/>
            <a:ext cx="5860154" cy="7991457"/>
          </a:xfrm>
          <a:prstGeom prst="triangle">
            <a:avLst>
              <a:gd name="adj" fmla="val 0"/>
            </a:avLst>
          </a:prstGeom>
          <a:solidFill>
            <a:srgbClr val="2065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2" name="Rubrik 81">
            <a:extLst>
              <a:ext uri="{FF2B5EF4-FFF2-40B4-BE49-F238E27FC236}">
                <a16:creationId xmlns:a16="http://schemas.microsoft.com/office/drawing/2014/main" id="{5B36B6AD-61BE-883E-3520-CD3BBDBF8310}"/>
              </a:ext>
            </a:extLst>
          </p:cNvPr>
          <p:cNvSpPr>
            <a:spLocks noGrp="1"/>
          </p:cNvSpPr>
          <p:nvPr>
            <p:ph type="title"/>
          </p:nvPr>
        </p:nvSpPr>
        <p:spPr>
          <a:xfrm>
            <a:off x="6338643" y="267269"/>
            <a:ext cx="3563287" cy="895285"/>
          </a:xfrm>
        </p:spPr>
        <p:txBody>
          <a:bodyPr>
            <a:normAutofit/>
          </a:bodyPr>
          <a:lstStyle/>
          <a:p>
            <a:pPr algn="ctr"/>
            <a:r>
              <a:rPr lang="sv-SE" sz="4000"/>
              <a:t>| Agenda </a:t>
            </a:r>
          </a:p>
        </p:txBody>
      </p:sp>
      <p:sp>
        <p:nvSpPr>
          <p:cNvPr id="110" name="Ellips 109">
            <a:extLst>
              <a:ext uri="{FF2B5EF4-FFF2-40B4-BE49-F238E27FC236}">
                <a16:creationId xmlns:a16="http://schemas.microsoft.com/office/drawing/2014/main" id="{2F56503D-9E19-BBD4-05EA-A2DC67EE6698}"/>
              </a:ext>
            </a:extLst>
          </p:cNvPr>
          <p:cNvSpPr/>
          <p:nvPr/>
        </p:nvSpPr>
        <p:spPr>
          <a:xfrm>
            <a:off x="2404956" y="6259868"/>
            <a:ext cx="151489" cy="151489"/>
          </a:xfrm>
          <a:prstGeom prst="ellipse">
            <a:avLst/>
          </a:prstGeom>
          <a:solidFill>
            <a:schemeClr val="accent6"/>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bg2"/>
              </a:solidFill>
            </a:endParaRPr>
          </a:p>
        </p:txBody>
      </p:sp>
      <p:grpSp>
        <p:nvGrpSpPr>
          <p:cNvPr id="114" name="Grupp 113">
            <a:extLst>
              <a:ext uri="{FF2B5EF4-FFF2-40B4-BE49-F238E27FC236}">
                <a16:creationId xmlns:a16="http://schemas.microsoft.com/office/drawing/2014/main" id="{F86C1C06-0876-189E-A6C6-54A2B64662B1}"/>
              </a:ext>
            </a:extLst>
          </p:cNvPr>
          <p:cNvGrpSpPr/>
          <p:nvPr/>
        </p:nvGrpSpPr>
        <p:grpSpPr>
          <a:xfrm>
            <a:off x="683001" y="6235765"/>
            <a:ext cx="5276386" cy="199696"/>
            <a:chOff x="638504" y="6226887"/>
            <a:chExt cx="5276386" cy="199696"/>
          </a:xfrm>
        </p:grpSpPr>
        <p:sp>
          <p:nvSpPr>
            <p:cNvPr id="11" name="Ellips 10">
              <a:extLst>
                <a:ext uri="{FF2B5EF4-FFF2-40B4-BE49-F238E27FC236}">
                  <a16:creationId xmlns:a16="http://schemas.microsoft.com/office/drawing/2014/main" id="{683A2907-B916-A5AA-3AC8-978B800CC3CA}"/>
                </a:ext>
              </a:extLst>
            </p:cNvPr>
            <p:cNvSpPr/>
            <p:nvPr/>
          </p:nvSpPr>
          <p:spPr>
            <a:xfrm>
              <a:off x="2336356" y="6226887"/>
              <a:ext cx="199696" cy="199696"/>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bg2"/>
                </a:solidFill>
              </a:endParaRPr>
            </a:p>
          </p:txBody>
        </p:sp>
        <p:sp>
          <p:nvSpPr>
            <p:cNvPr id="40" name="Ellips 39">
              <a:extLst>
                <a:ext uri="{FF2B5EF4-FFF2-40B4-BE49-F238E27FC236}">
                  <a16:creationId xmlns:a16="http://schemas.microsoft.com/office/drawing/2014/main" id="{097F0EFD-EBC9-3DEA-B65B-7F420F5E2C0E}"/>
                </a:ext>
              </a:extLst>
            </p:cNvPr>
            <p:cNvSpPr/>
            <p:nvPr/>
          </p:nvSpPr>
          <p:spPr>
            <a:xfrm>
              <a:off x="4025775" y="6226887"/>
              <a:ext cx="199696" cy="199696"/>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bg2"/>
                </a:solidFill>
              </a:endParaRPr>
            </a:p>
          </p:txBody>
        </p:sp>
        <p:sp>
          <p:nvSpPr>
            <p:cNvPr id="41" name="Ellips 40">
              <a:extLst>
                <a:ext uri="{FF2B5EF4-FFF2-40B4-BE49-F238E27FC236}">
                  <a16:creationId xmlns:a16="http://schemas.microsoft.com/office/drawing/2014/main" id="{917DDFCF-D67E-F33B-D416-EDE6F4AAA682}"/>
                </a:ext>
              </a:extLst>
            </p:cNvPr>
            <p:cNvSpPr/>
            <p:nvPr/>
          </p:nvSpPr>
          <p:spPr>
            <a:xfrm>
              <a:off x="5715194" y="6226887"/>
              <a:ext cx="199696" cy="199696"/>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bg2"/>
                </a:solidFill>
              </a:endParaRPr>
            </a:p>
          </p:txBody>
        </p:sp>
        <p:sp>
          <p:nvSpPr>
            <p:cNvPr id="103" name="Ellips 102">
              <a:extLst>
                <a:ext uri="{FF2B5EF4-FFF2-40B4-BE49-F238E27FC236}">
                  <a16:creationId xmlns:a16="http://schemas.microsoft.com/office/drawing/2014/main" id="{E3804288-8380-545C-9DF1-AF02D45ACFC0}"/>
                </a:ext>
              </a:extLst>
            </p:cNvPr>
            <p:cNvSpPr/>
            <p:nvPr/>
          </p:nvSpPr>
          <p:spPr>
            <a:xfrm>
              <a:off x="638504" y="6226887"/>
              <a:ext cx="199696" cy="199696"/>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bg2"/>
                </a:solidFill>
              </a:endParaRPr>
            </a:p>
          </p:txBody>
        </p:sp>
        <p:cxnSp>
          <p:nvCxnSpPr>
            <p:cNvPr id="104" name="Rak koppling 103">
              <a:extLst>
                <a:ext uri="{FF2B5EF4-FFF2-40B4-BE49-F238E27FC236}">
                  <a16:creationId xmlns:a16="http://schemas.microsoft.com/office/drawing/2014/main" id="{0C927516-F819-8B79-DA72-6CBB3171BDDD}"/>
                </a:ext>
              </a:extLst>
            </p:cNvPr>
            <p:cNvCxnSpPr>
              <a:cxnSpLocks/>
              <a:stCxn id="11" idx="6"/>
              <a:endCxn id="40" idx="2"/>
            </p:cNvCxnSpPr>
            <p:nvPr/>
          </p:nvCxnSpPr>
          <p:spPr>
            <a:xfrm>
              <a:off x="2536052" y="6326735"/>
              <a:ext cx="1489723"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7" name="Rak koppling 106">
              <a:extLst>
                <a:ext uri="{FF2B5EF4-FFF2-40B4-BE49-F238E27FC236}">
                  <a16:creationId xmlns:a16="http://schemas.microsoft.com/office/drawing/2014/main" id="{32B856DE-63F4-B1F8-79FD-508702D32744}"/>
                </a:ext>
              </a:extLst>
            </p:cNvPr>
            <p:cNvCxnSpPr>
              <a:cxnSpLocks/>
              <a:stCxn id="40" idx="6"/>
              <a:endCxn id="41" idx="2"/>
            </p:cNvCxnSpPr>
            <p:nvPr/>
          </p:nvCxnSpPr>
          <p:spPr>
            <a:xfrm>
              <a:off x="4225471" y="6326735"/>
              <a:ext cx="1489723"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1" name="Rak koppling 110">
              <a:extLst>
                <a:ext uri="{FF2B5EF4-FFF2-40B4-BE49-F238E27FC236}">
                  <a16:creationId xmlns:a16="http://schemas.microsoft.com/office/drawing/2014/main" id="{3E2A911E-15B6-8450-474C-C5943F177548}"/>
                </a:ext>
              </a:extLst>
            </p:cNvPr>
            <p:cNvCxnSpPr>
              <a:cxnSpLocks/>
              <a:stCxn id="103" idx="6"/>
              <a:endCxn id="11" idx="2"/>
            </p:cNvCxnSpPr>
            <p:nvPr/>
          </p:nvCxnSpPr>
          <p:spPr>
            <a:xfrm>
              <a:off x="838200" y="6326735"/>
              <a:ext cx="1498156"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32" name="Rubrik 3">
            <a:extLst>
              <a:ext uri="{FF2B5EF4-FFF2-40B4-BE49-F238E27FC236}">
                <a16:creationId xmlns:a16="http://schemas.microsoft.com/office/drawing/2014/main" id="{2486C002-1E26-6E98-20BA-F24B6519C75A}"/>
              </a:ext>
            </a:extLst>
          </p:cNvPr>
          <p:cNvSpPr txBox="1">
            <a:spLocks/>
          </p:cNvSpPr>
          <p:nvPr/>
        </p:nvSpPr>
        <p:spPr>
          <a:xfrm>
            <a:off x="-747363" y="298404"/>
            <a:ext cx="10444994" cy="1325563"/>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2400" b="1" i="0" kern="1200" spc="-4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sv-SE" sz="4000"/>
              <a:t>Råvarupris i VIOL 3</a:t>
            </a:r>
            <a:endParaRPr lang="sv-SE" sz="2000"/>
          </a:p>
        </p:txBody>
      </p:sp>
      <p:sp>
        <p:nvSpPr>
          <p:cNvPr id="39" name="textruta 38">
            <a:extLst>
              <a:ext uri="{FF2B5EF4-FFF2-40B4-BE49-F238E27FC236}">
                <a16:creationId xmlns:a16="http://schemas.microsoft.com/office/drawing/2014/main" id="{262C616F-D25D-737C-ADFD-59B1029B70CC}"/>
              </a:ext>
            </a:extLst>
          </p:cNvPr>
          <p:cNvSpPr txBox="1"/>
          <p:nvPr/>
        </p:nvSpPr>
        <p:spPr>
          <a:xfrm>
            <a:off x="1943766" y="1893855"/>
            <a:ext cx="2802324" cy="461665"/>
          </a:xfrm>
          <a:prstGeom prst="rect">
            <a:avLst/>
          </a:prstGeom>
          <a:noFill/>
        </p:spPr>
        <p:txBody>
          <a:bodyPr wrap="square" rtlCol="0">
            <a:spAutoFit/>
          </a:bodyPr>
          <a:lstStyle/>
          <a:p>
            <a:pPr algn="ctr"/>
            <a:r>
              <a:rPr lang="sv-SE" sz="2300" b="1">
                <a:solidFill>
                  <a:schemeClr val="accent6"/>
                </a:solidFill>
                <a:latin typeface="Open Sans" panose="020B0606030504020204" pitchFamily="34" charset="0"/>
                <a:ea typeface="Open Sans" panose="020B0606030504020204" pitchFamily="34" charset="0"/>
                <a:cs typeface="Open Sans" panose="020B0606030504020204" pitchFamily="34" charset="0"/>
              </a:rPr>
              <a:t>INTRODUKTION</a:t>
            </a:r>
          </a:p>
        </p:txBody>
      </p:sp>
      <p:sp>
        <p:nvSpPr>
          <p:cNvPr id="44" name="textruta 43">
            <a:extLst>
              <a:ext uri="{FF2B5EF4-FFF2-40B4-BE49-F238E27FC236}">
                <a16:creationId xmlns:a16="http://schemas.microsoft.com/office/drawing/2014/main" id="{2DEC6DF2-F3EB-7D02-8398-DFBD6DC2A8B1}"/>
              </a:ext>
            </a:extLst>
          </p:cNvPr>
          <p:cNvSpPr txBox="1"/>
          <p:nvPr/>
        </p:nvSpPr>
        <p:spPr>
          <a:xfrm>
            <a:off x="3640615" y="2955621"/>
            <a:ext cx="1296255" cy="461665"/>
          </a:xfrm>
          <a:prstGeom prst="rect">
            <a:avLst/>
          </a:prstGeom>
          <a:noFill/>
        </p:spPr>
        <p:txBody>
          <a:bodyPr wrap="square" rtlCol="0">
            <a:spAutoFit/>
          </a:bodyPr>
          <a:lstStyle/>
          <a:p>
            <a:pPr algn="ctr"/>
            <a:r>
              <a:rPr lang="sv-SE" sz="2300" b="1">
                <a:solidFill>
                  <a:schemeClr val="accent5"/>
                </a:solidFill>
                <a:latin typeface="Open Sans" panose="020B0606030504020204" pitchFamily="34" charset="0"/>
                <a:ea typeface="Open Sans" panose="020B0606030504020204" pitchFamily="34" charset="0"/>
                <a:cs typeface="Open Sans" panose="020B0606030504020204" pitchFamily="34" charset="0"/>
              </a:rPr>
              <a:t>TEORI</a:t>
            </a:r>
          </a:p>
        </p:txBody>
      </p:sp>
      <p:sp>
        <p:nvSpPr>
          <p:cNvPr id="49" name="textruta 48">
            <a:extLst>
              <a:ext uri="{FF2B5EF4-FFF2-40B4-BE49-F238E27FC236}">
                <a16:creationId xmlns:a16="http://schemas.microsoft.com/office/drawing/2014/main" id="{429FFD9B-0FBE-F42B-0779-EB648E689C04}"/>
              </a:ext>
            </a:extLst>
          </p:cNvPr>
          <p:cNvSpPr txBox="1"/>
          <p:nvPr/>
        </p:nvSpPr>
        <p:spPr>
          <a:xfrm>
            <a:off x="5230666" y="4066803"/>
            <a:ext cx="1296255" cy="461665"/>
          </a:xfrm>
          <a:prstGeom prst="rect">
            <a:avLst/>
          </a:prstGeom>
          <a:noFill/>
        </p:spPr>
        <p:txBody>
          <a:bodyPr wrap="square" rtlCol="0">
            <a:spAutoFit/>
          </a:bodyPr>
          <a:lstStyle/>
          <a:p>
            <a:pPr algn="ctr"/>
            <a:r>
              <a:rPr lang="sv-SE" sz="2400" b="1">
                <a:solidFill>
                  <a:schemeClr val="accent6"/>
                </a:solidFill>
                <a:latin typeface="Open Sans" panose="020B0606030504020204" pitchFamily="34" charset="0"/>
                <a:ea typeface="Open Sans" panose="020B0606030504020204" pitchFamily="34" charset="0"/>
                <a:cs typeface="Open Sans" panose="020B0606030504020204" pitchFamily="34" charset="0"/>
              </a:rPr>
              <a:t>DEMO</a:t>
            </a:r>
          </a:p>
        </p:txBody>
      </p:sp>
      <p:sp>
        <p:nvSpPr>
          <p:cNvPr id="50" name="textruta 49">
            <a:extLst>
              <a:ext uri="{FF2B5EF4-FFF2-40B4-BE49-F238E27FC236}">
                <a16:creationId xmlns:a16="http://schemas.microsoft.com/office/drawing/2014/main" id="{95F72A85-1E84-EF88-01E3-25C143B7BFFA}"/>
              </a:ext>
            </a:extLst>
          </p:cNvPr>
          <p:cNvSpPr txBox="1"/>
          <p:nvPr/>
        </p:nvSpPr>
        <p:spPr>
          <a:xfrm>
            <a:off x="6572365" y="5197604"/>
            <a:ext cx="2486093" cy="461665"/>
          </a:xfrm>
          <a:prstGeom prst="rect">
            <a:avLst/>
          </a:prstGeom>
          <a:noFill/>
          <a:ln>
            <a:noFill/>
          </a:ln>
        </p:spPr>
        <p:txBody>
          <a:bodyPr wrap="square" rtlCol="0">
            <a:spAutoFit/>
          </a:bodyPr>
          <a:lstStyle/>
          <a:p>
            <a:pPr algn="ctr"/>
            <a:r>
              <a:rPr lang="sv-SE" sz="2400" b="1">
                <a:solidFill>
                  <a:schemeClr val="accent6"/>
                </a:solidFill>
                <a:latin typeface="Open Sans" panose="020B0606030504020204" pitchFamily="34" charset="0"/>
                <a:ea typeface="Open Sans" panose="020B0606030504020204" pitchFamily="34" charset="0"/>
                <a:cs typeface="Open Sans" panose="020B0606030504020204" pitchFamily="34" charset="0"/>
              </a:rPr>
              <a:t>AVSLUTNING</a:t>
            </a:r>
          </a:p>
        </p:txBody>
      </p:sp>
      <p:grpSp>
        <p:nvGrpSpPr>
          <p:cNvPr id="60" name="Grupp 59">
            <a:extLst>
              <a:ext uri="{FF2B5EF4-FFF2-40B4-BE49-F238E27FC236}">
                <a16:creationId xmlns:a16="http://schemas.microsoft.com/office/drawing/2014/main" id="{3C016C0E-900E-1EEA-E7D4-EDD7A0C79F25}"/>
              </a:ext>
            </a:extLst>
          </p:cNvPr>
          <p:cNvGrpSpPr/>
          <p:nvPr/>
        </p:nvGrpSpPr>
        <p:grpSpPr>
          <a:xfrm>
            <a:off x="1115751" y="1693338"/>
            <a:ext cx="5390219" cy="4174502"/>
            <a:chOff x="1115751" y="1693338"/>
            <a:chExt cx="5390219" cy="4174502"/>
          </a:xfrm>
        </p:grpSpPr>
        <p:sp>
          <p:nvSpPr>
            <p:cNvPr id="36" name="Ellips 35">
              <a:extLst>
                <a:ext uri="{FF2B5EF4-FFF2-40B4-BE49-F238E27FC236}">
                  <a16:creationId xmlns:a16="http://schemas.microsoft.com/office/drawing/2014/main" id="{A562C904-0E5A-1334-CA00-0C4B5C6D76E0}"/>
                </a:ext>
              </a:extLst>
            </p:cNvPr>
            <p:cNvSpPr/>
            <p:nvPr/>
          </p:nvSpPr>
          <p:spPr>
            <a:xfrm>
              <a:off x="1115751" y="1693338"/>
              <a:ext cx="839907" cy="839907"/>
            </a:xfrm>
            <a:prstGeom prst="ellipse">
              <a:avLst/>
            </a:prstGeom>
            <a:solidFill>
              <a:schemeClr val="accent6">
                <a:alpha val="78039"/>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5" name="Ellips 54">
              <a:extLst>
                <a:ext uri="{FF2B5EF4-FFF2-40B4-BE49-F238E27FC236}">
                  <a16:creationId xmlns:a16="http://schemas.microsoft.com/office/drawing/2014/main" id="{E96B2F70-F37B-4614-1D08-7EEB4BE047E0}"/>
                </a:ext>
              </a:extLst>
            </p:cNvPr>
            <p:cNvSpPr/>
            <p:nvPr/>
          </p:nvSpPr>
          <p:spPr>
            <a:xfrm>
              <a:off x="2556445" y="2797187"/>
              <a:ext cx="839907" cy="839907"/>
            </a:xfrm>
            <a:prstGeom prst="ellipse">
              <a:avLst/>
            </a:prstGeom>
            <a:solidFill>
              <a:schemeClr val="accent5">
                <a:alpha val="78039"/>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7" name="Ellips 56">
              <a:extLst>
                <a:ext uri="{FF2B5EF4-FFF2-40B4-BE49-F238E27FC236}">
                  <a16:creationId xmlns:a16="http://schemas.microsoft.com/office/drawing/2014/main" id="{5231817B-9926-09F6-0EEB-5A118BBCF28A}"/>
                </a:ext>
              </a:extLst>
            </p:cNvPr>
            <p:cNvSpPr/>
            <p:nvPr/>
          </p:nvSpPr>
          <p:spPr>
            <a:xfrm>
              <a:off x="4096963" y="3897132"/>
              <a:ext cx="839907" cy="839907"/>
            </a:xfrm>
            <a:prstGeom prst="ellipse">
              <a:avLst/>
            </a:prstGeom>
            <a:solidFill>
              <a:srgbClr val="DFDCD8">
                <a:alpha val="78039"/>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9" name="Ellips 58">
              <a:extLst>
                <a:ext uri="{FF2B5EF4-FFF2-40B4-BE49-F238E27FC236}">
                  <a16:creationId xmlns:a16="http://schemas.microsoft.com/office/drawing/2014/main" id="{0E1F2B0C-D439-30E3-807E-A53DC257B26F}"/>
                </a:ext>
              </a:extLst>
            </p:cNvPr>
            <p:cNvSpPr/>
            <p:nvPr/>
          </p:nvSpPr>
          <p:spPr>
            <a:xfrm>
              <a:off x="5666063" y="5027933"/>
              <a:ext cx="839907" cy="839907"/>
            </a:xfrm>
            <a:prstGeom prst="ellipse">
              <a:avLst/>
            </a:prstGeom>
            <a:solidFill>
              <a:srgbClr val="DFDCD8">
                <a:alpha val="78039"/>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pic>
        <p:nvPicPr>
          <p:cNvPr id="3" name="Bildobjekt 2">
            <a:extLst>
              <a:ext uri="{FF2B5EF4-FFF2-40B4-BE49-F238E27FC236}">
                <a16:creationId xmlns:a16="http://schemas.microsoft.com/office/drawing/2014/main" id="{F4F346B0-8911-3387-39D6-C57BA7B9A2E1}"/>
              </a:ext>
            </a:extLst>
          </p:cNvPr>
          <p:cNvPicPr>
            <a:picLocks noChangeAspect="1"/>
          </p:cNvPicPr>
          <p:nvPr/>
        </p:nvPicPr>
        <p:blipFill>
          <a:blip r:embed="rId2">
            <a:biLevel thresh="25000"/>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Lst>
          </a:blip>
          <a:stretch>
            <a:fillRect/>
          </a:stretch>
        </p:blipFill>
        <p:spPr>
          <a:xfrm>
            <a:off x="2754552" y="2931617"/>
            <a:ext cx="438738" cy="532147"/>
          </a:xfrm>
          <a:prstGeom prst="rect">
            <a:avLst/>
          </a:prstGeom>
        </p:spPr>
      </p:pic>
      <p:pic>
        <p:nvPicPr>
          <p:cNvPr id="4" name="Bildobjekt 3" descr="En bild som visar grön, växt, träd, konst&#10;&#10;Automatiskt genererad beskrivning">
            <a:extLst>
              <a:ext uri="{FF2B5EF4-FFF2-40B4-BE49-F238E27FC236}">
                <a16:creationId xmlns:a16="http://schemas.microsoft.com/office/drawing/2014/main" id="{B86DDE23-A201-AF93-D928-36332046F0BD}"/>
              </a:ext>
            </a:extLst>
          </p:cNvPr>
          <p:cNvPicPr>
            <a:picLocks noChangeAspect="1"/>
          </p:cNvPicPr>
          <p:nvPr/>
        </p:nvPicPr>
        <p:blipFill rotWithShape="1">
          <a:blip r:embed="rId4">
            <a:duotone>
              <a:prstClr val="black"/>
              <a:srgbClr val="206575">
                <a:tint val="45000"/>
                <a:satMod val="400000"/>
              </a:srgbClr>
            </a:duotone>
            <a:alphaModFix amt="20000"/>
            <a:extLst>
              <a:ext uri="{BEBA8EAE-BF5A-486C-A8C5-ECC9F3942E4B}">
                <a14:imgProps xmlns:a14="http://schemas.microsoft.com/office/drawing/2010/main">
                  <a14:imgLayer r:embed="rId5">
                    <a14:imgEffect>
                      <a14:backgroundRemoval t="9476" b="96371" l="10000" r="97778">
                        <a14:foregroundMark x1="95738" y1="47253" x2="95679" y2="48833"/>
                        <a14:foregroundMark x1="96515" y1="26411" x2="95776" y2="46239"/>
                        <a14:foregroundMark x1="97626" y1="64516" x2="97778" y2="96371"/>
                        <a14:backgroundMark x1="89242" y1="97581" x2="80455" y2="96169"/>
                        <a14:backgroundMark x1="87323" y1="90524" x2="86212" y2="61694"/>
                        <a14:backgroundMark x1="86212" y1="61694" x2="86566" y2="54637"/>
                        <a14:backgroundMark x1="83990" y1="72379" x2="80758" y2="96169"/>
                        <a14:backgroundMark x1="89444" y1="95766" x2="89091" y2="94153"/>
                        <a14:backgroundMark x1="91061" y1="87702" x2="90152" y2="64315"/>
                        <a14:backgroundMark x1="90152" y1="64315" x2="90051" y2="63508"/>
                        <a14:backgroundMark x1="95758" y1="87097" x2="95303" y2="69355"/>
                        <a14:backgroundMark x1="94646" y1="74194" x2="94899" y2="77218"/>
                        <a14:backgroundMark x1="94798" y1="71976" x2="94596" y2="83065"/>
                        <a14:backgroundMark x1="96313" y1="50000" x2="92980" y2="76815"/>
                        <a14:backgroundMark x1="92980" y1="76815" x2="92929" y2="84073"/>
                        <a14:backgroundMark x1="94697" y1="66331" x2="94293" y2="86290"/>
                        <a14:backgroundMark x1="96515" y1="51008" x2="95859" y2="48387"/>
                        <a14:backgroundMark x1="94444" y1="47177" x2="92374" y2="47581"/>
                        <a14:backgroundMark x1="96364" y1="62500" x2="96111" y2="84476"/>
                        <a14:backgroundMark x1="99091" y1="71774" x2="99141" y2="84879"/>
                        <a14:backgroundMark x1="94091" y1="95161" x2="93889" y2="95161"/>
                      </a14:backgroundRemoval>
                    </a14:imgEffect>
                    <a14:imgEffect>
                      <a14:saturation sat="400000"/>
                    </a14:imgEffect>
                  </a14:imgLayer>
                </a14:imgProps>
              </a:ext>
            </a:extLst>
          </a:blip>
          <a:srcRect l="90710"/>
          <a:stretch/>
        </p:blipFill>
        <p:spPr>
          <a:xfrm>
            <a:off x="10018537" y="1700403"/>
            <a:ext cx="2188441" cy="5157597"/>
          </a:xfrm>
          <a:prstGeom prst="rect">
            <a:avLst/>
          </a:prstGeom>
        </p:spPr>
      </p:pic>
    </p:spTree>
    <p:extLst>
      <p:ext uri="{BB962C8B-B14F-4D97-AF65-F5344CB8AC3E}">
        <p14:creationId xmlns:p14="http://schemas.microsoft.com/office/powerpoint/2010/main" val="262188298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innehåll 14">
            <a:extLst>
              <a:ext uri="{FF2B5EF4-FFF2-40B4-BE49-F238E27FC236}">
                <a16:creationId xmlns:a16="http://schemas.microsoft.com/office/drawing/2014/main" id="{D4013233-25AC-EB0C-A68B-EA6954AB21D8}"/>
              </a:ext>
            </a:extLst>
          </p:cNvPr>
          <p:cNvSpPr txBox="1">
            <a:spLocks/>
          </p:cNvSpPr>
          <p:nvPr/>
        </p:nvSpPr>
        <p:spPr>
          <a:xfrm>
            <a:off x="188764" y="1113084"/>
            <a:ext cx="5455743" cy="1846247"/>
          </a:xfrm>
          <a:prstGeom prst="rect">
            <a:avLst/>
          </a:prstGeom>
          <a:solidFill>
            <a:srgbClr val="007B50">
              <a:alpha val="50000"/>
            </a:srgbClr>
          </a:solidFill>
          <a:ln>
            <a:noFill/>
          </a:ln>
          <a:effectLst/>
        </p:spPr>
        <p:txBody>
          <a:bodyPr vert="horz" lIns="91440" tIns="45720" rIns="91440" bIns="45720" rtlCol="0">
            <a:noAutofit/>
          </a:bodyPr>
          <a:lstStyle>
            <a:defPPr>
              <a:defRPr lang="sv-SE"/>
            </a:defPPr>
            <a:lvl1pPr marL="180975" indent="-176213">
              <a:lnSpc>
                <a:spcPct val="100000"/>
              </a:lnSpc>
              <a:spcBef>
                <a:spcPts val="800"/>
              </a:spcBef>
              <a:spcAft>
                <a:spcPts val="1000"/>
              </a:spcAft>
              <a:buFontTx/>
              <a:buBlip>
                <a:blip r:embed="rId2"/>
              </a:buBlip>
              <a:tabLst/>
              <a:defRPr sz="1100" b="0" i="0">
                <a:solidFill>
                  <a:schemeClr val="bg1"/>
                </a:solidFill>
                <a:latin typeface="Noto Serif" panose="02020502060505020204" pitchFamily="18"/>
                <a:ea typeface="Noto Serif" panose="02020502060505020204" pitchFamily="18"/>
                <a:cs typeface="Noto Serif" panose="02020502060505020204" pitchFamily="18"/>
              </a:defRPr>
            </a:lvl1pPr>
            <a:lvl2pPr marL="355600" indent="-174625">
              <a:lnSpc>
                <a:spcPct val="110000"/>
              </a:lnSpc>
              <a:spcBef>
                <a:spcPts val="500"/>
              </a:spcBef>
              <a:spcAft>
                <a:spcPts val="1200"/>
              </a:spcAft>
              <a:buFont typeface="Systemtypsnitt normalt"/>
              <a:buChar char="-"/>
              <a:tabLst/>
              <a:defRPr sz="1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536575" indent="-180975">
              <a:lnSpc>
                <a:spcPct val="110000"/>
              </a:lnSpc>
              <a:spcBef>
                <a:spcPts val="500"/>
              </a:spcBef>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Bef>
                <a:spcPts val="500"/>
              </a:spcBef>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Bef>
                <a:spcPts val="500"/>
              </a:spcBef>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sv-SE"/>
              <a:t>Den grundläggande principen för pris i VIOL 3 är att tillhandahålla transparenta prisvillkor mellan köpare och säljare i ett affärsled. Med det menas att prisvillkoren ska spegla de verkliga avtalsvillkoren och att prisvillkor ska synliggöras för parterna i affären. För att uppnå detta har Biometria skapat fördefinierade standardkomponenter. </a:t>
            </a:r>
          </a:p>
          <a:p>
            <a:r>
              <a:rPr lang="sv-SE"/>
              <a:t>Utifrån dessa standardkomponenter skapar företaget egna specifika priskomponenter. </a:t>
            </a:r>
          </a:p>
          <a:p>
            <a:r>
              <a:rPr lang="sv-SE"/>
              <a:t>Priskomponenter används för att värdeberäkna råvara och består av en uppsättning regler, villkor och formler som beskriver hur råvaruvärde ska beräknas. </a:t>
            </a:r>
          </a:p>
        </p:txBody>
      </p:sp>
      <p:sp>
        <p:nvSpPr>
          <p:cNvPr id="7" name="Rubrik 3">
            <a:extLst>
              <a:ext uri="{FF2B5EF4-FFF2-40B4-BE49-F238E27FC236}">
                <a16:creationId xmlns:a16="http://schemas.microsoft.com/office/drawing/2014/main" id="{4294B549-80F3-C071-E797-0F24035229F6}"/>
              </a:ext>
            </a:extLst>
          </p:cNvPr>
          <p:cNvSpPr txBox="1">
            <a:spLocks/>
          </p:cNvSpPr>
          <p:nvPr/>
        </p:nvSpPr>
        <p:spPr>
          <a:xfrm>
            <a:off x="188766" y="759076"/>
            <a:ext cx="2536080" cy="333820"/>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2400" b="1" i="0" kern="1200" spc="-4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sz="1200" b="0" spc="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Beskrivning av funktionaliteten </a:t>
            </a:r>
            <a:endParaRPr lang="sv-SE" sz="1600" b="0" spc="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8" name="Rubrik 3">
            <a:extLst>
              <a:ext uri="{FF2B5EF4-FFF2-40B4-BE49-F238E27FC236}">
                <a16:creationId xmlns:a16="http://schemas.microsoft.com/office/drawing/2014/main" id="{780136F0-927A-C4A9-0259-33F3DF453729}"/>
              </a:ext>
            </a:extLst>
          </p:cNvPr>
          <p:cNvSpPr txBox="1">
            <a:spLocks/>
          </p:cNvSpPr>
          <p:nvPr/>
        </p:nvSpPr>
        <p:spPr>
          <a:xfrm>
            <a:off x="6547493" y="759076"/>
            <a:ext cx="2536080" cy="333820"/>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2400" b="1" i="0" kern="1200" spc="-4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sz="1200" b="0" spc="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Större skillnader och beslut</a:t>
            </a:r>
            <a:endParaRPr lang="sv-SE" sz="1600" b="0" spc="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9" name="Platshållare för innehåll 14">
            <a:extLst>
              <a:ext uri="{FF2B5EF4-FFF2-40B4-BE49-F238E27FC236}">
                <a16:creationId xmlns:a16="http://schemas.microsoft.com/office/drawing/2014/main" id="{1F26E511-200A-843B-AC7E-D6A642C3F12F}"/>
              </a:ext>
            </a:extLst>
          </p:cNvPr>
          <p:cNvSpPr txBox="1">
            <a:spLocks/>
          </p:cNvSpPr>
          <p:nvPr/>
        </p:nvSpPr>
        <p:spPr>
          <a:xfrm>
            <a:off x="6547493" y="1113084"/>
            <a:ext cx="5455743" cy="2006404"/>
          </a:xfrm>
          <a:prstGeom prst="rect">
            <a:avLst/>
          </a:prstGeom>
          <a:solidFill>
            <a:srgbClr val="007B50">
              <a:alpha val="50000"/>
            </a:srgbClr>
          </a:solidFill>
          <a:ln>
            <a:noFill/>
          </a:ln>
          <a:effectLst/>
        </p:spPr>
        <p:txBody>
          <a:bodyPr vert="horz" lIns="91440" tIns="45720" rIns="91440" bIns="45720" rtlCol="0">
            <a:noAutofit/>
          </a:bodyPr>
          <a:lstStyle>
            <a:defPPr>
              <a:defRPr lang="sv-SE"/>
            </a:defPPr>
            <a:lvl1pPr marL="180975" indent="-176213">
              <a:lnSpc>
                <a:spcPct val="100000"/>
              </a:lnSpc>
              <a:spcBef>
                <a:spcPts val="800"/>
              </a:spcBef>
              <a:spcAft>
                <a:spcPts val="1000"/>
              </a:spcAft>
              <a:buFontTx/>
              <a:buBlip>
                <a:blip r:embed="rId2"/>
              </a:buBlip>
              <a:tabLst/>
              <a:defRPr sz="1100" b="0" i="0">
                <a:solidFill>
                  <a:schemeClr val="bg1"/>
                </a:solidFill>
                <a:latin typeface="Noto Serif" panose="02020502060505020204" pitchFamily="18"/>
                <a:ea typeface="Noto Serif" panose="02020502060505020204" pitchFamily="18"/>
                <a:cs typeface="Noto Serif" panose="02020502060505020204" pitchFamily="18"/>
              </a:defRPr>
            </a:lvl1pPr>
            <a:lvl2pPr marL="355600" indent="-174625">
              <a:lnSpc>
                <a:spcPct val="110000"/>
              </a:lnSpc>
              <a:spcBef>
                <a:spcPts val="500"/>
              </a:spcBef>
              <a:spcAft>
                <a:spcPts val="1200"/>
              </a:spcAft>
              <a:buFont typeface="Systemtypsnitt normalt"/>
              <a:buChar char="-"/>
              <a:tabLst/>
              <a:defRPr sz="1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536575" indent="-180975">
              <a:lnSpc>
                <a:spcPct val="110000"/>
              </a:lnSpc>
              <a:spcBef>
                <a:spcPts val="500"/>
              </a:spcBef>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Bef>
                <a:spcPts val="500"/>
              </a:spcBef>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Bef>
                <a:spcPts val="500"/>
              </a:spcBef>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sv-SE"/>
              <a:t>Priskomponenten i VIOL 3 ersätter kombinationen av Prisark och </a:t>
            </a:r>
            <a:r>
              <a:rPr lang="sv-SE" err="1"/>
              <a:t>Textkod</a:t>
            </a:r>
            <a:r>
              <a:rPr lang="sv-SE"/>
              <a:t> i VIOL 2. </a:t>
            </a:r>
          </a:p>
          <a:p>
            <a:r>
              <a:rPr lang="sv-SE"/>
              <a:t>Prislistor i VIOL 2 består av prisark, med unika urval och begränsningar samt </a:t>
            </a:r>
            <a:r>
              <a:rPr lang="sv-SE" err="1"/>
              <a:t>textkod</a:t>
            </a:r>
            <a:r>
              <a:rPr lang="sv-SE"/>
              <a:t>, som kan användas fritt utan några begränsningar och koppling till vad ett grundpris eller T/A egentligen står för. </a:t>
            </a:r>
          </a:p>
          <a:p>
            <a:r>
              <a:rPr lang="sv-SE"/>
              <a:t>Priskomponenter skapas utifrån fördefinierade och robusta standardkomponenter som säkerställer riktighet och spårbarhet i bokföring, uppföljning och analys på ett annat sätt än Prisark och </a:t>
            </a:r>
            <a:r>
              <a:rPr lang="sv-SE" err="1"/>
              <a:t>Textkod</a:t>
            </a:r>
            <a:r>
              <a:rPr lang="sv-SE"/>
              <a:t>. </a:t>
            </a:r>
          </a:p>
          <a:p>
            <a:endParaRPr lang="sv-SE"/>
          </a:p>
          <a:p>
            <a:endParaRPr lang="sv-SE"/>
          </a:p>
        </p:txBody>
      </p:sp>
      <p:sp>
        <p:nvSpPr>
          <p:cNvPr id="2" name="Rubrik 3">
            <a:extLst>
              <a:ext uri="{FF2B5EF4-FFF2-40B4-BE49-F238E27FC236}">
                <a16:creationId xmlns:a16="http://schemas.microsoft.com/office/drawing/2014/main" id="{6B792965-1042-4EDE-8528-2F0395FB569D}"/>
              </a:ext>
            </a:extLst>
          </p:cNvPr>
          <p:cNvSpPr txBox="1">
            <a:spLocks/>
          </p:cNvSpPr>
          <p:nvPr/>
        </p:nvSpPr>
        <p:spPr>
          <a:xfrm>
            <a:off x="129582" y="206673"/>
            <a:ext cx="6594734" cy="522056"/>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2400" b="1" i="0" kern="1200" spc="-4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sz="1200" b="0" spc="0">
                <a:solidFill>
                  <a:schemeClr val="bg2">
                    <a:lumMod val="7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4. PRIS RÅVARA</a:t>
            </a:r>
          </a:p>
          <a:p>
            <a:r>
              <a:rPr lang="sv-SE" sz="1600" b="0" spc="0">
                <a:solidFill>
                  <a:schemeClr val="bg2">
                    <a:lumMod val="95000"/>
                  </a:schemeClr>
                </a:solidFill>
              </a:rPr>
              <a:t>Standard- &amp; Priskomponenter </a:t>
            </a:r>
          </a:p>
        </p:txBody>
      </p:sp>
      <p:grpSp>
        <p:nvGrpSpPr>
          <p:cNvPr id="50" name="Grupp 49">
            <a:extLst>
              <a:ext uri="{FF2B5EF4-FFF2-40B4-BE49-F238E27FC236}">
                <a16:creationId xmlns:a16="http://schemas.microsoft.com/office/drawing/2014/main" id="{5908DB00-4709-CDD3-41CC-08AB8884C5A5}"/>
              </a:ext>
            </a:extLst>
          </p:cNvPr>
          <p:cNvGrpSpPr/>
          <p:nvPr/>
        </p:nvGrpSpPr>
        <p:grpSpPr>
          <a:xfrm>
            <a:off x="7726956" y="3838253"/>
            <a:ext cx="3801031" cy="2616352"/>
            <a:chOff x="7726956" y="3838253"/>
            <a:chExt cx="3801031" cy="2616352"/>
          </a:xfrm>
        </p:grpSpPr>
        <p:pic>
          <p:nvPicPr>
            <p:cNvPr id="3" name="Bildobjekt 2">
              <a:extLst>
                <a:ext uri="{FF2B5EF4-FFF2-40B4-BE49-F238E27FC236}">
                  <a16:creationId xmlns:a16="http://schemas.microsoft.com/office/drawing/2014/main" id="{E8B86843-4086-52EB-0C1E-942DD8302512}"/>
                </a:ext>
              </a:extLst>
            </p:cNvPr>
            <p:cNvPicPr>
              <a:picLocks noChangeAspect="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colorTemperature colorTemp="5300"/>
                      </a14:imgEffect>
                      <a14:imgEffect>
                        <a14:saturation sat="0"/>
                      </a14:imgEffect>
                    </a14:imgLayer>
                  </a14:imgProps>
                </a:ext>
              </a:extLst>
            </a:blip>
            <a:stretch>
              <a:fillRect/>
            </a:stretch>
          </p:blipFill>
          <p:spPr>
            <a:xfrm>
              <a:off x="8086043" y="4843012"/>
              <a:ext cx="835677" cy="835677"/>
            </a:xfrm>
            <a:prstGeom prst="rect">
              <a:avLst/>
            </a:prstGeom>
          </p:spPr>
        </p:pic>
        <p:sp>
          <p:nvSpPr>
            <p:cNvPr id="4" name="Rektangel: rundade hörn 3">
              <a:extLst>
                <a:ext uri="{FF2B5EF4-FFF2-40B4-BE49-F238E27FC236}">
                  <a16:creationId xmlns:a16="http://schemas.microsoft.com/office/drawing/2014/main" id="{92B5094D-D83B-3847-D8D7-C3C6D8A96DA4}"/>
                </a:ext>
              </a:extLst>
            </p:cNvPr>
            <p:cNvSpPr/>
            <p:nvPr/>
          </p:nvSpPr>
          <p:spPr>
            <a:xfrm>
              <a:off x="10008380" y="3838253"/>
              <a:ext cx="1348901" cy="2195152"/>
            </a:xfrm>
            <a:prstGeom prst="roundRect">
              <a:avLst/>
            </a:prstGeom>
            <a:solidFill>
              <a:srgbClr val="205E48">
                <a:alpha val="72000"/>
              </a:srgb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Rektangel 4">
              <a:extLst>
                <a:ext uri="{FF2B5EF4-FFF2-40B4-BE49-F238E27FC236}">
                  <a16:creationId xmlns:a16="http://schemas.microsoft.com/office/drawing/2014/main" id="{02E7CC03-24FB-6233-0921-41601608B0AE}"/>
                </a:ext>
              </a:extLst>
            </p:cNvPr>
            <p:cNvSpPr/>
            <p:nvPr/>
          </p:nvSpPr>
          <p:spPr>
            <a:xfrm>
              <a:off x="7824259" y="5773565"/>
              <a:ext cx="1348444" cy="259840"/>
            </a:xfrm>
            <a:prstGeom prst="rect">
              <a:avLst/>
            </a:prstGeom>
            <a:solidFill>
              <a:srgbClr val="205E48">
                <a:alpha val="72000"/>
              </a:srgb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050" i="1">
                  <a:solidFill>
                    <a:schemeClr val="lt1"/>
                  </a:solidFill>
                  <a:latin typeface="Open Sans" panose="020B0606030504020204" pitchFamily="34" charset="0"/>
                  <a:ea typeface="Open Sans" panose="020B0606030504020204" pitchFamily="34" charset="0"/>
                  <a:cs typeface="Open Sans" panose="020B0606030504020204" pitchFamily="34" charset="0"/>
                </a:rPr>
                <a:t>Ägare: Biometria</a:t>
              </a:r>
            </a:p>
          </p:txBody>
        </p:sp>
        <p:sp>
          <p:nvSpPr>
            <p:cNvPr id="10" name="Rektangel: rundade hörn 9">
              <a:extLst>
                <a:ext uri="{FF2B5EF4-FFF2-40B4-BE49-F238E27FC236}">
                  <a16:creationId xmlns:a16="http://schemas.microsoft.com/office/drawing/2014/main" id="{E9120377-9F28-5308-2378-F2B1200A759E}"/>
                </a:ext>
              </a:extLst>
            </p:cNvPr>
            <p:cNvSpPr/>
            <p:nvPr/>
          </p:nvSpPr>
          <p:spPr>
            <a:xfrm>
              <a:off x="7726956" y="4462158"/>
              <a:ext cx="1543051" cy="267097"/>
            </a:xfrm>
            <a:prstGeom prst="roundRect">
              <a:avLst/>
            </a:prstGeom>
            <a:solidFill>
              <a:srgbClr val="205E48">
                <a:alpha val="72000"/>
              </a:srgb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050" i="1">
                  <a:solidFill>
                    <a:schemeClr val="lt1"/>
                  </a:solidFill>
                  <a:latin typeface="Open Sans" panose="020B0606030504020204" pitchFamily="34" charset="0"/>
                  <a:ea typeface="Open Sans" panose="020B0606030504020204" pitchFamily="34" charset="0"/>
                  <a:cs typeface="Open Sans" panose="020B0606030504020204" pitchFamily="34" charset="0"/>
                </a:rPr>
                <a:t>Standardkomponent</a:t>
              </a:r>
            </a:p>
          </p:txBody>
        </p:sp>
        <p:cxnSp>
          <p:nvCxnSpPr>
            <p:cNvPr id="11" name="Rak pilkoppling 10">
              <a:extLst>
                <a:ext uri="{FF2B5EF4-FFF2-40B4-BE49-F238E27FC236}">
                  <a16:creationId xmlns:a16="http://schemas.microsoft.com/office/drawing/2014/main" id="{3D2DF776-552F-D0D2-A7E8-B4D9C3ACBD50}"/>
                </a:ext>
              </a:extLst>
            </p:cNvPr>
            <p:cNvCxnSpPr>
              <a:cxnSpLocks/>
              <a:stCxn id="3" idx="3"/>
            </p:cNvCxnSpPr>
            <p:nvPr/>
          </p:nvCxnSpPr>
          <p:spPr>
            <a:xfrm flipV="1">
              <a:off x="8921720" y="5257616"/>
              <a:ext cx="915952" cy="3235"/>
            </a:xfrm>
            <a:prstGeom prst="straightConnector1">
              <a:avLst/>
            </a:prstGeom>
            <a:ln w="12700" cmpd="sng">
              <a:solidFill>
                <a:schemeClr val="bg1">
                  <a:lumMod val="85000"/>
                </a:schemeClr>
              </a:solidFill>
              <a:headEnd w="med" len="sm"/>
              <a:tailEnd type="triangle"/>
            </a:ln>
          </p:spPr>
          <p:style>
            <a:lnRef idx="1">
              <a:schemeClr val="accent1"/>
            </a:lnRef>
            <a:fillRef idx="0">
              <a:schemeClr val="accent1"/>
            </a:fillRef>
            <a:effectRef idx="0">
              <a:schemeClr val="accent1"/>
            </a:effectRef>
            <a:fontRef idx="minor">
              <a:schemeClr val="tx1"/>
            </a:fontRef>
          </p:style>
        </p:cxnSp>
        <p:sp>
          <p:nvSpPr>
            <p:cNvPr id="13" name="Rektangel: rundade hörn 12">
              <a:extLst>
                <a:ext uri="{FF2B5EF4-FFF2-40B4-BE49-F238E27FC236}">
                  <a16:creationId xmlns:a16="http://schemas.microsoft.com/office/drawing/2014/main" id="{521F0710-299D-CEED-3E1F-5B148EA66D10}"/>
                </a:ext>
              </a:extLst>
            </p:cNvPr>
            <p:cNvSpPr/>
            <p:nvPr/>
          </p:nvSpPr>
          <p:spPr>
            <a:xfrm>
              <a:off x="9837672" y="4033790"/>
              <a:ext cx="1690315" cy="267097"/>
            </a:xfrm>
            <a:prstGeom prst="roundRect">
              <a:avLst/>
            </a:prstGeom>
            <a:solidFill>
              <a:srgbClr val="5E9B82">
                <a:alpha val="72000"/>
              </a:srgb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050" i="1">
                  <a:solidFill>
                    <a:schemeClr val="bg2">
                      <a:lumMod val="85000"/>
                    </a:schemeClr>
                  </a:solidFill>
                  <a:latin typeface="Open Sans" panose="020B0606030504020204" pitchFamily="34" charset="0"/>
                  <a:ea typeface="Open Sans" panose="020B0606030504020204" pitchFamily="34" charset="0"/>
                  <a:cs typeface="Open Sans" panose="020B0606030504020204" pitchFamily="34" charset="0"/>
                </a:rPr>
                <a:t>Priskomponentsbibliotek </a:t>
              </a:r>
            </a:p>
          </p:txBody>
        </p:sp>
        <p:pic>
          <p:nvPicPr>
            <p:cNvPr id="14" name="Bildobjekt 13">
              <a:extLst>
                <a:ext uri="{FF2B5EF4-FFF2-40B4-BE49-F238E27FC236}">
                  <a16:creationId xmlns:a16="http://schemas.microsoft.com/office/drawing/2014/main" id="{C277A577-5B13-0663-132B-6762D3D4585E}"/>
                </a:ext>
              </a:extLst>
            </p:cNvPr>
            <p:cNvPicPr>
              <a:picLocks noChangeAspect="1"/>
            </p:cNvPicPr>
            <p:nvPr/>
          </p:nvPicPr>
          <p:blipFill>
            <a:blip r:embed="rId5">
              <a:duotone>
                <a:schemeClr val="accent5">
                  <a:shade val="45000"/>
                  <a:satMod val="135000"/>
                </a:schemeClr>
                <a:prstClr val="white"/>
              </a:duotone>
              <a:extLst>
                <a:ext uri="{BEBA8EAE-BF5A-486C-A8C5-ECC9F3942E4B}">
                  <a14:imgProps xmlns:a14="http://schemas.microsoft.com/office/drawing/2010/main">
                    <a14:imgLayer r:embed="rId6">
                      <a14:imgEffect>
                        <a14:colorTemperature colorTemp="8800"/>
                      </a14:imgEffect>
                    </a14:imgLayer>
                  </a14:imgProps>
                </a:ext>
              </a:extLst>
            </a:blip>
            <a:stretch>
              <a:fillRect/>
            </a:stretch>
          </p:blipFill>
          <p:spPr>
            <a:xfrm>
              <a:off x="10135486" y="4893317"/>
              <a:ext cx="460141" cy="460141"/>
            </a:xfrm>
            <a:prstGeom prst="rect">
              <a:avLst/>
            </a:prstGeom>
          </p:spPr>
        </p:pic>
        <p:pic>
          <p:nvPicPr>
            <p:cNvPr id="15" name="Bildobjekt 14">
              <a:extLst>
                <a:ext uri="{FF2B5EF4-FFF2-40B4-BE49-F238E27FC236}">
                  <a16:creationId xmlns:a16="http://schemas.microsoft.com/office/drawing/2014/main" id="{F5211D28-F991-482A-AB29-61C91509DF8E}"/>
                </a:ext>
              </a:extLst>
            </p:cNvPr>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colorTemperature colorTemp="8800"/>
                      </a14:imgEffect>
                    </a14:imgLayer>
                  </a14:imgProps>
                </a:ext>
              </a:extLst>
            </a:blip>
            <a:stretch>
              <a:fillRect/>
            </a:stretch>
          </p:blipFill>
          <p:spPr>
            <a:xfrm>
              <a:off x="10777823" y="4893317"/>
              <a:ext cx="460141" cy="460141"/>
            </a:xfrm>
            <a:prstGeom prst="rect">
              <a:avLst/>
            </a:prstGeom>
          </p:spPr>
        </p:pic>
        <p:pic>
          <p:nvPicPr>
            <p:cNvPr id="16" name="Bildobjekt 15">
              <a:extLst>
                <a:ext uri="{FF2B5EF4-FFF2-40B4-BE49-F238E27FC236}">
                  <a16:creationId xmlns:a16="http://schemas.microsoft.com/office/drawing/2014/main" id="{D90B48BF-841F-E7FE-AB11-038CB618D9D6}"/>
                </a:ext>
              </a:extLst>
            </p:cNvPr>
            <p:cNvPicPr>
              <a:picLocks noChangeAspect="1"/>
            </p:cNvPicPr>
            <p:nvPr/>
          </p:nvPicPr>
          <p:blipFill>
            <a:blip r:embed="rId5">
              <a:duotone>
                <a:schemeClr val="accent3">
                  <a:shade val="45000"/>
                  <a:satMod val="135000"/>
                </a:schemeClr>
                <a:prstClr val="white"/>
              </a:duotone>
              <a:extLst>
                <a:ext uri="{BEBA8EAE-BF5A-486C-A8C5-ECC9F3942E4B}">
                  <a14:imgProps xmlns:a14="http://schemas.microsoft.com/office/drawing/2010/main">
                    <a14:imgLayer r:embed="rId6">
                      <a14:imgEffect>
                        <a14:colorTemperature colorTemp="8800"/>
                      </a14:imgEffect>
                    </a14:imgLayer>
                  </a14:imgProps>
                </a:ext>
              </a:extLst>
            </a:blip>
            <a:stretch>
              <a:fillRect/>
            </a:stretch>
          </p:blipFill>
          <p:spPr>
            <a:xfrm>
              <a:off x="10135485" y="5445383"/>
              <a:ext cx="460142" cy="460142"/>
            </a:xfrm>
            <a:prstGeom prst="rect">
              <a:avLst/>
            </a:prstGeom>
          </p:spPr>
        </p:pic>
        <p:pic>
          <p:nvPicPr>
            <p:cNvPr id="17" name="Bildobjekt 16">
              <a:extLst>
                <a:ext uri="{FF2B5EF4-FFF2-40B4-BE49-F238E27FC236}">
                  <a16:creationId xmlns:a16="http://schemas.microsoft.com/office/drawing/2014/main" id="{A82F9E15-8ACF-E570-8727-27B76B258D35}"/>
                </a:ext>
              </a:extLst>
            </p:cNvPr>
            <p:cNvPicPr>
              <a:picLocks noChangeAspect="1"/>
            </p:cNvPicPr>
            <p:nvPr/>
          </p:nvPicPr>
          <p:blipFill>
            <a:blip r:embed="rId5">
              <a:duotone>
                <a:schemeClr val="bg2">
                  <a:shade val="45000"/>
                  <a:satMod val="135000"/>
                </a:schemeClr>
                <a:prstClr val="white"/>
              </a:duotone>
              <a:extLst>
                <a:ext uri="{BEBA8EAE-BF5A-486C-A8C5-ECC9F3942E4B}">
                  <a14:imgProps xmlns:a14="http://schemas.microsoft.com/office/drawing/2010/main">
                    <a14:imgLayer r:embed="rId6">
                      <a14:imgEffect>
                        <a14:colorTemperature colorTemp="8800"/>
                      </a14:imgEffect>
                    </a14:imgLayer>
                  </a14:imgProps>
                </a:ext>
              </a:extLst>
            </a:blip>
            <a:stretch>
              <a:fillRect/>
            </a:stretch>
          </p:blipFill>
          <p:spPr>
            <a:xfrm>
              <a:off x="10777824" y="5448020"/>
              <a:ext cx="460140" cy="460140"/>
            </a:xfrm>
            <a:prstGeom prst="rect">
              <a:avLst/>
            </a:prstGeom>
          </p:spPr>
        </p:pic>
        <p:sp>
          <p:nvSpPr>
            <p:cNvPr id="18" name="Rektangel: rundade hörn 17">
              <a:extLst>
                <a:ext uri="{FF2B5EF4-FFF2-40B4-BE49-F238E27FC236}">
                  <a16:creationId xmlns:a16="http://schemas.microsoft.com/office/drawing/2014/main" id="{92BF566D-49E3-B503-B9C0-8FFC7DB1B7C8}"/>
                </a:ext>
              </a:extLst>
            </p:cNvPr>
            <p:cNvSpPr/>
            <p:nvPr/>
          </p:nvSpPr>
          <p:spPr>
            <a:xfrm>
              <a:off x="10067566" y="4462158"/>
              <a:ext cx="1230526" cy="267097"/>
            </a:xfrm>
            <a:prstGeom prst="roundRect">
              <a:avLst/>
            </a:prstGeom>
            <a:solidFill>
              <a:srgbClr val="205E48">
                <a:alpha val="72000"/>
              </a:srgb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050" i="1">
                  <a:solidFill>
                    <a:schemeClr val="lt1"/>
                  </a:solidFill>
                  <a:latin typeface="Open Sans" panose="020B0606030504020204" pitchFamily="34" charset="0"/>
                  <a:ea typeface="Open Sans" panose="020B0606030504020204" pitchFamily="34" charset="0"/>
                  <a:cs typeface="Open Sans" panose="020B0606030504020204" pitchFamily="34" charset="0"/>
                </a:rPr>
                <a:t>Priskomponenter</a:t>
              </a:r>
            </a:p>
          </p:txBody>
        </p:sp>
        <p:sp>
          <p:nvSpPr>
            <p:cNvPr id="19" name="Rektangel 18">
              <a:extLst>
                <a:ext uri="{FF2B5EF4-FFF2-40B4-BE49-F238E27FC236}">
                  <a16:creationId xmlns:a16="http://schemas.microsoft.com/office/drawing/2014/main" id="{F7D5DC78-89AB-6476-4682-45872C57855A}"/>
                </a:ext>
              </a:extLst>
            </p:cNvPr>
            <p:cNvSpPr/>
            <p:nvPr/>
          </p:nvSpPr>
          <p:spPr>
            <a:xfrm>
              <a:off x="10008837" y="6098924"/>
              <a:ext cx="1348444" cy="355681"/>
            </a:xfrm>
            <a:prstGeom prst="rect">
              <a:avLst/>
            </a:prstGeom>
            <a:solidFill>
              <a:srgbClr val="205E48">
                <a:alpha val="72000"/>
              </a:srgb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050" i="1">
                  <a:solidFill>
                    <a:schemeClr val="lt1"/>
                  </a:solidFill>
                  <a:latin typeface="Open Sans" panose="020B0606030504020204" pitchFamily="34" charset="0"/>
                  <a:ea typeface="Open Sans" panose="020B0606030504020204" pitchFamily="34" charset="0"/>
                  <a:cs typeface="Open Sans" panose="020B0606030504020204" pitchFamily="34" charset="0"/>
                </a:rPr>
                <a:t>Ägare: </a:t>
              </a:r>
              <a:r>
                <a:rPr lang="sv-SE" sz="1050" i="1">
                  <a:latin typeface="Open Sans" panose="020B0606030504020204" pitchFamily="34" charset="0"/>
                  <a:ea typeface="Open Sans" panose="020B0606030504020204" pitchFamily="34" charset="0"/>
                  <a:cs typeface="Open Sans" panose="020B0606030504020204" pitchFamily="34" charset="0"/>
                </a:rPr>
                <a:t>R</a:t>
              </a:r>
              <a:r>
                <a:rPr lang="sv-SE" sz="1050" i="1">
                  <a:solidFill>
                    <a:schemeClr val="lt1"/>
                  </a:solidFill>
                  <a:latin typeface="Open Sans" panose="020B0606030504020204" pitchFamily="34" charset="0"/>
                  <a:ea typeface="Open Sans" panose="020B0606030504020204" pitchFamily="34" charset="0"/>
                  <a:cs typeface="Open Sans" panose="020B0606030504020204" pitchFamily="34" charset="0"/>
                </a:rPr>
                <a:t>espektive företag </a:t>
              </a:r>
            </a:p>
          </p:txBody>
        </p:sp>
      </p:grpSp>
      <p:sp>
        <p:nvSpPr>
          <p:cNvPr id="40" name="Ellips 39">
            <a:extLst>
              <a:ext uri="{FF2B5EF4-FFF2-40B4-BE49-F238E27FC236}">
                <a16:creationId xmlns:a16="http://schemas.microsoft.com/office/drawing/2014/main" id="{207EDAF0-35D4-46BA-F5EF-DA93AAC48CAF}"/>
              </a:ext>
            </a:extLst>
          </p:cNvPr>
          <p:cNvSpPr/>
          <p:nvPr/>
        </p:nvSpPr>
        <p:spPr>
          <a:xfrm>
            <a:off x="2404956" y="6259868"/>
            <a:ext cx="151489" cy="151489"/>
          </a:xfrm>
          <a:prstGeom prst="ellipse">
            <a:avLst/>
          </a:prstGeom>
          <a:solidFill>
            <a:schemeClr val="accent6"/>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bg2"/>
              </a:solidFill>
            </a:endParaRPr>
          </a:p>
        </p:txBody>
      </p:sp>
      <p:grpSp>
        <p:nvGrpSpPr>
          <p:cNvPr id="41" name="Grupp 40">
            <a:extLst>
              <a:ext uri="{FF2B5EF4-FFF2-40B4-BE49-F238E27FC236}">
                <a16:creationId xmlns:a16="http://schemas.microsoft.com/office/drawing/2014/main" id="{09960F73-AAA1-FBCD-3B99-1E74B4F9D277}"/>
              </a:ext>
            </a:extLst>
          </p:cNvPr>
          <p:cNvGrpSpPr/>
          <p:nvPr/>
        </p:nvGrpSpPr>
        <p:grpSpPr>
          <a:xfrm>
            <a:off x="683001" y="6235765"/>
            <a:ext cx="5276386" cy="199696"/>
            <a:chOff x="638504" y="6226887"/>
            <a:chExt cx="5276386" cy="199696"/>
          </a:xfrm>
        </p:grpSpPr>
        <p:sp>
          <p:nvSpPr>
            <p:cNvPr id="42" name="Ellips 41">
              <a:extLst>
                <a:ext uri="{FF2B5EF4-FFF2-40B4-BE49-F238E27FC236}">
                  <a16:creationId xmlns:a16="http://schemas.microsoft.com/office/drawing/2014/main" id="{34F5BC71-5484-2972-2A95-56E68FDE75EA}"/>
                </a:ext>
              </a:extLst>
            </p:cNvPr>
            <p:cNvSpPr/>
            <p:nvPr/>
          </p:nvSpPr>
          <p:spPr>
            <a:xfrm>
              <a:off x="2336356" y="6226887"/>
              <a:ext cx="199696" cy="199696"/>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bg2"/>
                </a:solidFill>
              </a:endParaRPr>
            </a:p>
          </p:txBody>
        </p:sp>
        <p:sp>
          <p:nvSpPr>
            <p:cNvPr id="43" name="Ellips 42">
              <a:extLst>
                <a:ext uri="{FF2B5EF4-FFF2-40B4-BE49-F238E27FC236}">
                  <a16:creationId xmlns:a16="http://schemas.microsoft.com/office/drawing/2014/main" id="{780AE40F-DAAA-CF1D-58D0-11B777CC8453}"/>
                </a:ext>
              </a:extLst>
            </p:cNvPr>
            <p:cNvSpPr/>
            <p:nvPr/>
          </p:nvSpPr>
          <p:spPr>
            <a:xfrm>
              <a:off x="4025775" y="6226887"/>
              <a:ext cx="199696" cy="199696"/>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bg2"/>
                </a:solidFill>
              </a:endParaRPr>
            </a:p>
          </p:txBody>
        </p:sp>
        <p:sp>
          <p:nvSpPr>
            <p:cNvPr id="45" name="Ellips 44">
              <a:extLst>
                <a:ext uri="{FF2B5EF4-FFF2-40B4-BE49-F238E27FC236}">
                  <a16:creationId xmlns:a16="http://schemas.microsoft.com/office/drawing/2014/main" id="{FC95B17E-CC8B-39FB-39C9-5B266F0DFF64}"/>
                </a:ext>
              </a:extLst>
            </p:cNvPr>
            <p:cNvSpPr/>
            <p:nvPr/>
          </p:nvSpPr>
          <p:spPr>
            <a:xfrm>
              <a:off x="5715194" y="6226887"/>
              <a:ext cx="199696" cy="199696"/>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bg2"/>
                </a:solidFill>
              </a:endParaRPr>
            </a:p>
          </p:txBody>
        </p:sp>
        <p:sp>
          <p:nvSpPr>
            <p:cNvPr id="46" name="Ellips 45">
              <a:extLst>
                <a:ext uri="{FF2B5EF4-FFF2-40B4-BE49-F238E27FC236}">
                  <a16:creationId xmlns:a16="http://schemas.microsoft.com/office/drawing/2014/main" id="{82C04129-A2A4-7A94-8B57-F660CE3F6484}"/>
                </a:ext>
              </a:extLst>
            </p:cNvPr>
            <p:cNvSpPr/>
            <p:nvPr/>
          </p:nvSpPr>
          <p:spPr>
            <a:xfrm>
              <a:off x="638504" y="6226887"/>
              <a:ext cx="199696" cy="199696"/>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bg2"/>
                </a:solidFill>
              </a:endParaRPr>
            </a:p>
          </p:txBody>
        </p:sp>
        <p:cxnSp>
          <p:nvCxnSpPr>
            <p:cNvPr id="47" name="Rak koppling 46">
              <a:extLst>
                <a:ext uri="{FF2B5EF4-FFF2-40B4-BE49-F238E27FC236}">
                  <a16:creationId xmlns:a16="http://schemas.microsoft.com/office/drawing/2014/main" id="{823080C3-B60F-11DA-6951-7ACC43FC2C41}"/>
                </a:ext>
              </a:extLst>
            </p:cNvPr>
            <p:cNvCxnSpPr>
              <a:cxnSpLocks/>
              <a:stCxn id="42" idx="6"/>
              <a:endCxn id="43" idx="2"/>
            </p:cNvCxnSpPr>
            <p:nvPr/>
          </p:nvCxnSpPr>
          <p:spPr>
            <a:xfrm>
              <a:off x="2536052" y="6326735"/>
              <a:ext cx="1489723"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8" name="Rak koppling 47">
              <a:extLst>
                <a:ext uri="{FF2B5EF4-FFF2-40B4-BE49-F238E27FC236}">
                  <a16:creationId xmlns:a16="http://schemas.microsoft.com/office/drawing/2014/main" id="{835695D8-D8DC-D5FE-26A7-2D927A885EE0}"/>
                </a:ext>
              </a:extLst>
            </p:cNvPr>
            <p:cNvCxnSpPr>
              <a:cxnSpLocks/>
              <a:stCxn id="43" idx="6"/>
              <a:endCxn id="45" idx="2"/>
            </p:cNvCxnSpPr>
            <p:nvPr/>
          </p:nvCxnSpPr>
          <p:spPr>
            <a:xfrm>
              <a:off x="4225471" y="6326735"/>
              <a:ext cx="1489723"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9" name="Rak koppling 48">
              <a:extLst>
                <a:ext uri="{FF2B5EF4-FFF2-40B4-BE49-F238E27FC236}">
                  <a16:creationId xmlns:a16="http://schemas.microsoft.com/office/drawing/2014/main" id="{E33CE22E-944F-50D2-BE65-6027EAB1309F}"/>
                </a:ext>
              </a:extLst>
            </p:cNvPr>
            <p:cNvCxnSpPr>
              <a:cxnSpLocks/>
              <a:stCxn id="46" idx="6"/>
              <a:endCxn id="42" idx="2"/>
            </p:cNvCxnSpPr>
            <p:nvPr/>
          </p:nvCxnSpPr>
          <p:spPr>
            <a:xfrm>
              <a:off x="838200" y="6326735"/>
              <a:ext cx="1498156"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97995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innehåll 14">
            <a:extLst>
              <a:ext uri="{FF2B5EF4-FFF2-40B4-BE49-F238E27FC236}">
                <a16:creationId xmlns:a16="http://schemas.microsoft.com/office/drawing/2014/main" id="{D4013233-25AC-EB0C-A68B-EA6954AB21D8}"/>
              </a:ext>
            </a:extLst>
          </p:cNvPr>
          <p:cNvSpPr txBox="1">
            <a:spLocks/>
          </p:cNvSpPr>
          <p:nvPr/>
        </p:nvSpPr>
        <p:spPr>
          <a:xfrm>
            <a:off x="188764" y="1113083"/>
            <a:ext cx="5455743" cy="1511245"/>
          </a:xfrm>
          <a:prstGeom prst="rect">
            <a:avLst/>
          </a:prstGeom>
          <a:solidFill>
            <a:srgbClr val="007B50">
              <a:alpha val="50000"/>
            </a:srgbClr>
          </a:solidFill>
          <a:ln>
            <a:noFill/>
          </a:ln>
          <a:effectLst/>
        </p:spPr>
        <p:txBody>
          <a:bodyPr vert="horz" lIns="91440" tIns="45720" rIns="91440" bIns="45720" rtlCol="0">
            <a:noAutofit/>
          </a:bodyPr>
          <a:lstStyle>
            <a:defPPr>
              <a:defRPr lang="sv-SE"/>
            </a:defPPr>
            <a:lvl1pPr marL="180975" indent="-176213">
              <a:lnSpc>
                <a:spcPct val="100000"/>
              </a:lnSpc>
              <a:spcBef>
                <a:spcPts val="800"/>
              </a:spcBef>
              <a:spcAft>
                <a:spcPts val="1000"/>
              </a:spcAft>
              <a:buFontTx/>
              <a:buBlip>
                <a:blip r:embed="rId2"/>
              </a:buBlip>
              <a:tabLst/>
              <a:defRPr sz="1100" b="0" i="0">
                <a:solidFill>
                  <a:schemeClr val="bg1"/>
                </a:solidFill>
                <a:latin typeface="Noto Serif" panose="02020502060505020204" pitchFamily="18"/>
                <a:ea typeface="Noto Serif" panose="02020502060505020204" pitchFamily="18"/>
                <a:cs typeface="Noto Serif" panose="02020502060505020204" pitchFamily="18"/>
              </a:defRPr>
            </a:lvl1pPr>
            <a:lvl2pPr marL="355600" indent="-174625">
              <a:lnSpc>
                <a:spcPct val="110000"/>
              </a:lnSpc>
              <a:spcBef>
                <a:spcPts val="500"/>
              </a:spcBef>
              <a:spcAft>
                <a:spcPts val="1200"/>
              </a:spcAft>
              <a:buFont typeface="Systemtypsnitt normalt"/>
              <a:buChar char="-"/>
              <a:tabLst/>
              <a:defRPr sz="1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536575" indent="-180975">
              <a:lnSpc>
                <a:spcPct val="110000"/>
              </a:lnSpc>
              <a:spcBef>
                <a:spcPts val="500"/>
              </a:spcBef>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Bef>
                <a:spcPts val="500"/>
              </a:spcBef>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Bef>
                <a:spcPts val="500"/>
              </a:spcBef>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sv-SE"/>
              <a:t>I VIOL 3 är prismatris och längdkorrektion självständiga objekt. </a:t>
            </a:r>
          </a:p>
          <a:p>
            <a:r>
              <a:rPr lang="sv-SE"/>
              <a:t>Det innebär att objekten skapas i en egen vy och kan återanvändas i flera priskomponenter. </a:t>
            </a:r>
          </a:p>
          <a:p>
            <a:r>
              <a:rPr lang="sv-SE"/>
              <a:t>En förändring i mallen för prismatrisen &amp; längdkorrektionen slår inte igenom i de priskomponenter där objekten en gång har lyfts in. </a:t>
            </a:r>
          </a:p>
        </p:txBody>
      </p:sp>
      <p:sp>
        <p:nvSpPr>
          <p:cNvPr id="7" name="Rubrik 3">
            <a:extLst>
              <a:ext uri="{FF2B5EF4-FFF2-40B4-BE49-F238E27FC236}">
                <a16:creationId xmlns:a16="http://schemas.microsoft.com/office/drawing/2014/main" id="{4294B549-80F3-C071-E797-0F24035229F6}"/>
              </a:ext>
            </a:extLst>
          </p:cNvPr>
          <p:cNvSpPr txBox="1">
            <a:spLocks/>
          </p:cNvSpPr>
          <p:nvPr/>
        </p:nvSpPr>
        <p:spPr>
          <a:xfrm>
            <a:off x="188766" y="759076"/>
            <a:ext cx="2536080" cy="333820"/>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2400" b="1" i="0" kern="1200" spc="-4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sz="1200" b="0" spc="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Beskrivning av funktionaliteten </a:t>
            </a:r>
            <a:endParaRPr lang="sv-SE" sz="1600" b="0" spc="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8" name="Rubrik 3">
            <a:extLst>
              <a:ext uri="{FF2B5EF4-FFF2-40B4-BE49-F238E27FC236}">
                <a16:creationId xmlns:a16="http://schemas.microsoft.com/office/drawing/2014/main" id="{780136F0-927A-C4A9-0259-33F3DF453729}"/>
              </a:ext>
            </a:extLst>
          </p:cNvPr>
          <p:cNvSpPr txBox="1">
            <a:spLocks/>
          </p:cNvSpPr>
          <p:nvPr/>
        </p:nvSpPr>
        <p:spPr>
          <a:xfrm>
            <a:off x="6547493" y="759076"/>
            <a:ext cx="2536080" cy="333820"/>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2400" b="1" i="0" kern="1200" spc="-4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sz="1200" b="0" spc="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Större skillnader och beslut</a:t>
            </a:r>
            <a:endParaRPr lang="sv-SE" sz="1600" b="0" spc="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9" name="Platshållare för innehåll 14">
            <a:extLst>
              <a:ext uri="{FF2B5EF4-FFF2-40B4-BE49-F238E27FC236}">
                <a16:creationId xmlns:a16="http://schemas.microsoft.com/office/drawing/2014/main" id="{1F26E511-200A-843B-AC7E-D6A642C3F12F}"/>
              </a:ext>
            </a:extLst>
          </p:cNvPr>
          <p:cNvSpPr txBox="1">
            <a:spLocks/>
          </p:cNvSpPr>
          <p:nvPr/>
        </p:nvSpPr>
        <p:spPr>
          <a:xfrm>
            <a:off x="6547493" y="1113084"/>
            <a:ext cx="5455743" cy="607612"/>
          </a:xfrm>
          <a:prstGeom prst="rect">
            <a:avLst/>
          </a:prstGeom>
          <a:solidFill>
            <a:srgbClr val="007B50">
              <a:alpha val="50000"/>
            </a:srgbClr>
          </a:solidFill>
          <a:ln>
            <a:noFill/>
          </a:ln>
          <a:effectLst/>
        </p:spPr>
        <p:txBody>
          <a:bodyPr vert="horz" lIns="91440" tIns="45720" rIns="91440" bIns="45720" rtlCol="0">
            <a:noAutofit/>
          </a:bodyPr>
          <a:lstStyle>
            <a:defPPr>
              <a:defRPr lang="sv-SE"/>
            </a:defPPr>
            <a:lvl1pPr marL="180975" indent="-176213">
              <a:lnSpc>
                <a:spcPct val="100000"/>
              </a:lnSpc>
              <a:spcBef>
                <a:spcPts val="800"/>
              </a:spcBef>
              <a:spcAft>
                <a:spcPts val="1000"/>
              </a:spcAft>
              <a:buFontTx/>
              <a:buBlip>
                <a:blip r:embed="rId2"/>
              </a:buBlip>
              <a:tabLst/>
              <a:defRPr sz="1100" b="0" i="0">
                <a:solidFill>
                  <a:schemeClr val="bg1"/>
                </a:solidFill>
                <a:latin typeface="Noto Serif" panose="02020502060505020204" pitchFamily="18"/>
                <a:ea typeface="Noto Serif" panose="02020502060505020204" pitchFamily="18"/>
                <a:cs typeface="Noto Serif" panose="02020502060505020204" pitchFamily="18"/>
              </a:defRPr>
            </a:lvl1pPr>
            <a:lvl2pPr marL="355600" indent="-174625">
              <a:lnSpc>
                <a:spcPct val="110000"/>
              </a:lnSpc>
              <a:spcBef>
                <a:spcPts val="500"/>
              </a:spcBef>
              <a:spcAft>
                <a:spcPts val="1200"/>
              </a:spcAft>
              <a:buFont typeface="Systemtypsnitt normalt"/>
              <a:buChar char="-"/>
              <a:tabLst/>
              <a:defRPr sz="1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536575" indent="-180975">
              <a:lnSpc>
                <a:spcPct val="110000"/>
              </a:lnSpc>
              <a:spcBef>
                <a:spcPts val="500"/>
              </a:spcBef>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Bef>
                <a:spcPts val="500"/>
              </a:spcBef>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Bef>
                <a:spcPts val="500"/>
              </a:spcBef>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sv-SE"/>
              <a:t>Ingen större förändring, samma typ av information men anges på olika ställen i VIOL 2 och VIOL 3.</a:t>
            </a:r>
          </a:p>
          <a:p>
            <a:endParaRPr lang="sv-SE"/>
          </a:p>
        </p:txBody>
      </p:sp>
      <p:sp>
        <p:nvSpPr>
          <p:cNvPr id="2" name="Rubrik 3">
            <a:extLst>
              <a:ext uri="{FF2B5EF4-FFF2-40B4-BE49-F238E27FC236}">
                <a16:creationId xmlns:a16="http://schemas.microsoft.com/office/drawing/2014/main" id="{B2577AAB-EAB0-830F-6D4A-58F8A13DF9AC}"/>
              </a:ext>
            </a:extLst>
          </p:cNvPr>
          <p:cNvSpPr txBox="1">
            <a:spLocks/>
          </p:cNvSpPr>
          <p:nvPr/>
        </p:nvSpPr>
        <p:spPr>
          <a:xfrm>
            <a:off x="129582" y="206673"/>
            <a:ext cx="6594734" cy="522056"/>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2400" b="1" i="0" kern="1200" spc="-4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sz="1200" b="0" spc="0">
                <a:solidFill>
                  <a:schemeClr val="bg2">
                    <a:lumMod val="7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4. PRIS RÅVARA</a:t>
            </a:r>
          </a:p>
          <a:p>
            <a:r>
              <a:rPr lang="sv-SE" sz="1600" b="0" spc="0">
                <a:solidFill>
                  <a:schemeClr val="bg2">
                    <a:lumMod val="95000"/>
                  </a:schemeClr>
                </a:solidFill>
              </a:rPr>
              <a:t>Prismatris &amp; Längdkorrektion </a:t>
            </a:r>
          </a:p>
        </p:txBody>
      </p:sp>
      <p:pic>
        <p:nvPicPr>
          <p:cNvPr id="3" name="Bildobjekt 2">
            <a:extLst>
              <a:ext uri="{FF2B5EF4-FFF2-40B4-BE49-F238E27FC236}">
                <a16:creationId xmlns:a16="http://schemas.microsoft.com/office/drawing/2014/main" id="{72000317-7856-83E2-209F-6AF2FD29162B}"/>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Lst>
          </a:blip>
          <a:stretch>
            <a:fillRect/>
          </a:stretch>
        </p:blipFill>
        <p:spPr>
          <a:xfrm flipH="1">
            <a:off x="8624669" y="2107577"/>
            <a:ext cx="627800" cy="627800"/>
          </a:xfrm>
          <a:prstGeom prst="rect">
            <a:avLst/>
          </a:prstGeom>
        </p:spPr>
      </p:pic>
      <p:sp>
        <p:nvSpPr>
          <p:cNvPr id="4" name="textruta 3">
            <a:extLst>
              <a:ext uri="{FF2B5EF4-FFF2-40B4-BE49-F238E27FC236}">
                <a16:creationId xmlns:a16="http://schemas.microsoft.com/office/drawing/2014/main" id="{44795955-EAEB-53A9-87A9-6B9B995DB0FB}"/>
              </a:ext>
            </a:extLst>
          </p:cNvPr>
          <p:cNvSpPr txBox="1"/>
          <p:nvPr/>
        </p:nvSpPr>
        <p:spPr>
          <a:xfrm>
            <a:off x="9252469" y="2294519"/>
            <a:ext cx="2090637" cy="253916"/>
          </a:xfrm>
          <a:prstGeom prst="rect">
            <a:avLst/>
          </a:prstGeom>
          <a:solidFill>
            <a:srgbClr val="007B50">
              <a:alpha val="50000"/>
            </a:srgbClr>
          </a:solidFill>
          <a:ln>
            <a:noFill/>
          </a:ln>
          <a:effectLst/>
        </p:spPr>
        <p:txBody>
          <a:bodyPr vert="horz" lIns="91440" tIns="45720" rIns="91440" bIns="45720" rtlCol="0" anchor="ctr">
            <a:noAutofit/>
          </a:bodyPr>
          <a:lstStyle>
            <a:defPPr>
              <a:defRPr lang="sv-SE"/>
            </a:defPPr>
            <a:lvl1pPr marL="180975" indent="-176213">
              <a:lnSpc>
                <a:spcPct val="100000"/>
              </a:lnSpc>
              <a:spcBef>
                <a:spcPts val="800"/>
              </a:spcBef>
              <a:spcAft>
                <a:spcPts val="1000"/>
              </a:spcAft>
              <a:buFontTx/>
              <a:buBlip>
                <a:blip r:embed="rId2"/>
              </a:buBlip>
              <a:tabLst/>
              <a:defRPr sz="105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defRPr>
            </a:lvl1pPr>
            <a:lvl2pPr marL="355600" indent="-174625">
              <a:lnSpc>
                <a:spcPct val="110000"/>
              </a:lnSpc>
              <a:spcBef>
                <a:spcPts val="500"/>
              </a:spcBef>
              <a:spcAft>
                <a:spcPts val="1200"/>
              </a:spcAft>
              <a:buFont typeface="Systemtypsnitt normalt"/>
              <a:buChar char="-"/>
              <a:tabLst/>
              <a:defRPr sz="1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536575" indent="-180975">
              <a:lnSpc>
                <a:spcPct val="110000"/>
              </a:lnSpc>
              <a:spcBef>
                <a:spcPts val="500"/>
              </a:spcBef>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Bef>
                <a:spcPts val="500"/>
              </a:spcBef>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Bef>
                <a:spcPts val="500"/>
              </a:spcBef>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ctr"/>
            <a:endParaRPr lang="sv-SE" i="1"/>
          </a:p>
        </p:txBody>
      </p:sp>
      <p:grpSp>
        <p:nvGrpSpPr>
          <p:cNvPr id="35" name="Grupp 34">
            <a:extLst>
              <a:ext uri="{FF2B5EF4-FFF2-40B4-BE49-F238E27FC236}">
                <a16:creationId xmlns:a16="http://schemas.microsoft.com/office/drawing/2014/main" id="{B63D8AEB-D88D-D395-14BB-894FFDB59F49}"/>
              </a:ext>
            </a:extLst>
          </p:cNvPr>
          <p:cNvGrpSpPr/>
          <p:nvPr/>
        </p:nvGrpSpPr>
        <p:grpSpPr>
          <a:xfrm>
            <a:off x="5986069" y="3225397"/>
            <a:ext cx="3801031" cy="2616352"/>
            <a:chOff x="5986069" y="3225397"/>
            <a:chExt cx="3801031" cy="2616352"/>
          </a:xfrm>
        </p:grpSpPr>
        <p:sp>
          <p:nvSpPr>
            <p:cNvPr id="10" name="Rektangel: rundade hörn 9">
              <a:extLst>
                <a:ext uri="{FF2B5EF4-FFF2-40B4-BE49-F238E27FC236}">
                  <a16:creationId xmlns:a16="http://schemas.microsoft.com/office/drawing/2014/main" id="{404EB9D7-6FEA-5218-4242-1756175C5E62}"/>
                </a:ext>
              </a:extLst>
            </p:cNvPr>
            <p:cNvSpPr/>
            <p:nvPr/>
          </p:nvSpPr>
          <p:spPr>
            <a:xfrm>
              <a:off x="8267493" y="3225397"/>
              <a:ext cx="1348901" cy="2195152"/>
            </a:xfrm>
            <a:prstGeom prst="roundRect">
              <a:avLst/>
            </a:prstGeom>
            <a:solidFill>
              <a:srgbClr val="205E48">
                <a:alpha val="72000"/>
              </a:srgb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Rektangel 10">
              <a:extLst>
                <a:ext uri="{FF2B5EF4-FFF2-40B4-BE49-F238E27FC236}">
                  <a16:creationId xmlns:a16="http://schemas.microsoft.com/office/drawing/2014/main" id="{2E2F6713-503C-A8B1-7EE5-9F81C4B8E642}"/>
                </a:ext>
              </a:extLst>
            </p:cNvPr>
            <p:cNvSpPr/>
            <p:nvPr/>
          </p:nvSpPr>
          <p:spPr>
            <a:xfrm>
              <a:off x="6083372" y="5160709"/>
              <a:ext cx="1348444" cy="259840"/>
            </a:xfrm>
            <a:prstGeom prst="rect">
              <a:avLst/>
            </a:prstGeom>
            <a:solidFill>
              <a:srgbClr val="205E48">
                <a:alpha val="72000"/>
              </a:srgb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050" i="1">
                  <a:solidFill>
                    <a:schemeClr val="lt1"/>
                  </a:solidFill>
                  <a:latin typeface="Open Sans" panose="020B0606030504020204" pitchFamily="34" charset="0"/>
                  <a:ea typeface="Open Sans" panose="020B0606030504020204" pitchFamily="34" charset="0"/>
                  <a:cs typeface="Open Sans" panose="020B0606030504020204" pitchFamily="34" charset="0"/>
                </a:rPr>
                <a:t>Ägare: Biometria</a:t>
              </a:r>
            </a:p>
          </p:txBody>
        </p:sp>
        <p:pic>
          <p:nvPicPr>
            <p:cNvPr id="12" name="Bildobjekt 11">
              <a:extLst>
                <a:ext uri="{FF2B5EF4-FFF2-40B4-BE49-F238E27FC236}">
                  <a16:creationId xmlns:a16="http://schemas.microsoft.com/office/drawing/2014/main" id="{8A9E0BAE-F83F-B628-3F20-3B8C24C5E1CD}"/>
                </a:ext>
              </a:extLst>
            </p:cNvPr>
            <p:cNvPicPr>
              <a:picLocks noChangeAspect="1"/>
            </p:cNvPicPr>
            <p:nvPr/>
          </p:nvPicPr>
          <p:blipFill>
            <a:blip r:embed="rId5">
              <a:duotone>
                <a:schemeClr val="accent1">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colorTemperature colorTemp="5300"/>
                      </a14:imgEffect>
                      <a14:imgEffect>
                        <a14:saturation sat="0"/>
                      </a14:imgEffect>
                    </a14:imgLayer>
                  </a14:imgProps>
                </a:ext>
              </a:extLst>
            </a:blip>
            <a:stretch>
              <a:fillRect/>
            </a:stretch>
          </p:blipFill>
          <p:spPr>
            <a:xfrm>
              <a:off x="6345156" y="4226921"/>
              <a:ext cx="835677" cy="835677"/>
            </a:xfrm>
            <a:prstGeom prst="rect">
              <a:avLst/>
            </a:prstGeom>
          </p:spPr>
        </p:pic>
        <p:sp>
          <p:nvSpPr>
            <p:cNvPr id="13" name="Rektangel: rundade hörn 12">
              <a:extLst>
                <a:ext uri="{FF2B5EF4-FFF2-40B4-BE49-F238E27FC236}">
                  <a16:creationId xmlns:a16="http://schemas.microsoft.com/office/drawing/2014/main" id="{EA9749E8-3F30-9774-4472-EA13B9095FDC}"/>
                </a:ext>
              </a:extLst>
            </p:cNvPr>
            <p:cNvSpPr/>
            <p:nvPr/>
          </p:nvSpPr>
          <p:spPr>
            <a:xfrm>
              <a:off x="5986069" y="3849302"/>
              <a:ext cx="1543051" cy="267097"/>
            </a:xfrm>
            <a:prstGeom prst="roundRect">
              <a:avLst/>
            </a:prstGeom>
            <a:solidFill>
              <a:srgbClr val="205E48">
                <a:alpha val="72000"/>
              </a:srgb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050" i="1">
                  <a:solidFill>
                    <a:schemeClr val="lt1"/>
                  </a:solidFill>
                  <a:latin typeface="Open Sans" panose="020B0606030504020204" pitchFamily="34" charset="0"/>
                  <a:ea typeface="Open Sans" panose="020B0606030504020204" pitchFamily="34" charset="0"/>
                  <a:cs typeface="Open Sans" panose="020B0606030504020204" pitchFamily="34" charset="0"/>
                </a:rPr>
                <a:t>Standardkomponent</a:t>
              </a:r>
            </a:p>
          </p:txBody>
        </p:sp>
        <p:cxnSp>
          <p:nvCxnSpPr>
            <p:cNvPr id="14" name="Rak pilkoppling 13">
              <a:extLst>
                <a:ext uri="{FF2B5EF4-FFF2-40B4-BE49-F238E27FC236}">
                  <a16:creationId xmlns:a16="http://schemas.microsoft.com/office/drawing/2014/main" id="{05DE2B44-4364-49A0-6824-75D6DFA3D588}"/>
                </a:ext>
              </a:extLst>
            </p:cNvPr>
            <p:cNvCxnSpPr>
              <a:cxnSpLocks/>
              <a:stCxn id="12" idx="3"/>
            </p:cNvCxnSpPr>
            <p:nvPr/>
          </p:nvCxnSpPr>
          <p:spPr>
            <a:xfrm>
              <a:off x="7180833" y="4644760"/>
              <a:ext cx="915952" cy="0"/>
            </a:xfrm>
            <a:prstGeom prst="straightConnector1">
              <a:avLst/>
            </a:prstGeom>
            <a:ln w="12700" cmpd="sng">
              <a:solidFill>
                <a:schemeClr val="bg1">
                  <a:lumMod val="85000"/>
                </a:schemeClr>
              </a:solidFill>
              <a:headEnd w="med" len="sm"/>
              <a:tailEnd type="triangle"/>
            </a:ln>
          </p:spPr>
          <p:style>
            <a:lnRef idx="1">
              <a:schemeClr val="accent1"/>
            </a:lnRef>
            <a:fillRef idx="0">
              <a:schemeClr val="accent1"/>
            </a:fillRef>
            <a:effectRef idx="0">
              <a:schemeClr val="accent1"/>
            </a:effectRef>
            <a:fontRef idx="minor">
              <a:schemeClr val="tx1"/>
            </a:fontRef>
          </p:style>
        </p:cxnSp>
        <p:sp>
          <p:nvSpPr>
            <p:cNvPr id="15" name="Rektangel: rundade hörn 14">
              <a:extLst>
                <a:ext uri="{FF2B5EF4-FFF2-40B4-BE49-F238E27FC236}">
                  <a16:creationId xmlns:a16="http://schemas.microsoft.com/office/drawing/2014/main" id="{16424E9D-FD31-5B64-4715-8D84C50D1140}"/>
                </a:ext>
              </a:extLst>
            </p:cNvPr>
            <p:cNvSpPr/>
            <p:nvPr/>
          </p:nvSpPr>
          <p:spPr>
            <a:xfrm>
              <a:off x="8096785" y="3420934"/>
              <a:ext cx="1690315" cy="267097"/>
            </a:xfrm>
            <a:prstGeom prst="roundRect">
              <a:avLst/>
            </a:prstGeom>
            <a:solidFill>
              <a:srgbClr val="5E9B82">
                <a:alpha val="72000"/>
              </a:srgb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050" i="1">
                  <a:solidFill>
                    <a:schemeClr val="bg2">
                      <a:lumMod val="85000"/>
                    </a:schemeClr>
                  </a:solidFill>
                  <a:latin typeface="Open Sans" panose="020B0606030504020204" pitchFamily="34" charset="0"/>
                  <a:ea typeface="Open Sans" panose="020B0606030504020204" pitchFamily="34" charset="0"/>
                  <a:cs typeface="Open Sans" panose="020B0606030504020204" pitchFamily="34" charset="0"/>
                </a:rPr>
                <a:t>Priskomponentsbibliotek </a:t>
              </a:r>
            </a:p>
          </p:txBody>
        </p:sp>
        <p:pic>
          <p:nvPicPr>
            <p:cNvPr id="16" name="Bildobjekt 15">
              <a:extLst>
                <a:ext uri="{FF2B5EF4-FFF2-40B4-BE49-F238E27FC236}">
                  <a16:creationId xmlns:a16="http://schemas.microsoft.com/office/drawing/2014/main" id="{C38B1940-C667-A2C9-5046-AA49A748768E}"/>
                </a:ext>
              </a:extLst>
            </p:cNvPr>
            <p:cNvPicPr>
              <a:picLocks noChangeAspect="1"/>
            </p:cNvPicPr>
            <p:nvPr/>
          </p:nvPicPr>
          <p:blipFill>
            <a:blip r:embed="rId7">
              <a:duotone>
                <a:schemeClr val="accent5">
                  <a:shade val="45000"/>
                  <a:satMod val="135000"/>
                </a:schemeClr>
                <a:prstClr val="white"/>
              </a:duotone>
              <a:extLst>
                <a:ext uri="{BEBA8EAE-BF5A-486C-A8C5-ECC9F3942E4B}">
                  <a14:imgProps xmlns:a14="http://schemas.microsoft.com/office/drawing/2010/main">
                    <a14:imgLayer r:embed="rId8">
                      <a14:imgEffect>
                        <a14:colorTemperature colorTemp="8800"/>
                      </a14:imgEffect>
                    </a14:imgLayer>
                  </a14:imgProps>
                </a:ext>
              </a:extLst>
            </a:blip>
            <a:stretch>
              <a:fillRect/>
            </a:stretch>
          </p:blipFill>
          <p:spPr>
            <a:xfrm>
              <a:off x="8394599" y="4280461"/>
              <a:ext cx="460141" cy="460141"/>
            </a:xfrm>
            <a:prstGeom prst="rect">
              <a:avLst/>
            </a:prstGeom>
          </p:spPr>
        </p:pic>
        <p:pic>
          <p:nvPicPr>
            <p:cNvPr id="17" name="Bildobjekt 16">
              <a:extLst>
                <a:ext uri="{FF2B5EF4-FFF2-40B4-BE49-F238E27FC236}">
                  <a16:creationId xmlns:a16="http://schemas.microsoft.com/office/drawing/2014/main" id="{F8919043-A4D9-BCC3-0706-CA0B39C7B4F3}"/>
                </a:ext>
              </a:extLst>
            </p:cNvPr>
            <p:cNvPicPr>
              <a:picLocks noChangeAspect="1"/>
            </p:cNvPicPr>
            <p:nvPr/>
          </p:nvPicPr>
          <p:blipFill>
            <a:blip r:embed="rId7">
              <a:duotone>
                <a:schemeClr val="accent2">
                  <a:shade val="45000"/>
                  <a:satMod val="135000"/>
                </a:schemeClr>
                <a:prstClr val="white"/>
              </a:duotone>
              <a:extLst>
                <a:ext uri="{BEBA8EAE-BF5A-486C-A8C5-ECC9F3942E4B}">
                  <a14:imgProps xmlns:a14="http://schemas.microsoft.com/office/drawing/2010/main">
                    <a14:imgLayer r:embed="rId8">
                      <a14:imgEffect>
                        <a14:colorTemperature colorTemp="8800"/>
                      </a14:imgEffect>
                    </a14:imgLayer>
                  </a14:imgProps>
                </a:ext>
              </a:extLst>
            </a:blip>
            <a:stretch>
              <a:fillRect/>
            </a:stretch>
          </p:blipFill>
          <p:spPr>
            <a:xfrm>
              <a:off x="9036936" y="4280461"/>
              <a:ext cx="460141" cy="460141"/>
            </a:xfrm>
            <a:prstGeom prst="rect">
              <a:avLst/>
            </a:prstGeom>
          </p:spPr>
        </p:pic>
        <p:pic>
          <p:nvPicPr>
            <p:cNvPr id="18" name="Bildobjekt 17">
              <a:extLst>
                <a:ext uri="{FF2B5EF4-FFF2-40B4-BE49-F238E27FC236}">
                  <a16:creationId xmlns:a16="http://schemas.microsoft.com/office/drawing/2014/main" id="{B8BE8ACC-1888-6647-DCAB-46FDFF341B38}"/>
                </a:ext>
              </a:extLst>
            </p:cNvPr>
            <p:cNvPicPr>
              <a:picLocks noChangeAspect="1"/>
            </p:cNvPicPr>
            <p:nvPr/>
          </p:nvPicPr>
          <p:blipFill>
            <a:blip r:embed="rId7">
              <a:duotone>
                <a:schemeClr val="accent3">
                  <a:shade val="45000"/>
                  <a:satMod val="135000"/>
                </a:schemeClr>
                <a:prstClr val="white"/>
              </a:duotone>
              <a:extLst>
                <a:ext uri="{BEBA8EAE-BF5A-486C-A8C5-ECC9F3942E4B}">
                  <a14:imgProps xmlns:a14="http://schemas.microsoft.com/office/drawing/2010/main">
                    <a14:imgLayer r:embed="rId8">
                      <a14:imgEffect>
                        <a14:colorTemperature colorTemp="8800"/>
                      </a14:imgEffect>
                    </a14:imgLayer>
                  </a14:imgProps>
                </a:ext>
              </a:extLst>
            </a:blip>
            <a:stretch>
              <a:fillRect/>
            </a:stretch>
          </p:blipFill>
          <p:spPr>
            <a:xfrm>
              <a:off x="8394598" y="4832527"/>
              <a:ext cx="460142" cy="460142"/>
            </a:xfrm>
            <a:prstGeom prst="rect">
              <a:avLst/>
            </a:prstGeom>
          </p:spPr>
        </p:pic>
        <p:pic>
          <p:nvPicPr>
            <p:cNvPr id="19" name="Bildobjekt 18">
              <a:extLst>
                <a:ext uri="{FF2B5EF4-FFF2-40B4-BE49-F238E27FC236}">
                  <a16:creationId xmlns:a16="http://schemas.microsoft.com/office/drawing/2014/main" id="{F6A18991-C175-F6F4-546D-BB322B2B1371}"/>
                </a:ext>
              </a:extLst>
            </p:cNvPr>
            <p:cNvPicPr>
              <a:picLocks noChangeAspect="1"/>
            </p:cNvPicPr>
            <p:nvPr/>
          </p:nvPicPr>
          <p:blipFill>
            <a:blip r:embed="rId7">
              <a:duotone>
                <a:schemeClr val="bg2">
                  <a:shade val="45000"/>
                  <a:satMod val="135000"/>
                </a:schemeClr>
                <a:prstClr val="white"/>
              </a:duotone>
              <a:extLst>
                <a:ext uri="{BEBA8EAE-BF5A-486C-A8C5-ECC9F3942E4B}">
                  <a14:imgProps xmlns:a14="http://schemas.microsoft.com/office/drawing/2010/main">
                    <a14:imgLayer r:embed="rId8">
                      <a14:imgEffect>
                        <a14:colorTemperature colorTemp="8800"/>
                      </a14:imgEffect>
                    </a14:imgLayer>
                  </a14:imgProps>
                </a:ext>
              </a:extLst>
            </a:blip>
            <a:stretch>
              <a:fillRect/>
            </a:stretch>
          </p:blipFill>
          <p:spPr>
            <a:xfrm>
              <a:off x="9036937" y="4835164"/>
              <a:ext cx="460140" cy="460140"/>
            </a:xfrm>
            <a:prstGeom prst="rect">
              <a:avLst/>
            </a:prstGeom>
          </p:spPr>
        </p:pic>
        <p:sp>
          <p:nvSpPr>
            <p:cNvPr id="20" name="Rektangel: rundade hörn 19">
              <a:extLst>
                <a:ext uri="{FF2B5EF4-FFF2-40B4-BE49-F238E27FC236}">
                  <a16:creationId xmlns:a16="http://schemas.microsoft.com/office/drawing/2014/main" id="{1DA2C6A0-0D77-1862-6EB3-524B225F88E1}"/>
                </a:ext>
              </a:extLst>
            </p:cNvPr>
            <p:cNvSpPr/>
            <p:nvPr/>
          </p:nvSpPr>
          <p:spPr>
            <a:xfrm>
              <a:off x="8326679" y="3849302"/>
              <a:ext cx="1230526" cy="267097"/>
            </a:xfrm>
            <a:prstGeom prst="roundRect">
              <a:avLst/>
            </a:prstGeom>
            <a:solidFill>
              <a:srgbClr val="205E48">
                <a:alpha val="72000"/>
              </a:srgb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050" i="1">
                  <a:solidFill>
                    <a:schemeClr val="lt1"/>
                  </a:solidFill>
                  <a:latin typeface="Open Sans" panose="020B0606030504020204" pitchFamily="34" charset="0"/>
                  <a:ea typeface="Open Sans" panose="020B0606030504020204" pitchFamily="34" charset="0"/>
                  <a:cs typeface="Open Sans" panose="020B0606030504020204" pitchFamily="34" charset="0"/>
                </a:rPr>
                <a:t>Priskomponenter</a:t>
              </a:r>
            </a:p>
          </p:txBody>
        </p:sp>
        <p:sp>
          <p:nvSpPr>
            <p:cNvPr id="21" name="Rektangel 20">
              <a:extLst>
                <a:ext uri="{FF2B5EF4-FFF2-40B4-BE49-F238E27FC236}">
                  <a16:creationId xmlns:a16="http://schemas.microsoft.com/office/drawing/2014/main" id="{D70DBFE9-0802-C5D6-5DF1-9AB353344BAA}"/>
                </a:ext>
              </a:extLst>
            </p:cNvPr>
            <p:cNvSpPr/>
            <p:nvPr/>
          </p:nvSpPr>
          <p:spPr>
            <a:xfrm>
              <a:off x="8267950" y="5486068"/>
              <a:ext cx="1348444" cy="355681"/>
            </a:xfrm>
            <a:prstGeom prst="rect">
              <a:avLst/>
            </a:prstGeom>
            <a:solidFill>
              <a:srgbClr val="205E48">
                <a:alpha val="72000"/>
              </a:srgb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050" i="1">
                  <a:solidFill>
                    <a:schemeClr val="lt1"/>
                  </a:solidFill>
                  <a:latin typeface="Open Sans" panose="020B0606030504020204" pitchFamily="34" charset="0"/>
                  <a:ea typeface="Open Sans" panose="020B0606030504020204" pitchFamily="34" charset="0"/>
                  <a:cs typeface="Open Sans" panose="020B0606030504020204" pitchFamily="34" charset="0"/>
                </a:rPr>
                <a:t>Ägare: </a:t>
              </a:r>
              <a:r>
                <a:rPr lang="sv-SE" sz="1050" i="1">
                  <a:latin typeface="Open Sans" panose="020B0606030504020204" pitchFamily="34" charset="0"/>
                  <a:ea typeface="Open Sans" panose="020B0606030504020204" pitchFamily="34" charset="0"/>
                  <a:cs typeface="Open Sans" panose="020B0606030504020204" pitchFamily="34" charset="0"/>
                </a:rPr>
                <a:t>R</a:t>
              </a:r>
              <a:r>
                <a:rPr lang="sv-SE" sz="1050" i="1">
                  <a:solidFill>
                    <a:schemeClr val="lt1"/>
                  </a:solidFill>
                  <a:latin typeface="Open Sans" panose="020B0606030504020204" pitchFamily="34" charset="0"/>
                  <a:ea typeface="Open Sans" panose="020B0606030504020204" pitchFamily="34" charset="0"/>
                  <a:cs typeface="Open Sans" panose="020B0606030504020204" pitchFamily="34" charset="0"/>
                </a:rPr>
                <a:t>espektive företag </a:t>
              </a:r>
            </a:p>
          </p:txBody>
        </p:sp>
      </p:grpSp>
      <p:cxnSp>
        <p:nvCxnSpPr>
          <p:cNvPr id="22" name="Rak pilkoppling 21">
            <a:extLst>
              <a:ext uri="{FF2B5EF4-FFF2-40B4-BE49-F238E27FC236}">
                <a16:creationId xmlns:a16="http://schemas.microsoft.com/office/drawing/2014/main" id="{A3D4CEF5-7470-0141-5E19-EBDAB6AD9A1C}"/>
              </a:ext>
            </a:extLst>
          </p:cNvPr>
          <p:cNvCxnSpPr>
            <a:cxnSpLocks/>
            <a:stCxn id="3" idx="2"/>
          </p:cNvCxnSpPr>
          <p:nvPr/>
        </p:nvCxnSpPr>
        <p:spPr>
          <a:xfrm>
            <a:off x="8938569" y="2735377"/>
            <a:ext cx="3375" cy="490020"/>
          </a:xfrm>
          <a:prstGeom prst="straightConnector1">
            <a:avLst/>
          </a:prstGeom>
          <a:ln w="12700" cmpd="sng">
            <a:solidFill>
              <a:schemeClr val="bg1">
                <a:lumMod val="85000"/>
              </a:schemeClr>
            </a:solidFill>
            <a:headEnd w="med" len="sm"/>
            <a:tailEnd type="triangle"/>
          </a:ln>
        </p:spPr>
        <p:style>
          <a:lnRef idx="1">
            <a:schemeClr val="accent1"/>
          </a:lnRef>
          <a:fillRef idx="0">
            <a:schemeClr val="accent1"/>
          </a:fillRef>
          <a:effectRef idx="0">
            <a:schemeClr val="accent1"/>
          </a:effectRef>
          <a:fontRef idx="minor">
            <a:schemeClr val="tx1"/>
          </a:fontRef>
        </p:style>
      </p:cxnSp>
      <p:sp>
        <p:nvSpPr>
          <p:cNvPr id="23" name="Rektangel: rundade hörn 22">
            <a:extLst>
              <a:ext uri="{FF2B5EF4-FFF2-40B4-BE49-F238E27FC236}">
                <a16:creationId xmlns:a16="http://schemas.microsoft.com/office/drawing/2014/main" id="{16572DBB-0C1D-B036-DBA2-9D95007E69AA}"/>
              </a:ext>
            </a:extLst>
          </p:cNvPr>
          <p:cNvSpPr/>
          <p:nvPr/>
        </p:nvSpPr>
        <p:spPr>
          <a:xfrm>
            <a:off x="9288734" y="2287928"/>
            <a:ext cx="1985055" cy="267097"/>
          </a:xfrm>
          <a:prstGeom prst="roundRect">
            <a:avLst/>
          </a:prstGeom>
          <a:solidFill>
            <a:srgbClr val="5E9B82">
              <a:alpha val="72000"/>
            </a:srgb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050" i="1">
                <a:solidFill>
                  <a:schemeClr val="bg2">
                    <a:lumMod val="85000"/>
                  </a:schemeClr>
                </a:solidFill>
                <a:latin typeface="Open Sans" panose="020B0606030504020204" pitchFamily="34" charset="0"/>
                <a:ea typeface="Open Sans" panose="020B0606030504020204" pitchFamily="34" charset="0"/>
                <a:cs typeface="Open Sans" panose="020B0606030504020204" pitchFamily="34" charset="0"/>
              </a:rPr>
              <a:t>Prismatris/Längdkorrektion </a:t>
            </a:r>
          </a:p>
        </p:txBody>
      </p:sp>
      <p:sp>
        <p:nvSpPr>
          <p:cNvPr id="46" name="Ellips 45">
            <a:extLst>
              <a:ext uri="{FF2B5EF4-FFF2-40B4-BE49-F238E27FC236}">
                <a16:creationId xmlns:a16="http://schemas.microsoft.com/office/drawing/2014/main" id="{A3372BBE-2BE8-82E1-13AD-B62AB3932462}"/>
              </a:ext>
            </a:extLst>
          </p:cNvPr>
          <p:cNvSpPr/>
          <p:nvPr/>
        </p:nvSpPr>
        <p:spPr>
          <a:xfrm>
            <a:off x="2404956" y="6259868"/>
            <a:ext cx="151489" cy="151489"/>
          </a:xfrm>
          <a:prstGeom prst="ellipse">
            <a:avLst/>
          </a:prstGeom>
          <a:solidFill>
            <a:schemeClr val="accent6"/>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bg2"/>
              </a:solidFill>
            </a:endParaRPr>
          </a:p>
        </p:txBody>
      </p:sp>
      <p:grpSp>
        <p:nvGrpSpPr>
          <p:cNvPr id="47" name="Grupp 46">
            <a:extLst>
              <a:ext uri="{FF2B5EF4-FFF2-40B4-BE49-F238E27FC236}">
                <a16:creationId xmlns:a16="http://schemas.microsoft.com/office/drawing/2014/main" id="{EA3BB221-0601-5A73-067B-B792347FFAA2}"/>
              </a:ext>
            </a:extLst>
          </p:cNvPr>
          <p:cNvGrpSpPr/>
          <p:nvPr/>
        </p:nvGrpSpPr>
        <p:grpSpPr>
          <a:xfrm>
            <a:off x="683001" y="6235765"/>
            <a:ext cx="5276386" cy="199696"/>
            <a:chOff x="638504" y="6226887"/>
            <a:chExt cx="5276386" cy="199696"/>
          </a:xfrm>
        </p:grpSpPr>
        <p:sp>
          <p:nvSpPr>
            <p:cNvPr id="48" name="Ellips 47">
              <a:extLst>
                <a:ext uri="{FF2B5EF4-FFF2-40B4-BE49-F238E27FC236}">
                  <a16:creationId xmlns:a16="http://schemas.microsoft.com/office/drawing/2014/main" id="{C18EFF47-2409-7274-E4E7-49B3AE5B616C}"/>
                </a:ext>
              </a:extLst>
            </p:cNvPr>
            <p:cNvSpPr/>
            <p:nvPr/>
          </p:nvSpPr>
          <p:spPr>
            <a:xfrm>
              <a:off x="2336356" y="6226887"/>
              <a:ext cx="199696" cy="199696"/>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bg2"/>
                </a:solidFill>
              </a:endParaRPr>
            </a:p>
          </p:txBody>
        </p:sp>
        <p:sp>
          <p:nvSpPr>
            <p:cNvPr id="49" name="Ellips 48">
              <a:extLst>
                <a:ext uri="{FF2B5EF4-FFF2-40B4-BE49-F238E27FC236}">
                  <a16:creationId xmlns:a16="http://schemas.microsoft.com/office/drawing/2014/main" id="{52A89767-ACD4-A21B-364C-E3CBBEAD9E7B}"/>
                </a:ext>
              </a:extLst>
            </p:cNvPr>
            <p:cNvSpPr/>
            <p:nvPr/>
          </p:nvSpPr>
          <p:spPr>
            <a:xfrm>
              <a:off x="4025775" y="6226887"/>
              <a:ext cx="199696" cy="199696"/>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bg2"/>
                </a:solidFill>
              </a:endParaRPr>
            </a:p>
          </p:txBody>
        </p:sp>
        <p:sp>
          <p:nvSpPr>
            <p:cNvPr id="50" name="Ellips 49">
              <a:extLst>
                <a:ext uri="{FF2B5EF4-FFF2-40B4-BE49-F238E27FC236}">
                  <a16:creationId xmlns:a16="http://schemas.microsoft.com/office/drawing/2014/main" id="{1538B5CE-3A36-36A6-9CA3-A68AF4460282}"/>
                </a:ext>
              </a:extLst>
            </p:cNvPr>
            <p:cNvSpPr/>
            <p:nvPr/>
          </p:nvSpPr>
          <p:spPr>
            <a:xfrm>
              <a:off x="5715194" y="6226887"/>
              <a:ext cx="199696" cy="199696"/>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bg2"/>
                </a:solidFill>
              </a:endParaRPr>
            </a:p>
          </p:txBody>
        </p:sp>
        <p:sp>
          <p:nvSpPr>
            <p:cNvPr id="51" name="Ellips 50">
              <a:extLst>
                <a:ext uri="{FF2B5EF4-FFF2-40B4-BE49-F238E27FC236}">
                  <a16:creationId xmlns:a16="http://schemas.microsoft.com/office/drawing/2014/main" id="{1246DBF6-AFE6-266A-C74F-3ABC7333C481}"/>
                </a:ext>
              </a:extLst>
            </p:cNvPr>
            <p:cNvSpPr/>
            <p:nvPr/>
          </p:nvSpPr>
          <p:spPr>
            <a:xfrm>
              <a:off x="638504" y="6226887"/>
              <a:ext cx="199696" cy="199696"/>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bg2"/>
                </a:solidFill>
              </a:endParaRPr>
            </a:p>
          </p:txBody>
        </p:sp>
        <p:cxnSp>
          <p:nvCxnSpPr>
            <p:cNvPr id="52" name="Rak koppling 51">
              <a:extLst>
                <a:ext uri="{FF2B5EF4-FFF2-40B4-BE49-F238E27FC236}">
                  <a16:creationId xmlns:a16="http://schemas.microsoft.com/office/drawing/2014/main" id="{3E4C67AA-BD15-5E15-4FA4-5621BEC56545}"/>
                </a:ext>
              </a:extLst>
            </p:cNvPr>
            <p:cNvCxnSpPr>
              <a:cxnSpLocks/>
              <a:stCxn id="48" idx="6"/>
              <a:endCxn id="49" idx="2"/>
            </p:cNvCxnSpPr>
            <p:nvPr/>
          </p:nvCxnSpPr>
          <p:spPr>
            <a:xfrm>
              <a:off x="2536052" y="6326735"/>
              <a:ext cx="1489723"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3" name="Rak koppling 52">
              <a:extLst>
                <a:ext uri="{FF2B5EF4-FFF2-40B4-BE49-F238E27FC236}">
                  <a16:creationId xmlns:a16="http://schemas.microsoft.com/office/drawing/2014/main" id="{B00B885F-CBA9-7F57-AE89-E491C10EED70}"/>
                </a:ext>
              </a:extLst>
            </p:cNvPr>
            <p:cNvCxnSpPr>
              <a:cxnSpLocks/>
              <a:stCxn id="49" idx="6"/>
              <a:endCxn id="50" idx="2"/>
            </p:cNvCxnSpPr>
            <p:nvPr/>
          </p:nvCxnSpPr>
          <p:spPr>
            <a:xfrm>
              <a:off x="4225471" y="6326735"/>
              <a:ext cx="1489723"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4" name="Rak koppling 53">
              <a:extLst>
                <a:ext uri="{FF2B5EF4-FFF2-40B4-BE49-F238E27FC236}">
                  <a16:creationId xmlns:a16="http://schemas.microsoft.com/office/drawing/2014/main" id="{77B444E4-3AB5-A0BB-7A4B-3FDB9D91DAA4}"/>
                </a:ext>
              </a:extLst>
            </p:cNvPr>
            <p:cNvCxnSpPr>
              <a:cxnSpLocks/>
              <a:stCxn id="51" idx="6"/>
              <a:endCxn id="48" idx="2"/>
            </p:cNvCxnSpPr>
            <p:nvPr/>
          </p:nvCxnSpPr>
          <p:spPr>
            <a:xfrm>
              <a:off x="838200" y="6326735"/>
              <a:ext cx="1498156"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99933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ubrik 3">
            <a:extLst>
              <a:ext uri="{FF2B5EF4-FFF2-40B4-BE49-F238E27FC236}">
                <a16:creationId xmlns:a16="http://schemas.microsoft.com/office/drawing/2014/main" id="{C8DBD925-81F3-9B0C-3827-59DA0E07BAEB}"/>
              </a:ext>
            </a:extLst>
          </p:cNvPr>
          <p:cNvSpPr txBox="1">
            <a:spLocks/>
          </p:cNvSpPr>
          <p:nvPr/>
        </p:nvSpPr>
        <p:spPr>
          <a:xfrm>
            <a:off x="188766" y="759076"/>
            <a:ext cx="2536080" cy="333820"/>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2400" b="1" i="0" kern="1200" spc="-4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sz="1200" b="0" spc="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Beskrivning av funktionaliteten </a:t>
            </a:r>
            <a:endParaRPr lang="sv-SE" sz="1600" b="0" spc="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9" name="Platshållare för innehåll 14">
            <a:extLst>
              <a:ext uri="{FF2B5EF4-FFF2-40B4-BE49-F238E27FC236}">
                <a16:creationId xmlns:a16="http://schemas.microsoft.com/office/drawing/2014/main" id="{92AC2FC6-DCD3-71E8-CF6C-4C1B1B1FEDE1}"/>
              </a:ext>
            </a:extLst>
          </p:cNvPr>
          <p:cNvSpPr txBox="1">
            <a:spLocks/>
          </p:cNvSpPr>
          <p:nvPr/>
        </p:nvSpPr>
        <p:spPr>
          <a:xfrm>
            <a:off x="188764" y="1113084"/>
            <a:ext cx="4573155" cy="2441914"/>
          </a:xfrm>
          <a:prstGeom prst="rect">
            <a:avLst/>
          </a:prstGeom>
          <a:solidFill>
            <a:srgbClr val="007B50">
              <a:alpha val="50000"/>
            </a:srgbClr>
          </a:solidFill>
          <a:ln>
            <a:noFill/>
          </a:ln>
          <a:effectLst/>
        </p:spPr>
        <p:txBody>
          <a:bodyPr vert="horz" lIns="91440" tIns="45720" rIns="91440" bIns="45720" rtlCol="0">
            <a:noAutofit/>
          </a:bodyPr>
          <a:lstStyle>
            <a:defPPr>
              <a:defRPr lang="sv-SE"/>
            </a:defPPr>
            <a:lvl1pPr marL="180975" indent="-176213">
              <a:lnSpc>
                <a:spcPct val="100000"/>
              </a:lnSpc>
              <a:spcBef>
                <a:spcPts val="800"/>
              </a:spcBef>
              <a:spcAft>
                <a:spcPts val="1000"/>
              </a:spcAft>
              <a:buFontTx/>
              <a:buBlip>
                <a:blip r:embed="rId2"/>
              </a:buBlip>
              <a:tabLst/>
              <a:defRPr sz="1100" b="0" i="0">
                <a:solidFill>
                  <a:schemeClr val="bg1"/>
                </a:solidFill>
                <a:latin typeface="Noto Serif" panose="02020502060505020204" pitchFamily="18"/>
                <a:ea typeface="Noto Serif" panose="02020502060505020204" pitchFamily="18"/>
                <a:cs typeface="Noto Serif" panose="02020502060505020204" pitchFamily="18"/>
              </a:defRPr>
            </a:lvl1pPr>
            <a:lvl2pPr marL="355600" indent="-174625">
              <a:lnSpc>
                <a:spcPct val="110000"/>
              </a:lnSpc>
              <a:spcBef>
                <a:spcPts val="500"/>
              </a:spcBef>
              <a:spcAft>
                <a:spcPts val="1200"/>
              </a:spcAft>
              <a:buFont typeface="Systemtypsnitt normalt"/>
              <a:buChar char="-"/>
              <a:tabLst/>
              <a:defRPr sz="1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536575" indent="-180975">
              <a:lnSpc>
                <a:spcPct val="110000"/>
              </a:lnSpc>
              <a:spcBef>
                <a:spcPts val="500"/>
              </a:spcBef>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Bef>
                <a:spcPts val="500"/>
              </a:spcBef>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Bef>
                <a:spcPts val="500"/>
              </a:spcBef>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sv-SE"/>
              <a:t>För att skapa en prislista krävs ett prislisteabonnemang, bestående av tre tecken (0–9, A-Z), som knyts till en organisatorisk enhet i företaget (huvudkod + internnummer). </a:t>
            </a:r>
          </a:p>
          <a:p>
            <a:r>
              <a:rPr lang="sv-SE"/>
              <a:t>Det är möjligt att ha flera olika abonnemang men en kombination får enbart förekomma en gång och kan enbart tilldelas en organisatorisk enhet.</a:t>
            </a:r>
          </a:p>
          <a:p>
            <a:endParaRPr lang="sv-SE"/>
          </a:p>
        </p:txBody>
      </p:sp>
      <p:grpSp>
        <p:nvGrpSpPr>
          <p:cNvPr id="32" name="Grupp 31">
            <a:extLst>
              <a:ext uri="{FF2B5EF4-FFF2-40B4-BE49-F238E27FC236}">
                <a16:creationId xmlns:a16="http://schemas.microsoft.com/office/drawing/2014/main" id="{5E64212B-B285-19E8-695F-55DA189A5257}"/>
              </a:ext>
            </a:extLst>
          </p:cNvPr>
          <p:cNvGrpSpPr/>
          <p:nvPr/>
        </p:nvGrpSpPr>
        <p:grpSpPr>
          <a:xfrm>
            <a:off x="188764" y="3865434"/>
            <a:ext cx="4573155" cy="806480"/>
            <a:chOff x="188764" y="3865434"/>
            <a:chExt cx="4573155" cy="806480"/>
          </a:xfrm>
        </p:grpSpPr>
        <p:sp>
          <p:nvSpPr>
            <p:cNvPr id="8" name="Rubrik 3">
              <a:extLst>
                <a:ext uri="{FF2B5EF4-FFF2-40B4-BE49-F238E27FC236}">
                  <a16:creationId xmlns:a16="http://schemas.microsoft.com/office/drawing/2014/main" id="{50262FF9-3C88-79AA-49FF-58780395EFE3}"/>
                </a:ext>
              </a:extLst>
            </p:cNvPr>
            <p:cNvSpPr txBox="1">
              <a:spLocks/>
            </p:cNvSpPr>
            <p:nvPr/>
          </p:nvSpPr>
          <p:spPr>
            <a:xfrm>
              <a:off x="188766" y="3865434"/>
              <a:ext cx="2536080" cy="333820"/>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2400" b="1" i="0" kern="1200" spc="-4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sz="1200" b="0" spc="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Större skillnader och beslut</a:t>
              </a:r>
              <a:endParaRPr lang="sv-SE" sz="1600" b="0" spc="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0" name="Platshållare för innehåll 14">
              <a:extLst>
                <a:ext uri="{FF2B5EF4-FFF2-40B4-BE49-F238E27FC236}">
                  <a16:creationId xmlns:a16="http://schemas.microsoft.com/office/drawing/2014/main" id="{1A722B6A-5D52-C030-2FE8-074CAD2DFB3D}"/>
                </a:ext>
              </a:extLst>
            </p:cNvPr>
            <p:cNvSpPr txBox="1">
              <a:spLocks/>
            </p:cNvSpPr>
            <p:nvPr/>
          </p:nvSpPr>
          <p:spPr>
            <a:xfrm>
              <a:off x="188764" y="4199254"/>
              <a:ext cx="4573155" cy="472660"/>
            </a:xfrm>
            <a:prstGeom prst="rect">
              <a:avLst/>
            </a:prstGeom>
            <a:solidFill>
              <a:srgbClr val="007B50">
                <a:alpha val="50000"/>
              </a:srgbClr>
            </a:solidFill>
            <a:ln>
              <a:noFill/>
            </a:ln>
            <a:effectLst/>
          </p:spPr>
          <p:txBody>
            <a:bodyPr vert="horz" lIns="91440" tIns="45720" rIns="91440" bIns="45720" rtlCol="0">
              <a:noAutofit/>
            </a:bodyPr>
            <a:lstStyle>
              <a:defPPr>
                <a:defRPr lang="sv-SE"/>
              </a:defPPr>
              <a:lvl1pPr marL="180975" indent="-176213">
                <a:lnSpc>
                  <a:spcPct val="100000"/>
                </a:lnSpc>
                <a:spcBef>
                  <a:spcPts val="800"/>
                </a:spcBef>
                <a:spcAft>
                  <a:spcPts val="1000"/>
                </a:spcAft>
                <a:buFontTx/>
                <a:buBlip>
                  <a:blip r:embed="rId2"/>
                </a:buBlip>
                <a:tabLst/>
                <a:defRPr sz="1100" b="0" i="0">
                  <a:solidFill>
                    <a:schemeClr val="bg1"/>
                  </a:solidFill>
                  <a:latin typeface="Noto Serif" panose="02020502060505020204" pitchFamily="18"/>
                  <a:ea typeface="Noto Serif" panose="02020502060505020204" pitchFamily="18"/>
                  <a:cs typeface="Noto Serif" panose="02020502060505020204" pitchFamily="18"/>
                </a:defRPr>
              </a:lvl1pPr>
              <a:lvl2pPr marL="355600" indent="-174625">
                <a:lnSpc>
                  <a:spcPct val="110000"/>
                </a:lnSpc>
                <a:spcBef>
                  <a:spcPts val="500"/>
                </a:spcBef>
                <a:spcAft>
                  <a:spcPts val="1200"/>
                </a:spcAft>
                <a:buFont typeface="Systemtypsnitt normalt"/>
                <a:buChar char="-"/>
                <a:tabLst/>
                <a:defRPr sz="1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536575" indent="-180975">
                <a:lnSpc>
                  <a:spcPct val="110000"/>
                </a:lnSpc>
                <a:spcBef>
                  <a:spcPts val="500"/>
                </a:spcBef>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Bef>
                  <a:spcPts val="500"/>
                </a:spcBef>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Bef>
                  <a:spcPts val="500"/>
                </a:spcBef>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sv-SE"/>
                <a:t>Ingen större förändring, samma typ av information men anges på olika ställen i VIOL 2 och VIOL 3.</a:t>
              </a:r>
            </a:p>
          </p:txBody>
        </p:sp>
      </p:grpSp>
      <p:sp>
        <p:nvSpPr>
          <p:cNvPr id="2" name="Rubrik 3">
            <a:extLst>
              <a:ext uri="{FF2B5EF4-FFF2-40B4-BE49-F238E27FC236}">
                <a16:creationId xmlns:a16="http://schemas.microsoft.com/office/drawing/2014/main" id="{859F47DC-5674-DC88-4A70-57A217E53C1D}"/>
              </a:ext>
            </a:extLst>
          </p:cNvPr>
          <p:cNvSpPr txBox="1">
            <a:spLocks/>
          </p:cNvSpPr>
          <p:nvPr/>
        </p:nvSpPr>
        <p:spPr>
          <a:xfrm>
            <a:off x="128947" y="206673"/>
            <a:ext cx="6594734" cy="522056"/>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2400" b="1" i="0" kern="1200" spc="-4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sz="1200" b="0" spc="0">
                <a:solidFill>
                  <a:schemeClr val="bg2">
                    <a:lumMod val="7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4. PRIS RÅVARA</a:t>
            </a:r>
          </a:p>
          <a:p>
            <a:r>
              <a:rPr lang="sv-SE" sz="1600" b="0" spc="0">
                <a:solidFill>
                  <a:schemeClr val="bg2">
                    <a:lumMod val="95000"/>
                  </a:schemeClr>
                </a:solidFill>
              </a:rPr>
              <a:t>Prislisteabonnemang</a:t>
            </a:r>
          </a:p>
        </p:txBody>
      </p:sp>
      <p:sp>
        <p:nvSpPr>
          <p:cNvPr id="3" name="Rektangel 2">
            <a:extLst>
              <a:ext uri="{FF2B5EF4-FFF2-40B4-BE49-F238E27FC236}">
                <a16:creationId xmlns:a16="http://schemas.microsoft.com/office/drawing/2014/main" id="{8E906BC2-580F-90D2-55EF-BA7E758DE378}"/>
              </a:ext>
            </a:extLst>
          </p:cNvPr>
          <p:cNvSpPr/>
          <p:nvPr/>
        </p:nvSpPr>
        <p:spPr>
          <a:xfrm>
            <a:off x="9369181" y="1722730"/>
            <a:ext cx="1463819" cy="577080"/>
          </a:xfrm>
          <a:prstGeom prst="rect">
            <a:avLst/>
          </a:prstGeom>
          <a:solidFill>
            <a:srgbClr val="205E4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i="1"/>
              <a:t>A</a:t>
            </a:r>
          </a:p>
        </p:txBody>
      </p:sp>
      <p:sp>
        <p:nvSpPr>
          <p:cNvPr id="4" name="Rektangel 3">
            <a:extLst>
              <a:ext uri="{FF2B5EF4-FFF2-40B4-BE49-F238E27FC236}">
                <a16:creationId xmlns:a16="http://schemas.microsoft.com/office/drawing/2014/main" id="{5FE880EE-4BFF-BFBA-86BB-798898B4DA60}"/>
              </a:ext>
            </a:extLst>
          </p:cNvPr>
          <p:cNvSpPr/>
          <p:nvPr/>
        </p:nvSpPr>
        <p:spPr>
          <a:xfrm>
            <a:off x="10497273" y="2692061"/>
            <a:ext cx="792361" cy="373628"/>
          </a:xfrm>
          <a:prstGeom prst="rect">
            <a:avLst/>
          </a:prstGeom>
          <a:solidFill>
            <a:srgbClr val="205E48">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i="1"/>
              <a:t>C</a:t>
            </a:r>
          </a:p>
        </p:txBody>
      </p:sp>
      <p:sp>
        <p:nvSpPr>
          <p:cNvPr id="5" name="Rektangel 4">
            <a:extLst>
              <a:ext uri="{FF2B5EF4-FFF2-40B4-BE49-F238E27FC236}">
                <a16:creationId xmlns:a16="http://schemas.microsoft.com/office/drawing/2014/main" id="{B2144CDD-9EDF-3B4D-484A-7DAF0B081708}"/>
              </a:ext>
            </a:extLst>
          </p:cNvPr>
          <p:cNvSpPr/>
          <p:nvPr/>
        </p:nvSpPr>
        <p:spPr>
          <a:xfrm>
            <a:off x="8576819" y="2692062"/>
            <a:ext cx="792361" cy="373628"/>
          </a:xfrm>
          <a:prstGeom prst="rect">
            <a:avLst/>
          </a:prstGeom>
          <a:solidFill>
            <a:srgbClr val="205E48">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i="1"/>
              <a:t>B</a:t>
            </a:r>
          </a:p>
        </p:txBody>
      </p:sp>
      <p:sp>
        <p:nvSpPr>
          <p:cNvPr id="6" name="Rektangel 5">
            <a:extLst>
              <a:ext uri="{FF2B5EF4-FFF2-40B4-BE49-F238E27FC236}">
                <a16:creationId xmlns:a16="http://schemas.microsoft.com/office/drawing/2014/main" id="{F6DFB294-3D76-B72C-A6A7-89D599F2A149}"/>
              </a:ext>
            </a:extLst>
          </p:cNvPr>
          <p:cNvSpPr/>
          <p:nvPr/>
        </p:nvSpPr>
        <p:spPr>
          <a:xfrm>
            <a:off x="8011714" y="3416158"/>
            <a:ext cx="565105" cy="373629"/>
          </a:xfrm>
          <a:prstGeom prst="rect">
            <a:avLst/>
          </a:prstGeom>
          <a:solidFill>
            <a:srgbClr val="205E48">
              <a:alpha val="25098"/>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i="1"/>
              <a:t>D</a:t>
            </a:r>
          </a:p>
        </p:txBody>
      </p:sp>
      <p:sp>
        <p:nvSpPr>
          <p:cNvPr id="12" name="Rektangel 11">
            <a:extLst>
              <a:ext uri="{FF2B5EF4-FFF2-40B4-BE49-F238E27FC236}">
                <a16:creationId xmlns:a16="http://schemas.microsoft.com/office/drawing/2014/main" id="{0CBF1B1F-750F-88E3-83B8-22157B02D64F}"/>
              </a:ext>
            </a:extLst>
          </p:cNvPr>
          <p:cNvSpPr/>
          <p:nvPr/>
        </p:nvSpPr>
        <p:spPr>
          <a:xfrm>
            <a:off x="9369180" y="3417488"/>
            <a:ext cx="565105" cy="373629"/>
          </a:xfrm>
          <a:prstGeom prst="rect">
            <a:avLst/>
          </a:prstGeom>
          <a:solidFill>
            <a:srgbClr val="205E48">
              <a:alpha val="25098"/>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i="1"/>
              <a:t>E</a:t>
            </a:r>
          </a:p>
        </p:txBody>
      </p:sp>
      <p:cxnSp>
        <p:nvCxnSpPr>
          <p:cNvPr id="13" name="Koppling: vinklad 12">
            <a:extLst>
              <a:ext uri="{FF2B5EF4-FFF2-40B4-BE49-F238E27FC236}">
                <a16:creationId xmlns:a16="http://schemas.microsoft.com/office/drawing/2014/main" id="{772F7BEC-5CF6-413B-22DE-59684698A163}"/>
              </a:ext>
            </a:extLst>
          </p:cNvPr>
          <p:cNvCxnSpPr>
            <a:cxnSpLocks/>
            <a:stCxn id="3" idx="2"/>
            <a:endCxn id="5" idx="0"/>
          </p:cNvCxnSpPr>
          <p:nvPr/>
        </p:nvCxnSpPr>
        <p:spPr>
          <a:xfrm rot="5400000">
            <a:off x="9340920" y="1931891"/>
            <a:ext cx="392252" cy="1128091"/>
          </a:xfrm>
          <a:prstGeom prst="bentConnector3">
            <a:avLst/>
          </a:prstGeom>
          <a:ln w="12700"/>
        </p:spPr>
        <p:style>
          <a:lnRef idx="1">
            <a:schemeClr val="accent6"/>
          </a:lnRef>
          <a:fillRef idx="0">
            <a:schemeClr val="accent6"/>
          </a:fillRef>
          <a:effectRef idx="0">
            <a:schemeClr val="accent6"/>
          </a:effectRef>
          <a:fontRef idx="minor">
            <a:schemeClr val="tx1"/>
          </a:fontRef>
        </p:style>
      </p:cxnSp>
      <p:cxnSp>
        <p:nvCxnSpPr>
          <p:cNvPr id="14" name="Koppling: vinklad 13">
            <a:extLst>
              <a:ext uri="{FF2B5EF4-FFF2-40B4-BE49-F238E27FC236}">
                <a16:creationId xmlns:a16="http://schemas.microsoft.com/office/drawing/2014/main" id="{785A465E-61E0-8980-BA3D-48C327CF03E3}"/>
              </a:ext>
            </a:extLst>
          </p:cNvPr>
          <p:cNvCxnSpPr>
            <a:cxnSpLocks/>
            <a:stCxn id="5" idx="2"/>
            <a:endCxn id="6" idx="0"/>
          </p:cNvCxnSpPr>
          <p:nvPr/>
        </p:nvCxnSpPr>
        <p:spPr>
          <a:xfrm rot="5400000">
            <a:off x="8458400" y="2901558"/>
            <a:ext cx="350468" cy="678733"/>
          </a:xfrm>
          <a:prstGeom prst="bentConnector3">
            <a:avLst/>
          </a:prstGeom>
          <a:ln w="12700"/>
        </p:spPr>
        <p:style>
          <a:lnRef idx="1">
            <a:schemeClr val="accent6"/>
          </a:lnRef>
          <a:fillRef idx="0">
            <a:schemeClr val="accent6"/>
          </a:fillRef>
          <a:effectRef idx="0">
            <a:schemeClr val="accent6"/>
          </a:effectRef>
          <a:fontRef idx="minor">
            <a:schemeClr val="tx1"/>
          </a:fontRef>
        </p:style>
      </p:cxnSp>
      <p:cxnSp>
        <p:nvCxnSpPr>
          <p:cNvPr id="15" name="Koppling: vinklad 14">
            <a:extLst>
              <a:ext uri="{FF2B5EF4-FFF2-40B4-BE49-F238E27FC236}">
                <a16:creationId xmlns:a16="http://schemas.microsoft.com/office/drawing/2014/main" id="{15590B3F-BA04-8698-404B-507DB17AF778}"/>
              </a:ext>
            </a:extLst>
          </p:cNvPr>
          <p:cNvCxnSpPr>
            <a:cxnSpLocks/>
            <a:stCxn id="3" idx="2"/>
            <a:endCxn id="4" idx="0"/>
          </p:cNvCxnSpPr>
          <p:nvPr/>
        </p:nvCxnSpPr>
        <p:spPr>
          <a:xfrm rot="16200000" flipH="1">
            <a:off x="10301147" y="2099753"/>
            <a:ext cx="392251" cy="792363"/>
          </a:xfrm>
          <a:prstGeom prst="bentConnector3">
            <a:avLst>
              <a:gd name="adj1" fmla="val 50000"/>
            </a:avLst>
          </a:prstGeom>
          <a:ln w="12700"/>
        </p:spPr>
        <p:style>
          <a:lnRef idx="1">
            <a:schemeClr val="accent6"/>
          </a:lnRef>
          <a:fillRef idx="0">
            <a:schemeClr val="accent6"/>
          </a:fillRef>
          <a:effectRef idx="0">
            <a:schemeClr val="accent6"/>
          </a:effectRef>
          <a:fontRef idx="minor">
            <a:schemeClr val="tx1"/>
          </a:fontRef>
        </p:style>
      </p:cxnSp>
      <p:cxnSp>
        <p:nvCxnSpPr>
          <p:cNvPr id="16" name="Koppling: vinklad 15">
            <a:extLst>
              <a:ext uri="{FF2B5EF4-FFF2-40B4-BE49-F238E27FC236}">
                <a16:creationId xmlns:a16="http://schemas.microsoft.com/office/drawing/2014/main" id="{2C04A8C5-7335-CB9A-3DD3-1A991A9F0E34}"/>
              </a:ext>
            </a:extLst>
          </p:cNvPr>
          <p:cNvCxnSpPr>
            <a:cxnSpLocks/>
            <a:stCxn id="5" idx="2"/>
            <a:endCxn id="12" idx="0"/>
          </p:cNvCxnSpPr>
          <p:nvPr/>
        </p:nvCxnSpPr>
        <p:spPr>
          <a:xfrm rot="16200000" flipH="1">
            <a:off x="9136467" y="2902222"/>
            <a:ext cx="351798" cy="678733"/>
          </a:xfrm>
          <a:prstGeom prst="bentConnector3">
            <a:avLst>
              <a:gd name="adj1" fmla="val 50000"/>
            </a:avLst>
          </a:prstGeom>
          <a:ln w="12700"/>
        </p:spPr>
        <p:style>
          <a:lnRef idx="1">
            <a:schemeClr val="accent6"/>
          </a:lnRef>
          <a:fillRef idx="0">
            <a:schemeClr val="accent6"/>
          </a:fillRef>
          <a:effectRef idx="0">
            <a:schemeClr val="accent6"/>
          </a:effectRef>
          <a:fontRef idx="minor">
            <a:schemeClr val="tx1"/>
          </a:fontRef>
        </p:style>
      </p:cxnSp>
      <p:sp>
        <p:nvSpPr>
          <p:cNvPr id="17" name="textruta 16">
            <a:extLst>
              <a:ext uri="{FF2B5EF4-FFF2-40B4-BE49-F238E27FC236}">
                <a16:creationId xmlns:a16="http://schemas.microsoft.com/office/drawing/2014/main" id="{D1ACB938-AB4C-31D3-F305-2F5E691A0677}"/>
              </a:ext>
            </a:extLst>
          </p:cNvPr>
          <p:cNvSpPr txBox="1"/>
          <p:nvPr/>
        </p:nvSpPr>
        <p:spPr>
          <a:xfrm>
            <a:off x="6452100" y="1723043"/>
            <a:ext cx="2917080" cy="600164"/>
          </a:xfrm>
          <a:prstGeom prst="rect">
            <a:avLst/>
          </a:prstGeom>
          <a:solidFill>
            <a:srgbClr val="007B50">
              <a:alpha val="50000"/>
            </a:srgbClr>
          </a:solidFill>
          <a:ln>
            <a:noFill/>
          </a:ln>
          <a:effectLst/>
        </p:spPr>
        <p:txBody>
          <a:bodyPr vert="horz" lIns="91440" tIns="45720" rIns="91440" bIns="45720" rtlCol="0" anchor="t">
            <a:noAutofit/>
          </a:bodyPr>
          <a:lstStyle>
            <a:defPPr>
              <a:defRPr lang="sv-SE"/>
            </a:defPPr>
            <a:lvl1pPr marL="180975" indent="-176213">
              <a:lnSpc>
                <a:spcPct val="100000"/>
              </a:lnSpc>
              <a:spcBef>
                <a:spcPts val="800"/>
              </a:spcBef>
              <a:spcAft>
                <a:spcPts val="1000"/>
              </a:spcAft>
              <a:buFontTx/>
              <a:buBlip>
                <a:blip r:embed="rId2"/>
              </a:buBlip>
              <a:tabLst/>
              <a:defRPr sz="105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defRPr>
            </a:lvl1pPr>
            <a:lvl2pPr marL="355600" indent="-174625">
              <a:lnSpc>
                <a:spcPct val="110000"/>
              </a:lnSpc>
              <a:spcBef>
                <a:spcPts val="500"/>
              </a:spcBef>
              <a:spcAft>
                <a:spcPts val="1200"/>
              </a:spcAft>
              <a:buFont typeface="Systemtypsnitt normalt"/>
              <a:buChar char="-"/>
              <a:tabLst/>
              <a:defRPr sz="1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536575" indent="-180975">
              <a:lnSpc>
                <a:spcPct val="110000"/>
              </a:lnSpc>
              <a:spcBef>
                <a:spcPts val="500"/>
              </a:spcBef>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Bef>
                <a:spcPts val="500"/>
              </a:spcBef>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Bef>
                <a:spcPts val="500"/>
              </a:spcBef>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sv-SE" i="1"/>
              <a:t>Om A tilldelas ett abonnemang kan samtliga (A, B, C, D, E) organisatoriska enheter skapa prislistor med detta abonnemang.</a:t>
            </a:r>
          </a:p>
        </p:txBody>
      </p:sp>
      <p:sp>
        <p:nvSpPr>
          <p:cNvPr id="18" name="textruta 17">
            <a:extLst>
              <a:ext uri="{FF2B5EF4-FFF2-40B4-BE49-F238E27FC236}">
                <a16:creationId xmlns:a16="http://schemas.microsoft.com/office/drawing/2014/main" id="{12C99A07-7F87-2368-232B-308B22D7794D}"/>
              </a:ext>
            </a:extLst>
          </p:cNvPr>
          <p:cNvSpPr txBox="1"/>
          <p:nvPr/>
        </p:nvSpPr>
        <p:spPr>
          <a:xfrm>
            <a:off x="5381470" y="2696587"/>
            <a:ext cx="2912796" cy="456402"/>
          </a:xfrm>
          <a:prstGeom prst="rect">
            <a:avLst/>
          </a:prstGeom>
          <a:solidFill>
            <a:srgbClr val="007B50">
              <a:alpha val="50000"/>
            </a:srgbClr>
          </a:solidFill>
          <a:ln>
            <a:noFill/>
          </a:ln>
          <a:effectLst/>
        </p:spPr>
        <p:txBody>
          <a:bodyPr vert="horz" lIns="91440" tIns="45720" rIns="91440" bIns="45720" rtlCol="0" anchor="t">
            <a:noAutofit/>
          </a:bodyPr>
          <a:lstStyle>
            <a:defPPr>
              <a:defRPr lang="sv-SE"/>
            </a:defPPr>
            <a:lvl1pPr marL="180975" indent="-176213">
              <a:lnSpc>
                <a:spcPct val="100000"/>
              </a:lnSpc>
              <a:spcBef>
                <a:spcPts val="800"/>
              </a:spcBef>
              <a:spcAft>
                <a:spcPts val="1000"/>
              </a:spcAft>
              <a:buFontTx/>
              <a:buBlip>
                <a:blip r:embed="rId2"/>
              </a:buBlip>
              <a:tabLst/>
              <a:defRPr sz="105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defRPr>
            </a:lvl1pPr>
            <a:lvl2pPr marL="355600" indent="-174625">
              <a:lnSpc>
                <a:spcPct val="110000"/>
              </a:lnSpc>
              <a:spcBef>
                <a:spcPts val="500"/>
              </a:spcBef>
              <a:spcAft>
                <a:spcPts val="1200"/>
              </a:spcAft>
              <a:buFont typeface="Systemtypsnitt normalt"/>
              <a:buChar char="-"/>
              <a:tabLst/>
              <a:defRPr sz="1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536575" indent="-180975">
              <a:lnSpc>
                <a:spcPct val="110000"/>
              </a:lnSpc>
              <a:spcBef>
                <a:spcPts val="500"/>
              </a:spcBef>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Bef>
                <a:spcPts val="500"/>
              </a:spcBef>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Bef>
                <a:spcPts val="500"/>
              </a:spcBef>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sv-SE" i="1"/>
              <a:t>Om B tilldelas ett abonnemang kan B, D, E skapa prislistor med detta abonnemang.</a:t>
            </a:r>
          </a:p>
        </p:txBody>
      </p:sp>
      <p:sp>
        <p:nvSpPr>
          <p:cNvPr id="19" name="textruta 18">
            <a:extLst>
              <a:ext uri="{FF2B5EF4-FFF2-40B4-BE49-F238E27FC236}">
                <a16:creationId xmlns:a16="http://schemas.microsoft.com/office/drawing/2014/main" id="{8A2FB2BC-E998-E881-1C80-0F7EFD7F35CD}"/>
              </a:ext>
            </a:extLst>
          </p:cNvPr>
          <p:cNvSpPr txBox="1"/>
          <p:nvPr/>
        </p:nvSpPr>
        <p:spPr>
          <a:xfrm>
            <a:off x="4698454" y="3416158"/>
            <a:ext cx="2917080" cy="472660"/>
          </a:xfrm>
          <a:prstGeom prst="rect">
            <a:avLst/>
          </a:prstGeom>
          <a:solidFill>
            <a:srgbClr val="007B50">
              <a:alpha val="50000"/>
            </a:srgbClr>
          </a:solidFill>
          <a:ln>
            <a:noFill/>
          </a:ln>
          <a:effectLst/>
        </p:spPr>
        <p:txBody>
          <a:bodyPr vert="horz" lIns="91440" tIns="45720" rIns="91440" bIns="45720" rtlCol="0" anchor="t">
            <a:noAutofit/>
          </a:bodyPr>
          <a:lstStyle>
            <a:defPPr>
              <a:defRPr lang="sv-SE"/>
            </a:defPPr>
            <a:lvl1pPr marL="180975" indent="-176213">
              <a:lnSpc>
                <a:spcPct val="100000"/>
              </a:lnSpc>
              <a:spcBef>
                <a:spcPts val="800"/>
              </a:spcBef>
              <a:spcAft>
                <a:spcPts val="1000"/>
              </a:spcAft>
              <a:buFontTx/>
              <a:buBlip>
                <a:blip r:embed="rId2"/>
              </a:buBlip>
              <a:tabLst/>
              <a:defRPr sz="105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defRPr>
            </a:lvl1pPr>
            <a:lvl2pPr marL="355600" indent="-174625">
              <a:lnSpc>
                <a:spcPct val="110000"/>
              </a:lnSpc>
              <a:spcBef>
                <a:spcPts val="500"/>
              </a:spcBef>
              <a:spcAft>
                <a:spcPts val="1200"/>
              </a:spcAft>
              <a:buFont typeface="Systemtypsnitt normalt"/>
              <a:buChar char="-"/>
              <a:tabLst/>
              <a:defRPr sz="1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536575" indent="-180975">
              <a:lnSpc>
                <a:spcPct val="110000"/>
              </a:lnSpc>
              <a:spcBef>
                <a:spcPts val="500"/>
              </a:spcBef>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Bef>
                <a:spcPts val="500"/>
              </a:spcBef>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Bef>
                <a:spcPts val="500"/>
              </a:spcBef>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sv-SE" i="1"/>
              <a:t>Om D tilldelas ett abonnemang kan endast D skapa prislistor med detta abonnemang. </a:t>
            </a:r>
          </a:p>
        </p:txBody>
      </p:sp>
      <p:sp>
        <p:nvSpPr>
          <p:cNvPr id="42" name="Ellips 41">
            <a:extLst>
              <a:ext uri="{FF2B5EF4-FFF2-40B4-BE49-F238E27FC236}">
                <a16:creationId xmlns:a16="http://schemas.microsoft.com/office/drawing/2014/main" id="{53A545BD-6642-FBCC-BFFA-F58182BA2EB5}"/>
              </a:ext>
            </a:extLst>
          </p:cNvPr>
          <p:cNvSpPr/>
          <p:nvPr/>
        </p:nvSpPr>
        <p:spPr>
          <a:xfrm>
            <a:off x="2404956" y="6259868"/>
            <a:ext cx="151489" cy="151489"/>
          </a:xfrm>
          <a:prstGeom prst="ellipse">
            <a:avLst/>
          </a:prstGeom>
          <a:solidFill>
            <a:schemeClr val="accent6"/>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bg2"/>
              </a:solidFill>
            </a:endParaRPr>
          </a:p>
        </p:txBody>
      </p:sp>
      <p:grpSp>
        <p:nvGrpSpPr>
          <p:cNvPr id="43" name="Grupp 42">
            <a:extLst>
              <a:ext uri="{FF2B5EF4-FFF2-40B4-BE49-F238E27FC236}">
                <a16:creationId xmlns:a16="http://schemas.microsoft.com/office/drawing/2014/main" id="{FE8A5A8C-C7F7-1CB7-F706-7C7A08A875AF}"/>
              </a:ext>
            </a:extLst>
          </p:cNvPr>
          <p:cNvGrpSpPr/>
          <p:nvPr/>
        </p:nvGrpSpPr>
        <p:grpSpPr>
          <a:xfrm>
            <a:off x="683001" y="6235765"/>
            <a:ext cx="5276386" cy="199696"/>
            <a:chOff x="638504" y="6226887"/>
            <a:chExt cx="5276386" cy="199696"/>
          </a:xfrm>
        </p:grpSpPr>
        <p:sp>
          <p:nvSpPr>
            <p:cNvPr id="44" name="Ellips 43">
              <a:extLst>
                <a:ext uri="{FF2B5EF4-FFF2-40B4-BE49-F238E27FC236}">
                  <a16:creationId xmlns:a16="http://schemas.microsoft.com/office/drawing/2014/main" id="{5EC19CA2-DD91-B8B0-7269-A0D052BDB75C}"/>
                </a:ext>
              </a:extLst>
            </p:cNvPr>
            <p:cNvSpPr/>
            <p:nvPr/>
          </p:nvSpPr>
          <p:spPr>
            <a:xfrm>
              <a:off x="2336356" y="6226887"/>
              <a:ext cx="199696" cy="199696"/>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bg2"/>
                </a:solidFill>
              </a:endParaRPr>
            </a:p>
          </p:txBody>
        </p:sp>
        <p:sp>
          <p:nvSpPr>
            <p:cNvPr id="45" name="Ellips 44">
              <a:extLst>
                <a:ext uri="{FF2B5EF4-FFF2-40B4-BE49-F238E27FC236}">
                  <a16:creationId xmlns:a16="http://schemas.microsoft.com/office/drawing/2014/main" id="{B421586D-1F38-C923-6D9E-8D7F1258BCF2}"/>
                </a:ext>
              </a:extLst>
            </p:cNvPr>
            <p:cNvSpPr/>
            <p:nvPr/>
          </p:nvSpPr>
          <p:spPr>
            <a:xfrm>
              <a:off x="4025775" y="6226887"/>
              <a:ext cx="199696" cy="199696"/>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bg2"/>
                </a:solidFill>
              </a:endParaRPr>
            </a:p>
          </p:txBody>
        </p:sp>
        <p:sp>
          <p:nvSpPr>
            <p:cNvPr id="46" name="Ellips 45">
              <a:extLst>
                <a:ext uri="{FF2B5EF4-FFF2-40B4-BE49-F238E27FC236}">
                  <a16:creationId xmlns:a16="http://schemas.microsoft.com/office/drawing/2014/main" id="{62E27D4E-BBA9-9F51-ADDA-0C6187FF8BEB}"/>
                </a:ext>
              </a:extLst>
            </p:cNvPr>
            <p:cNvSpPr/>
            <p:nvPr/>
          </p:nvSpPr>
          <p:spPr>
            <a:xfrm>
              <a:off x="5715194" y="6226887"/>
              <a:ext cx="199696" cy="199696"/>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bg2"/>
                </a:solidFill>
              </a:endParaRPr>
            </a:p>
          </p:txBody>
        </p:sp>
        <p:sp>
          <p:nvSpPr>
            <p:cNvPr id="47" name="Ellips 46">
              <a:extLst>
                <a:ext uri="{FF2B5EF4-FFF2-40B4-BE49-F238E27FC236}">
                  <a16:creationId xmlns:a16="http://schemas.microsoft.com/office/drawing/2014/main" id="{35B03F9C-8375-30EC-B51C-8BF722F1BFC4}"/>
                </a:ext>
              </a:extLst>
            </p:cNvPr>
            <p:cNvSpPr/>
            <p:nvPr/>
          </p:nvSpPr>
          <p:spPr>
            <a:xfrm>
              <a:off x="638504" y="6226887"/>
              <a:ext cx="199696" cy="199696"/>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bg2"/>
                </a:solidFill>
              </a:endParaRPr>
            </a:p>
          </p:txBody>
        </p:sp>
        <p:cxnSp>
          <p:nvCxnSpPr>
            <p:cNvPr id="48" name="Rak koppling 47">
              <a:extLst>
                <a:ext uri="{FF2B5EF4-FFF2-40B4-BE49-F238E27FC236}">
                  <a16:creationId xmlns:a16="http://schemas.microsoft.com/office/drawing/2014/main" id="{9F080D4A-6B8B-792F-E62C-A315FEE51535}"/>
                </a:ext>
              </a:extLst>
            </p:cNvPr>
            <p:cNvCxnSpPr>
              <a:cxnSpLocks/>
              <a:stCxn id="44" idx="6"/>
              <a:endCxn id="45" idx="2"/>
            </p:cNvCxnSpPr>
            <p:nvPr/>
          </p:nvCxnSpPr>
          <p:spPr>
            <a:xfrm>
              <a:off x="2536052" y="6326735"/>
              <a:ext cx="1489723"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9" name="Rak koppling 48">
              <a:extLst>
                <a:ext uri="{FF2B5EF4-FFF2-40B4-BE49-F238E27FC236}">
                  <a16:creationId xmlns:a16="http://schemas.microsoft.com/office/drawing/2014/main" id="{77F24570-40A3-B702-9550-27DF0646ADFE}"/>
                </a:ext>
              </a:extLst>
            </p:cNvPr>
            <p:cNvCxnSpPr>
              <a:cxnSpLocks/>
              <a:stCxn id="45" idx="6"/>
              <a:endCxn id="46" idx="2"/>
            </p:cNvCxnSpPr>
            <p:nvPr/>
          </p:nvCxnSpPr>
          <p:spPr>
            <a:xfrm>
              <a:off x="4225471" y="6326735"/>
              <a:ext cx="1489723"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0" name="Rak koppling 49">
              <a:extLst>
                <a:ext uri="{FF2B5EF4-FFF2-40B4-BE49-F238E27FC236}">
                  <a16:creationId xmlns:a16="http://schemas.microsoft.com/office/drawing/2014/main" id="{63B237CC-0A0C-9608-1E4C-64B63C344684}"/>
                </a:ext>
              </a:extLst>
            </p:cNvPr>
            <p:cNvCxnSpPr>
              <a:cxnSpLocks/>
              <a:stCxn id="47" idx="6"/>
              <a:endCxn id="44" idx="2"/>
            </p:cNvCxnSpPr>
            <p:nvPr/>
          </p:nvCxnSpPr>
          <p:spPr>
            <a:xfrm>
              <a:off x="838200" y="6326735"/>
              <a:ext cx="1498156"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96966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innehåll 14">
            <a:extLst>
              <a:ext uri="{FF2B5EF4-FFF2-40B4-BE49-F238E27FC236}">
                <a16:creationId xmlns:a16="http://schemas.microsoft.com/office/drawing/2014/main" id="{D4013233-25AC-EB0C-A68B-EA6954AB21D8}"/>
              </a:ext>
            </a:extLst>
          </p:cNvPr>
          <p:cNvSpPr txBox="1">
            <a:spLocks/>
          </p:cNvSpPr>
          <p:nvPr/>
        </p:nvSpPr>
        <p:spPr>
          <a:xfrm>
            <a:off x="188764" y="1113084"/>
            <a:ext cx="5455743" cy="2735710"/>
          </a:xfrm>
          <a:prstGeom prst="rect">
            <a:avLst/>
          </a:prstGeom>
          <a:solidFill>
            <a:srgbClr val="007B50">
              <a:alpha val="50000"/>
            </a:srgbClr>
          </a:solidFill>
          <a:ln>
            <a:noFill/>
          </a:ln>
          <a:effectLst/>
        </p:spPr>
        <p:txBody>
          <a:bodyPr vert="horz" lIns="91440" tIns="45720" rIns="91440" bIns="45720" rtlCol="0">
            <a:noAutofit/>
          </a:bodyPr>
          <a:lstStyle>
            <a:defPPr>
              <a:defRPr lang="sv-SE"/>
            </a:defPPr>
            <a:lvl1pPr marL="180975" indent="-176213">
              <a:lnSpc>
                <a:spcPct val="100000"/>
              </a:lnSpc>
              <a:spcBef>
                <a:spcPts val="800"/>
              </a:spcBef>
              <a:spcAft>
                <a:spcPts val="1000"/>
              </a:spcAft>
              <a:buFontTx/>
              <a:buBlip>
                <a:blip r:embed="rId2"/>
              </a:buBlip>
              <a:tabLst/>
              <a:defRPr sz="1100" b="0" i="0">
                <a:solidFill>
                  <a:schemeClr val="bg1"/>
                </a:solidFill>
                <a:latin typeface="Noto Serif" panose="02020502060505020204" pitchFamily="18"/>
                <a:ea typeface="Noto Serif" panose="02020502060505020204" pitchFamily="18"/>
                <a:cs typeface="Noto Serif" panose="02020502060505020204" pitchFamily="18"/>
              </a:defRPr>
            </a:lvl1pPr>
            <a:lvl2pPr marL="355600" indent="-174625">
              <a:lnSpc>
                <a:spcPct val="110000"/>
              </a:lnSpc>
              <a:spcBef>
                <a:spcPts val="500"/>
              </a:spcBef>
              <a:spcAft>
                <a:spcPts val="1200"/>
              </a:spcAft>
              <a:buFont typeface="Systemtypsnitt normalt"/>
              <a:buChar char="-"/>
              <a:tabLst/>
              <a:defRPr sz="1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536575" indent="-180975">
              <a:lnSpc>
                <a:spcPct val="110000"/>
              </a:lnSpc>
              <a:spcBef>
                <a:spcPts val="500"/>
              </a:spcBef>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Bef>
                <a:spcPts val="500"/>
              </a:spcBef>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Bef>
                <a:spcPts val="500"/>
              </a:spcBef>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sv-SE"/>
              <a:t>För att skapa en prislista måste aktören ha ett prislisteabonnemang. Prislistans identitet ska vara totalt sex tecken långt där de tre första tecknen ska stämma överens med prislisteabonnemanget. </a:t>
            </a:r>
          </a:p>
          <a:p>
            <a:r>
              <a:rPr lang="sv-SE"/>
              <a:t>En prislista består av:  </a:t>
            </a:r>
          </a:p>
          <a:p>
            <a:pPr lvl="1"/>
            <a:r>
              <a:rPr lang="sv-SE" sz="1050" b="1"/>
              <a:t>Priskomponenter</a:t>
            </a:r>
            <a:r>
              <a:rPr lang="sv-SE" sz="1050"/>
              <a:t> där företaget bygger prislistan av grundpriser och T/A </a:t>
            </a:r>
          </a:p>
          <a:p>
            <a:pPr lvl="1"/>
            <a:r>
              <a:rPr lang="sv-SE" sz="1050" b="1"/>
              <a:t>Medgivande</a:t>
            </a:r>
            <a:r>
              <a:rPr lang="sv-SE" sz="1050"/>
              <a:t>: I fliken medgivande kan prisadministratören dela ut behörighet till valda aktörer, möjlighet att visa prislista men också att använda prislista för värdeberäkning</a:t>
            </a:r>
          </a:p>
          <a:p>
            <a:pPr lvl="1"/>
            <a:r>
              <a:rPr lang="sv-SE" sz="1050" b="1"/>
              <a:t>Logg</a:t>
            </a:r>
            <a:r>
              <a:rPr lang="sv-SE" sz="1050"/>
              <a:t>: Prisadministratören kan i fritextfält dokumentera förändringar, informera och synliggöra kommentarer, endast ägaren kan editera loggen</a:t>
            </a:r>
          </a:p>
        </p:txBody>
      </p:sp>
      <p:sp>
        <p:nvSpPr>
          <p:cNvPr id="7" name="Rubrik 3">
            <a:extLst>
              <a:ext uri="{FF2B5EF4-FFF2-40B4-BE49-F238E27FC236}">
                <a16:creationId xmlns:a16="http://schemas.microsoft.com/office/drawing/2014/main" id="{4294B549-80F3-C071-E797-0F24035229F6}"/>
              </a:ext>
            </a:extLst>
          </p:cNvPr>
          <p:cNvSpPr txBox="1">
            <a:spLocks/>
          </p:cNvSpPr>
          <p:nvPr/>
        </p:nvSpPr>
        <p:spPr>
          <a:xfrm>
            <a:off x="188766" y="759076"/>
            <a:ext cx="2536080" cy="333820"/>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2400" b="1" i="0" kern="1200" spc="-4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sz="1200" b="0" spc="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Beskrivning av funktionaliteten </a:t>
            </a:r>
            <a:endParaRPr lang="sv-SE" sz="1600" b="0" spc="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8" name="Rubrik 3">
            <a:extLst>
              <a:ext uri="{FF2B5EF4-FFF2-40B4-BE49-F238E27FC236}">
                <a16:creationId xmlns:a16="http://schemas.microsoft.com/office/drawing/2014/main" id="{780136F0-927A-C4A9-0259-33F3DF453729}"/>
              </a:ext>
            </a:extLst>
          </p:cNvPr>
          <p:cNvSpPr txBox="1">
            <a:spLocks/>
          </p:cNvSpPr>
          <p:nvPr/>
        </p:nvSpPr>
        <p:spPr>
          <a:xfrm>
            <a:off x="6547493" y="759076"/>
            <a:ext cx="2536080" cy="333820"/>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2400" b="1" i="0" kern="1200" spc="-4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sz="1200" b="0" spc="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Större skillnader och beslut</a:t>
            </a:r>
            <a:endParaRPr lang="sv-SE" sz="1600" b="0" spc="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9" name="Platshållare för innehåll 14">
            <a:extLst>
              <a:ext uri="{FF2B5EF4-FFF2-40B4-BE49-F238E27FC236}">
                <a16:creationId xmlns:a16="http://schemas.microsoft.com/office/drawing/2014/main" id="{1F26E511-200A-843B-AC7E-D6A642C3F12F}"/>
              </a:ext>
            </a:extLst>
          </p:cNvPr>
          <p:cNvSpPr txBox="1">
            <a:spLocks/>
          </p:cNvSpPr>
          <p:nvPr/>
        </p:nvSpPr>
        <p:spPr>
          <a:xfrm>
            <a:off x="6547493" y="1113084"/>
            <a:ext cx="5455743" cy="1463862"/>
          </a:xfrm>
          <a:prstGeom prst="rect">
            <a:avLst/>
          </a:prstGeom>
          <a:solidFill>
            <a:srgbClr val="007B50">
              <a:alpha val="50000"/>
            </a:srgbClr>
          </a:solidFill>
          <a:ln>
            <a:noFill/>
          </a:ln>
          <a:effectLst/>
        </p:spPr>
        <p:txBody>
          <a:bodyPr vert="horz" lIns="91440" tIns="45720" rIns="91440" bIns="45720" rtlCol="0">
            <a:noAutofit/>
          </a:bodyPr>
          <a:lstStyle>
            <a:defPPr>
              <a:defRPr lang="sv-SE"/>
            </a:defPPr>
            <a:lvl1pPr marL="180975" indent="-176213">
              <a:lnSpc>
                <a:spcPct val="100000"/>
              </a:lnSpc>
              <a:spcBef>
                <a:spcPts val="800"/>
              </a:spcBef>
              <a:spcAft>
                <a:spcPts val="1000"/>
              </a:spcAft>
              <a:buFontTx/>
              <a:buBlip>
                <a:blip r:embed="rId2"/>
              </a:buBlip>
              <a:tabLst/>
              <a:defRPr sz="1100" b="0" i="0">
                <a:solidFill>
                  <a:schemeClr val="bg1"/>
                </a:solidFill>
                <a:latin typeface="Noto Serif" panose="02020502060505020204" pitchFamily="18"/>
                <a:ea typeface="Noto Serif" panose="02020502060505020204" pitchFamily="18"/>
                <a:cs typeface="Noto Serif" panose="02020502060505020204" pitchFamily="18"/>
              </a:defRPr>
            </a:lvl1pPr>
            <a:lvl2pPr marL="355600" indent="-174625">
              <a:lnSpc>
                <a:spcPct val="110000"/>
              </a:lnSpc>
              <a:spcBef>
                <a:spcPts val="500"/>
              </a:spcBef>
              <a:spcAft>
                <a:spcPts val="1200"/>
              </a:spcAft>
              <a:buFont typeface="Systemtypsnitt normalt"/>
              <a:buChar char="-"/>
              <a:tabLst/>
              <a:defRPr sz="1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536575" indent="-180975">
              <a:lnSpc>
                <a:spcPct val="110000"/>
              </a:lnSpc>
              <a:spcBef>
                <a:spcPts val="500"/>
              </a:spcBef>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Bef>
                <a:spcPts val="500"/>
              </a:spcBef>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Bef>
                <a:spcPts val="500"/>
              </a:spcBef>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sv-SE"/>
              <a:t>Prislista i VIOL 3 består av priskomponenter som skapats utifrån fördefinierade och robusta standardkomponenter, till skillnad från prislista i VIOL 2 som innehåller olika prisark med </a:t>
            </a:r>
            <a:r>
              <a:rPr lang="sv-SE" err="1"/>
              <a:t>textkod</a:t>
            </a:r>
            <a:r>
              <a:rPr lang="sv-SE"/>
              <a:t>. </a:t>
            </a:r>
          </a:p>
        </p:txBody>
      </p:sp>
      <p:sp>
        <p:nvSpPr>
          <p:cNvPr id="2" name="Rubrik 3">
            <a:extLst>
              <a:ext uri="{FF2B5EF4-FFF2-40B4-BE49-F238E27FC236}">
                <a16:creationId xmlns:a16="http://schemas.microsoft.com/office/drawing/2014/main" id="{E8C482D8-5630-E9A0-72EA-52086273CCBE}"/>
              </a:ext>
            </a:extLst>
          </p:cNvPr>
          <p:cNvSpPr txBox="1">
            <a:spLocks/>
          </p:cNvSpPr>
          <p:nvPr/>
        </p:nvSpPr>
        <p:spPr>
          <a:xfrm>
            <a:off x="129582" y="206673"/>
            <a:ext cx="6594734" cy="522056"/>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2400" b="1" i="0" kern="1200" spc="-4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sz="1200" b="0" spc="0">
                <a:solidFill>
                  <a:schemeClr val="bg2">
                    <a:lumMod val="7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4. PRIS RÅVARA</a:t>
            </a:r>
          </a:p>
          <a:p>
            <a:r>
              <a:rPr lang="sv-SE" sz="1600" b="0" spc="0">
                <a:solidFill>
                  <a:schemeClr val="bg2">
                    <a:lumMod val="95000"/>
                  </a:schemeClr>
                </a:solidFill>
              </a:rPr>
              <a:t>Råvaruprislista </a:t>
            </a:r>
          </a:p>
        </p:txBody>
      </p:sp>
      <p:pic>
        <p:nvPicPr>
          <p:cNvPr id="3" name="Bildobjekt 2">
            <a:extLst>
              <a:ext uri="{FF2B5EF4-FFF2-40B4-BE49-F238E27FC236}">
                <a16:creationId xmlns:a16="http://schemas.microsoft.com/office/drawing/2014/main" id="{141FFFB9-6F07-4260-46FF-5101ED3B0D56}"/>
              </a:ext>
            </a:extLst>
          </p:cNvPr>
          <p:cNvPicPr>
            <a:picLocks noChangeAspect="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colorTemperature colorTemp="5300"/>
                    </a14:imgEffect>
                    <a14:imgEffect>
                      <a14:saturation sat="0"/>
                    </a14:imgEffect>
                  </a14:imgLayer>
                </a14:imgProps>
              </a:ext>
            </a:extLst>
          </a:blip>
          <a:stretch>
            <a:fillRect/>
          </a:stretch>
        </p:blipFill>
        <p:spPr>
          <a:xfrm>
            <a:off x="6761458" y="4937769"/>
            <a:ext cx="835677" cy="835677"/>
          </a:xfrm>
          <a:prstGeom prst="rect">
            <a:avLst/>
          </a:prstGeom>
        </p:spPr>
      </p:pic>
      <p:sp>
        <p:nvSpPr>
          <p:cNvPr id="4" name="Rektangel: rundade hörn 3">
            <a:extLst>
              <a:ext uri="{FF2B5EF4-FFF2-40B4-BE49-F238E27FC236}">
                <a16:creationId xmlns:a16="http://schemas.microsoft.com/office/drawing/2014/main" id="{54E2CC86-85E3-C6C0-E176-42F6C0D32111}"/>
              </a:ext>
            </a:extLst>
          </p:cNvPr>
          <p:cNvSpPr/>
          <p:nvPr/>
        </p:nvSpPr>
        <p:spPr>
          <a:xfrm>
            <a:off x="8683795" y="3936339"/>
            <a:ext cx="1348901" cy="2195152"/>
          </a:xfrm>
          <a:prstGeom prst="roundRect">
            <a:avLst/>
          </a:prstGeom>
          <a:solidFill>
            <a:srgbClr val="205E48">
              <a:alpha val="72000"/>
            </a:srgb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Rektangel 4">
            <a:extLst>
              <a:ext uri="{FF2B5EF4-FFF2-40B4-BE49-F238E27FC236}">
                <a16:creationId xmlns:a16="http://schemas.microsoft.com/office/drawing/2014/main" id="{E9079881-C261-E02A-25B9-0C73356D1240}"/>
              </a:ext>
            </a:extLst>
          </p:cNvPr>
          <p:cNvSpPr/>
          <p:nvPr/>
        </p:nvSpPr>
        <p:spPr>
          <a:xfrm>
            <a:off x="6499674" y="5871651"/>
            <a:ext cx="1348444" cy="259840"/>
          </a:xfrm>
          <a:prstGeom prst="rect">
            <a:avLst/>
          </a:prstGeom>
          <a:solidFill>
            <a:srgbClr val="205E48">
              <a:alpha val="72000"/>
            </a:srgb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050" i="1">
                <a:solidFill>
                  <a:schemeClr val="lt1"/>
                </a:solidFill>
                <a:latin typeface="Open Sans" panose="020B0606030504020204" pitchFamily="34" charset="0"/>
                <a:ea typeface="Open Sans" panose="020B0606030504020204" pitchFamily="34" charset="0"/>
                <a:cs typeface="Open Sans" panose="020B0606030504020204" pitchFamily="34" charset="0"/>
              </a:rPr>
              <a:t>Ägare: Biometria</a:t>
            </a:r>
          </a:p>
        </p:txBody>
      </p:sp>
      <p:sp>
        <p:nvSpPr>
          <p:cNvPr id="10" name="Rektangel: rundade hörn 9">
            <a:extLst>
              <a:ext uri="{FF2B5EF4-FFF2-40B4-BE49-F238E27FC236}">
                <a16:creationId xmlns:a16="http://schemas.microsoft.com/office/drawing/2014/main" id="{33C25C15-D6A5-D307-C9E4-3AB871EB3435}"/>
              </a:ext>
            </a:extLst>
          </p:cNvPr>
          <p:cNvSpPr/>
          <p:nvPr/>
        </p:nvSpPr>
        <p:spPr>
          <a:xfrm>
            <a:off x="6402371" y="4560244"/>
            <a:ext cx="1543051" cy="267097"/>
          </a:xfrm>
          <a:prstGeom prst="roundRect">
            <a:avLst/>
          </a:prstGeom>
          <a:solidFill>
            <a:srgbClr val="205E48">
              <a:alpha val="72000"/>
            </a:srgb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050" i="1">
                <a:solidFill>
                  <a:schemeClr val="lt1"/>
                </a:solidFill>
                <a:latin typeface="Open Sans" panose="020B0606030504020204" pitchFamily="34" charset="0"/>
                <a:ea typeface="Open Sans" panose="020B0606030504020204" pitchFamily="34" charset="0"/>
                <a:cs typeface="Open Sans" panose="020B0606030504020204" pitchFamily="34" charset="0"/>
              </a:rPr>
              <a:t>Standardkomponent</a:t>
            </a:r>
          </a:p>
        </p:txBody>
      </p:sp>
      <p:cxnSp>
        <p:nvCxnSpPr>
          <p:cNvPr id="11" name="Rak pilkoppling 10">
            <a:extLst>
              <a:ext uri="{FF2B5EF4-FFF2-40B4-BE49-F238E27FC236}">
                <a16:creationId xmlns:a16="http://schemas.microsoft.com/office/drawing/2014/main" id="{C0F546B6-62A8-C4B7-B015-8A71B8B277F2}"/>
              </a:ext>
            </a:extLst>
          </p:cNvPr>
          <p:cNvCxnSpPr>
            <a:cxnSpLocks/>
            <a:stCxn id="3" idx="3"/>
          </p:cNvCxnSpPr>
          <p:nvPr/>
        </p:nvCxnSpPr>
        <p:spPr>
          <a:xfrm>
            <a:off x="7597135" y="5355608"/>
            <a:ext cx="915952" cy="94"/>
          </a:xfrm>
          <a:prstGeom prst="straightConnector1">
            <a:avLst/>
          </a:prstGeom>
          <a:ln w="12700" cmpd="sng">
            <a:solidFill>
              <a:schemeClr val="bg1">
                <a:lumMod val="85000"/>
              </a:schemeClr>
            </a:solidFill>
            <a:headEnd w="med" len="sm"/>
            <a:tailEnd type="triangle"/>
          </a:ln>
        </p:spPr>
        <p:style>
          <a:lnRef idx="1">
            <a:schemeClr val="accent1"/>
          </a:lnRef>
          <a:fillRef idx="0">
            <a:schemeClr val="accent1"/>
          </a:fillRef>
          <a:effectRef idx="0">
            <a:schemeClr val="accent1"/>
          </a:effectRef>
          <a:fontRef idx="minor">
            <a:schemeClr val="tx1"/>
          </a:fontRef>
        </p:style>
      </p:cxnSp>
      <p:sp>
        <p:nvSpPr>
          <p:cNvPr id="13" name="Rektangel: rundade hörn 12">
            <a:extLst>
              <a:ext uri="{FF2B5EF4-FFF2-40B4-BE49-F238E27FC236}">
                <a16:creationId xmlns:a16="http://schemas.microsoft.com/office/drawing/2014/main" id="{947592D0-A366-2F57-8AC9-845951375351}"/>
              </a:ext>
            </a:extLst>
          </p:cNvPr>
          <p:cNvSpPr/>
          <p:nvPr/>
        </p:nvSpPr>
        <p:spPr>
          <a:xfrm>
            <a:off x="8513087" y="4131876"/>
            <a:ext cx="1690315" cy="267097"/>
          </a:xfrm>
          <a:prstGeom prst="roundRect">
            <a:avLst/>
          </a:prstGeom>
          <a:solidFill>
            <a:srgbClr val="5E9B82">
              <a:alpha val="72000"/>
            </a:srgb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050" i="1">
                <a:solidFill>
                  <a:schemeClr val="bg2">
                    <a:lumMod val="85000"/>
                  </a:schemeClr>
                </a:solidFill>
                <a:latin typeface="Open Sans" panose="020B0606030504020204" pitchFamily="34" charset="0"/>
                <a:ea typeface="Open Sans" panose="020B0606030504020204" pitchFamily="34" charset="0"/>
                <a:cs typeface="Open Sans" panose="020B0606030504020204" pitchFamily="34" charset="0"/>
              </a:rPr>
              <a:t>Priskomponentsbibliotek </a:t>
            </a:r>
          </a:p>
        </p:txBody>
      </p:sp>
      <p:pic>
        <p:nvPicPr>
          <p:cNvPr id="14" name="Bildobjekt 13">
            <a:extLst>
              <a:ext uri="{FF2B5EF4-FFF2-40B4-BE49-F238E27FC236}">
                <a16:creationId xmlns:a16="http://schemas.microsoft.com/office/drawing/2014/main" id="{57C12DC4-F656-BB57-EEE6-07CB386455B9}"/>
              </a:ext>
            </a:extLst>
          </p:cNvPr>
          <p:cNvPicPr>
            <a:picLocks noChangeAspect="1"/>
          </p:cNvPicPr>
          <p:nvPr/>
        </p:nvPicPr>
        <p:blipFill>
          <a:blip r:embed="rId5">
            <a:duotone>
              <a:schemeClr val="accent5">
                <a:shade val="45000"/>
                <a:satMod val="135000"/>
              </a:schemeClr>
              <a:prstClr val="white"/>
            </a:duotone>
            <a:extLst>
              <a:ext uri="{BEBA8EAE-BF5A-486C-A8C5-ECC9F3942E4B}">
                <a14:imgProps xmlns:a14="http://schemas.microsoft.com/office/drawing/2010/main">
                  <a14:imgLayer r:embed="rId6">
                    <a14:imgEffect>
                      <a14:colorTemperature colorTemp="8800"/>
                    </a14:imgEffect>
                  </a14:imgLayer>
                </a14:imgProps>
              </a:ext>
            </a:extLst>
          </a:blip>
          <a:stretch>
            <a:fillRect/>
          </a:stretch>
        </p:blipFill>
        <p:spPr>
          <a:xfrm>
            <a:off x="8810901" y="4991403"/>
            <a:ext cx="460141" cy="460141"/>
          </a:xfrm>
          <a:prstGeom prst="rect">
            <a:avLst/>
          </a:prstGeom>
        </p:spPr>
      </p:pic>
      <p:pic>
        <p:nvPicPr>
          <p:cNvPr id="15" name="Bildobjekt 14">
            <a:extLst>
              <a:ext uri="{FF2B5EF4-FFF2-40B4-BE49-F238E27FC236}">
                <a16:creationId xmlns:a16="http://schemas.microsoft.com/office/drawing/2014/main" id="{50F58CCC-6617-0C1E-E766-C2B29876C3A3}"/>
              </a:ext>
            </a:extLst>
          </p:cNvPr>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colorTemperature colorTemp="8800"/>
                    </a14:imgEffect>
                  </a14:imgLayer>
                </a14:imgProps>
              </a:ext>
            </a:extLst>
          </a:blip>
          <a:stretch>
            <a:fillRect/>
          </a:stretch>
        </p:blipFill>
        <p:spPr>
          <a:xfrm>
            <a:off x="9453238" y="4991403"/>
            <a:ext cx="460141" cy="460141"/>
          </a:xfrm>
          <a:prstGeom prst="rect">
            <a:avLst/>
          </a:prstGeom>
        </p:spPr>
      </p:pic>
      <p:pic>
        <p:nvPicPr>
          <p:cNvPr id="16" name="Bildobjekt 15">
            <a:extLst>
              <a:ext uri="{FF2B5EF4-FFF2-40B4-BE49-F238E27FC236}">
                <a16:creationId xmlns:a16="http://schemas.microsoft.com/office/drawing/2014/main" id="{358B5CAB-45CE-1BDD-9063-20A1463A5821}"/>
              </a:ext>
            </a:extLst>
          </p:cNvPr>
          <p:cNvPicPr>
            <a:picLocks noChangeAspect="1"/>
          </p:cNvPicPr>
          <p:nvPr/>
        </p:nvPicPr>
        <p:blipFill>
          <a:blip r:embed="rId5">
            <a:duotone>
              <a:schemeClr val="accent3">
                <a:shade val="45000"/>
                <a:satMod val="135000"/>
              </a:schemeClr>
              <a:prstClr val="white"/>
            </a:duotone>
            <a:extLst>
              <a:ext uri="{BEBA8EAE-BF5A-486C-A8C5-ECC9F3942E4B}">
                <a14:imgProps xmlns:a14="http://schemas.microsoft.com/office/drawing/2010/main">
                  <a14:imgLayer r:embed="rId6">
                    <a14:imgEffect>
                      <a14:colorTemperature colorTemp="8800"/>
                    </a14:imgEffect>
                  </a14:imgLayer>
                </a14:imgProps>
              </a:ext>
            </a:extLst>
          </a:blip>
          <a:stretch>
            <a:fillRect/>
          </a:stretch>
        </p:blipFill>
        <p:spPr>
          <a:xfrm>
            <a:off x="8810900" y="5543469"/>
            <a:ext cx="460142" cy="460142"/>
          </a:xfrm>
          <a:prstGeom prst="rect">
            <a:avLst/>
          </a:prstGeom>
        </p:spPr>
      </p:pic>
      <p:pic>
        <p:nvPicPr>
          <p:cNvPr id="17" name="Bildobjekt 16">
            <a:extLst>
              <a:ext uri="{FF2B5EF4-FFF2-40B4-BE49-F238E27FC236}">
                <a16:creationId xmlns:a16="http://schemas.microsoft.com/office/drawing/2014/main" id="{E6273AF4-CB24-3A2E-E215-DA1AE0A39575}"/>
              </a:ext>
            </a:extLst>
          </p:cNvPr>
          <p:cNvPicPr>
            <a:picLocks noChangeAspect="1"/>
          </p:cNvPicPr>
          <p:nvPr/>
        </p:nvPicPr>
        <p:blipFill>
          <a:blip r:embed="rId5">
            <a:duotone>
              <a:schemeClr val="bg2">
                <a:shade val="45000"/>
                <a:satMod val="135000"/>
              </a:schemeClr>
              <a:prstClr val="white"/>
            </a:duotone>
            <a:extLst>
              <a:ext uri="{BEBA8EAE-BF5A-486C-A8C5-ECC9F3942E4B}">
                <a14:imgProps xmlns:a14="http://schemas.microsoft.com/office/drawing/2010/main">
                  <a14:imgLayer r:embed="rId6">
                    <a14:imgEffect>
                      <a14:colorTemperature colorTemp="8800"/>
                    </a14:imgEffect>
                  </a14:imgLayer>
                </a14:imgProps>
              </a:ext>
            </a:extLst>
          </a:blip>
          <a:stretch>
            <a:fillRect/>
          </a:stretch>
        </p:blipFill>
        <p:spPr>
          <a:xfrm>
            <a:off x="9453239" y="5546106"/>
            <a:ext cx="460140" cy="460140"/>
          </a:xfrm>
          <a:prstGeom prst="rect">
            <a:avLst/>
          </a:prstGeom>
        </p:spPr>
      </p:pic>
      <p:sp>
        <p:nvSpPr>
          <p:cNvPr id="18" name="Rektangel: rundade hörn 17">
            <a:extLst>
              <a:ext uri="{FF2B5EF4-FFF2-40B4-BE49-F238E27FC236}">
                <a16:creationId xmlns:a16="http://schemas.microsoft.com/office/drawing/2014/main" id="{FF0D3A23-03B2-14FF-58B1-AE434586EBDE}"/>
              </a:ext>
            </a:extLst>
          </p:cNvPr>
          <p:cNvSpPr/>
          <p:nvPr/>
        </p:nvSpPr>
        <p:spPr>
          <a:xfrm>
            <a:off x="8742981" y="4560244"/>
            <a:ext cx="1230526" cy="267097"/>
          </a:xfrm>
          <a:prstGeom prst="roundRect">
            <a:avLst/>
          </a:prstGeom>
          <a:solidFill>
            <a:srgbClr val="205E48">
              <a:alpha val="72000"/>
            </a:srgb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050" i="1">
                <a:solidFill>
                  <a:schemeClr val="lt1"/>
                </a:solidFill>
                <a:latin typeface="Open Sans" panose="020B0606030504020204" pitchFamily="34" charset="0"/>
                <a:ea typeface="Open Sans" panose="020B0606030504020204" pitchFamily="34" charset="0"/>
                <a:cs typeface="Open Sans" panose="020B0606030504020204" pitchFamily="34" charset="0"/>
              </a:rPr>
              <a:t>Priskomponenter</a:t>
            </a:r>
          </a:p>
        </p:txBody>
      </p:sp>
      <p:sp>
        <p:nvSpPr>
          <p:cNvPr id="19" name="Rektangel 18">
            <a:extLst>
              <a:ext uri="{FF2B5EF4-FFF2-40B4-BE49-F238E27FC236}">
                <a16:creationId xmlns:a16="http://schemas.microsoft.com/office/drawing/2014/main" id="{0C5F9DAE-DFFA-65ED-5113-2B7BED323954}"/>
              </a:ext>
            </a:extLst>
          </p:cNvPr>
          <p:cNvSpPr/>
          <p:nvPr/>
        </p:nvSpPr>
        <p:spPr>
          <a:xfrm>
            <a:off x="8684252" y="6197010"/>
            <a:ext cx="1348444" cy="355681"/>
          </a:xfrm>
          <a:prstGeom prst="rect">
            <a:avLst/>
          </a:prstGeom>
          <a:solidFill>
            <a:srgbClr val="205E48">
              <a:alpha val="72000"/>
            </a:srgb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050" i="1">
                <a:solidFill>
                  <a:schemeClr val="lt1"/>
                </a:solidFill>
                <a:latin typeface="Open Sans" panose="020B0606030504020204" pitchFamily="34" charset="0"/>
                <a:ea typeface="Open Sans" panose="020B0606030504020204" pitchFamily="34" charset="0"/>
                <a:cs typeface="Open Sans" panose="020B0606030504020204" pitchFamily="34" charset="0"/>
              </a:rPr>
              <a:t>Ägare: </a:t>
            </a:r>
            <a:r>
              <a:rPr lang="sv-SE" sz="1050" i="1">
                <a:latin typeface="Open Sans" panose="020B0606030504020204" pitchFamily="34" charset="0"/>
                <a:ea typeface="Open Sans" panose="020B0606030504020204" pitchFamily="34" charset="0"/>
                <a:cs typeface="Open Sans" panose="020B0606030504020204" pitchFamily="34" charset="0"/>
              </a:rPr>
              <a:t>R</a:t>
            </a:r>
            <a:r>
              <a:rPr lang="sv-SE" sz="1050" i="1">
                <a:solidFill>
                  <a:schemeClr val="lt1"/>
                </a:solidFill>
                <a:latin typeface="Open Sans" panose="020B0606030504020204" pitchFamily="34" charset="0"/>
                <a:ea typeface="Open Sans" panose="020B0606030504020204" pitchFamily="34" charset="0"/>
                <a:cs typeface="Open Sans" panose="020B0606030504020204" pitchFamily="34" charset="0"/>
              </a:rPr>
              <a:t>espektive företag </a:t>
            </a:r>
          </a:p>
        </p:txBody>
      </p:sp>
      <p:cxnSp>
        <p:nvCxnSpPr>
          <p:cNvPr id="20" name="Rak pilkoppling 19">
            <a:extLst>
              <a:ext uri="{FF2B5EF4-FFF2-40B4-BE49-F238E27FC236}">
                <a16:creationId xmlns:a16="http://schemas.microsoft.com/office/drawing/2014/main" id="{8FDA3886-270E-3F3D-987E-B2E3A542DD8F}"/>
              </a:ext>
            </a:extLst>
          </p:cNvPr>
          <p:cNvCxnSpPr>
            <a:cxnSpLocks/>
            <a:endCxn id="21" idx="1"/>
          </p:cNvCxnSpPr>
          <p:nvPr/>
        </p:nvCxnSpPr>
        <p:spPr>
          <a:xfrm>
            <a:off x="10032696" y="5354544"/>
            <a:ext cx="629413" cy="1064"/>
          </a:xfrm>
          <a:prstGeom prst="straightConnector1">
            <a:avLst/>
          </a:prstGeom>
          <a:ln w="12700" cmpd="sng">
            <a:solidFill>
              <a:schemeClr val="bg1">
                <a:lumMod val="85000"/>
              </a:schemeClr>
            </a:solidFill>
            <a:headEnd w="med" len="sm"/>
            <a:tailEnd type="triangle"/>
          </a:ln>
        </p:spPr>
        <p:style>
          <a:lnRef idx="1">
            <a:schemeClr val="accent1"/>
          </a:lnRef>
          <a:fillRef idx="0">
            <a:schemeClr val="accent1"/>
          </a:fillRef>
          <a:effectRef idx="0">
            <a:schemeClr val="accent1"/>
          </a:effectRef>
          <a:fontRef idx="minor">
            <a:schemeClr val="tx1"/>
          </a:fontRef>
        </p:style>
      </p:cxnSp>
      <p:sp>
        <p:nvSpPr>
          <p:cNvPr id="21" name="Rektangel: rundade hörn 20">
            <a:extLst>
              <a:ext uri="{FF2B5EF4-FFF2-40B4-BE49-F238E27FC236}">
                <a16:creationId xmlns:a16="http://schemas.microsoft.com/office/drawing/2014/main" id="{29769292-7D88-3517-8698-9A6B9BB5C0AF}"/>
              </a:ext>
            </a:extLst>
          </p:cNvPr>
          <p:cNvSpPr/>
          <p:nvPr/>
        </p:nvSpPr>
        <p:spPr>
          <a:xfrm>
            <a:off x="10662109" y="5222059"/>
            <a:ext cx="1093828" cy="267097"/>
          </a:xfrm>
          <a:prstGeom prst="roundRect">
            <a:avLst/>
          </a:prstGeom>
          <a:solidFill>
            <a:srgbClr val="5E9B82">
              <a:alpha val="72000"/>
            </a:srgb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050" i="1">
                <a:solidFill>
                  <a:schemeClr val="bg2">
                    <a:lumMod val="85000"/>
                  </a:schemeClr>
                </a:solidFill>
                <a:latin typeface="Open Sans" panose="020B0606030504020204" pitchFamily="34" charset="0"/>
                <a:ea typeface="Open Sans" panose="020B0606030504020204" pitchFamily="34" charset="0"/>
                <a:cs typeface="Open Sans" panose="020B0606030504020204" pitchFamily="34" charset="0"/>
              </a:rPr>
              <a:t>Prislista </a:t>
            </a:r>
          </a:p>
        </p:txBody>
      </p:sp>
      <p:pic>
        <p:nvPicPr>
          <p:cNvPr id="22" name="Bildobjekt 21">
            <a:extLst>
              <a:ext uri="{FF2B5EF4-FFF2-40B4-BE49-F238E27FC236}">
                <a16:creationId xmlns:a16="http://schemas.microsoft.com/office/drawing/2014/main" id="{C1CC8964-744A-42A3-C873-97B6A29B77CD}"/>
              </a:ext>
            </a:extLst>
          </p:cNvPr>
          <p:cNvPicPr>
            <a:picLocks noChangeAspect="1"/>
          </p:cNvPicPr>
          <p:nvPr/>
        </p:nvPicPr>
        <p:blipFill>
          <a:blip r:embed="rId7">
            <a:extLst>
              <a:ext uri="{BEBA8EAE-BF5A-486C-A8C5-ECC9F3942E4B}">
                <a14:imgProps xmlns:a14="http://schemas.microsoft.com/office/drawing/2010/main">
                  <a14:imgLayer r:embed="rId8">
                    <a14:imgEffect>
                      <a14:saturation sat="66000"/>
                    </a14:imgEffect>
                  </a14:imgLayer>
                </a14:imgProps>
              </a:ext>
            </a:extLst>
          </a:blip>
          <a:stretch>
            <a:fillRect/>
          </a:stretch>
        </p:blipFill>
        <p:spPr>
          <a:xfrm flipH="1">
            <a:off x="10895123" y="5569210"/>
            <a:ext cx="627800" cy="627800"/>
          </a:xfrm>
          <a:prstGeom prst="rect">
            <a:avLst/>
          </a:prstGeom>
        </p:spPr>
      </p:pic>
      <p:sp>
        <p:nvSpPr>
          <p:cNvPr id="31" name="Ellips 30">
            <a:extLst>
              <a:ext uri="{FF2B5EF4-FFF2-40B4-BE49-F238E27FC236}">
                <a16:creationId xmlns:a16="http://schemas.microsoft.com/office/drawing/2014/main" id="{6B42DB44-D200-47BF-99EF-A9906F31ABAB}"/>
              </a:ext>
            </a:extLst>
          </p:cNvPr>
          <p:cNvSpPr/>
          <p:nvPr/>
        </p:nvSpPr>
        <p:spPr>
          <a:xfrm>
            <a:off x="2404956" y="6259868"/>
            <a:ext cx="151489" cy="151489"/>
          </a:xfrm>
          <a:prstGeom prst="ellipse">
            <a:avLst/>
          </a:prstGeom>
          <a:solidFill>
            <a:schemeClr val="accent6"/>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bg2"/>
              </a:solidFill>
            </a:endParaRPr>
          </a:p>
        </p:txBody>
      </p:sp>
      <p:grpSp>
        <p:nvGrpSpPr>
          <p:cNvPr id="32" name="Grupp 31">
            <a:extLst>
              <a:ext uri="{FF2B5EF4-FFF2-40B4-BE49-F238E27FC236}">
                <a16:creationId xmlns:a16="http://schemas.microsoft.com/office/drawing/2014/main" id="{6E63E328-B839-9223-BC38-59A119FD51EC}"/>
              </a:ext>
            </a:extLst>
          </p:cNvPr>
          <p:cNvGrpSpPr/>
          <p:nvPr/>
        </p:nvGrpSpPr>
        <p:grpSpPr>
          <a:xfrm>
            <a:off x="683001" y="6235765"/>
            <a:ext cx="5276386" cy="199696"/>
            <a:chOff x="638504" y="6226887"/>
            <a:chExt cx="5276386" cy="199696"/>
          </a:xfrm>
        </p:grpSpPr>
        <p:sp>
          <p:nvSpPr>
            <p:cNvPr id="33" name="Ellips 32">
              <a:extLst>
                <a:ext uri="{FF2B5EF4-FFF2-40B4-BE49-F238E27FC236}">
                  <a16:creationId xmlns:a16="http://schemas.microsoft.com/office/drawing/2014/main" id="{38017949-D8A2-30AC-AAD4-361417873ADB}"/>
                </a:ext>
              </a:extLst>
            </p:cNvPr>
            <p:cNvSpPr/>
            <p:nvPr/>
          </p:nvSpPr>
          <p:spPr>
            <a:xfrm>
              <a:off x="2336356" y="6226887"/>
              <a:ext cx="199696" cy="199696"/>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bg2"/>
                </a:solidFill>
              </a:endParaRPr>
            </a:p>
          </p:txBody>
        </p:sp>
        <p:sp>
          <p:nvSpPr>
            <p:cNvPr id="34" name="Ellips 33">
              <a:extLst>
                <a:ext uri="{FF2B5EF4-FFF2-40B4-BE49-F238E27FC236}">
                  <a16:creationId xmlns:a16="http://schemas.microsoft.com/office/drawing/2014/main" id="{ECDFF5F7-31D1-3B00-D23A-5A899A22187A}"/>
                </a:ext>
              </a:extLst>
            </p:cNvPr>
            <p:cNvSpPr/>
            <p:nvPr/>
          </p:nvSpPr>
          <p:spPr>
            <a:xfrm>
              <a:off x="4025775" y="6226887"/>
              <a:ext cx="199696" cy="199696"/>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bg2"/>
                </a:solidFill>
              </a:endParaRPr>
            </a:p>
          </p:txBody>
        </p:sp>
        <p:sp>
          <p:nvSpPr>
            <p:cNvPr id="35" name="Ellips 34">
              <a:extLst>
                <a:ext uri="{FF2B5EF4-FFF2-40B4-BE49-F238E27FC236}">
                  <a16:creationId xmlns:a16="http://schemas.microsoft.com/office/drawing/2014/main" id="{6B75FE0D-DBE5-A38A-380D-6E1DA01C5182}"/>
                </a:ext>
              </a:extLst>
            </p:cNvPr>
            <p:cNvSpPr/>
            <p:nvPr/>
          </p:nvSpPr>
          <p:spPr>
            <a:xfrm>
              <a:off x="5715194" y="6226887"/>
              <a:ext cx="199696" cy="199696"/>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bg2"/>
                </a:solidFill>
              </a:endParaRPr>
            </a:p>
          </p:txBody>
        </p:sp>
        <p:sp>
          <p:nvSpPr>
            <p:cNvPr id="36" name="Ellips 35">
              <a:extLst>
                <a:ext uri="{FF2B5EF4-FFF2-40B4-BE49-F238E27FC236}">
                  <a16:creationId xmlns:a16="http://schemas.microsoft.com/office/drawing/2014/main" id="{CFB54C08-9D9B-6E29-00F0-794E68223959}"/>
                </a:ext>
              </a:extLst>
            </p:cNvPr>
            <p:cNvSpPr/>
            <p:nvPr/>
          </p:nvSpPr>
          <p:spPr>
            <a:xfrm>
              <a:off x="638504" y="6226887"/>
              <a:ext cx="199696" cy="199696"/>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bg2"/>
                </a:solidFill>
              </a:endParaRPr>
            </a:p>
          </p:txBody>
        </p:sp>
        <p:cxnSp>
          <p:nvCxnSpPr>
            <p:cNvPr id="37" name="Rak koppling 36">
              <a:extLst>
                <a:ext uri="{FF2B5EF4-FFF2-40B4-BE49-F238E27FC236}">
                  <a16:creationId xmlns:a16="http://schemas.microsoft.com/office/drawing/2014/main" id="{5D7B697E-628D-A325-92DC-1D6BEBD88BD1}"/>
                </a:ext>
              </a:extLst>
            </p:cNvPr>
            <p:cNvCxnSpPr>
              <a:cxnSpLocks/>
              <a:stCxn id="33" idx="6"/>
              <a:endCxn id="34" idx="2"/>
            </p:cNvCxnSpPr>
            <p:nvPr/>
          </p:nvCxnSpPr>
          <p:spPr>
            <a:xfrm>
              <a:off x="2536052" y="6326735"/>
              <a:ext cx="1489723"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8" name="Rak koppling 37">
              <a:extLst>
                <a:ext uri="{FF2B5EF4-FFF2-40B4-BE49-F238E27FC236}">
                  <a16:creationId xmlns:a16="http://schemas.microsoft.com/office/drawing/2014/main" id="{53C8C8F7-8726-5172-328D-99045606176D}"/>
                </a:ext>
              </a:extLst>
            </p:cNvPr>
            <p:cNvCxnSpPr>
              <a:cxnSpLocks/>
              <a:stCxn id="34" idx="6"/>
              <a:endCxn id="35" idx="2"/>
            </p:cNvCxnSpPr>
            <p:nvPr/>
          </p:nvCxnSpPr>
          <p:spPr>
            <a:xfrm>
              <a:off x="4225471" y="6326735"/>
              <a:ext cx="1489723"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9" name="Rak koppling 38">
              <a:extLst>
                <a:ext uri="{FF2B5EF4-FFF2-40B4-BE49-F238E27FC236}">
                  <a16:creationId xmlns:a16="http://schemas.microsoft.com/office/drawing/2014/main" id="{6BA0ACD7-23A0-124D-D4E2-F92F8956B596}"/>
                </a:ext>
              </a:extLst>
            </p:cNvPr>
            <p:cNvCxnSpPr>
              <a:cxnSpLocks/>
              <a:stCxn id="36" idx="6"/>
              <a:endCxn id="33" idx="2"/>
            </p:cNvCxnSpPr>
            <p:nvPr/>
          </p:nvCxnSpPr>
          <p:spPr>
            <a:xfrm>
              <a:off x="838200" y="6326735"/>
              <a:ext cx="1498156"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24452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tema">
  <a:themeElements>
    <a:clrScheme name="Biometria">
      <a:dk1>
        <a:srgbClr val="000000"/>
      </a:dk1>
      <a:lt1>
        <a:srgbClr val="FFFFFF"/>
      </a:lt1>
      <a:dk2>
        <a:srgbClr val="000000"/>
      </a:dk2>
      <a:lt2>
        <a:srgbClr val="FFFFFF"/>
      </a:lt2>
      <a:accent1>
        <a:srgbClr val="3B9637"/>
      </a:accent1>
      <a:accent2>
        <a:srgbClr val="007950"/>
      </a:accent2>
      <a:accent3>
        <a:srgbClr val="F59D24"/>
      </a:accent3>
      <a:accent4>
        <a:srgbClr val="A2C617"/>
      </a:accent4>
      <a:accent5>
        <a:srgbClr val="A0306E"/>
      </a:accent5>
      <a:accent6>
        <a:srgbClr val="DFDCD8"/>
      </a:accent6>
      <a:hlink>
        <a:srgbClr val="1F6575"/>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small Biometria oktober 2022" id="{25D3BB66-EB4A-43AD-94DE-B3A6CE25BE07}" vid="{6EA05DEA-5033-4964-A6CA-F55F0AAB5E7C}"/>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3FA43716AADED64A9B36A5ABA83975D6" ma:contentTypeVersion="6" ma:contentTypeDescription="Skapa ett nytt dokument." ma:contentTypeScope="" ma:versionID="ff259c1eee4295e9dff0a2f5ffbfa7e7">
  <xsd:schema xmlns:xsd="http://www.w3.org/2001/XMLSchema" xmlns:xs="http://www.w3.org/2001/XMLSchema" xmlns:p="http://schemas.microsoft.com/office/2006/metadata/properties" xmlns:ns2="851b9d64-29d1-4c32-b6bc-d94d6c9c2da6" xmlns:ns3="f314094a-a6e6-4b38-95cf-160d2c3454fe" targetNamespace="http://schemas.microsoft.com/office/2006/metadata/properties" ma:root="true" ma:fieldsID="15aabab525f752069f9a1ab87edad234" ns2:_="" ns3:_="">
    <xsd:import namespace="851b9d64-29d1-4c32-b6bc-d94d6c9c2da6"/>
    <xsd:import namespace="f314094a-a6e6-4b38-95cf-160d2c3454f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51b9d64-29d1-4c32-b6bc-d94d6c9c2da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314094a-a6e6-4b38-95cf-160d2c3454fe" elementFormDefault="qualified">
    <xsd:import namespace="http://schemas.microsoft.com/office/2006/documentManagement/types"/>
    <xsd:import namespace="http://schemas.microsoft.com/office/infopath/2007/PartnerControls"/>
    <xsd:element name="SharedWithUsers" ma:index="10"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at med informa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E3E6117-73D3-4933-A756-02AAFEAE759C}"/>
</file>

<file path=customXml/itemProps2.xml><?xml version="1.0" encoding="utf-8"?>
<ds:datastoreItem xmlns:ds="http://schemas.openxmlformats.org/officeDocument/2006/customXml" ds:itemID="{C0D123AA-AEB7-478E-B727-B6E913D5283C}">
  <ds:schemaRefs>
    <ds:schemaRef ds:uri="http://purl.org/dc/elements/1.1/"/>
    <ds:schemaRef ds:uri="60e08386-15de-4f12-8cc2-12e6ddd1e921"/>
    <ds:schemaRef ds:uri="http://schemas.microsoft.com/office/2006/documentManagement/types"/>
    <ds:schemaRef ds:uri="http://www.w3.org/XML/1998/namespace"/>
    <ds:schemaRef ds:uri="http://purl.org/dc/terms/"/>
    <ds:schemaRef ds:uri="http://schemas.microsoft.com/office/infopath/2007/PartnerControls"/>
    <ds:schemaRef ds:uri="http://schemas.openxmlformats.org/package/2006/metadata/core-properties"/>
    <ds:schemaRef ds:uri="d8e4e968-5294-4403-9012-7004096a32c0"/>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A4393CF5-9E86-4748-B3F1-2D1107BCD3E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Presentationsmall Biometria oktober 2022</Template>
  <TotalTime>1</TotalTime>
  <Words>1356</Words>
  <Application>Microsoft Office PowerPoint</Application>
  <PresentationFormat>Bredbild</PresentationFormat>
  <Paragraphs>205</Paragraphs>
  <Slides>20</Slides>
  <Notes>5</Notes>
  <HiddenSlides>0</HiddenSlides>
  <MMClips>0</MMClips>
  <ScaleCrop>false</ScaleCrop>
  <HeadingPairs>
    <vt:vector size="6" baseType="variant">
      <vt:variant>
        <vt:lpstr>Använt teckensnitt</vt:lpstr>
      </vt:variant>
      <vt:variant>
        <vt:i4>7</vt:i4>
      </vt:variant>
      <vt:variant>
        <vt:lpstr>Tema</vt:lpstr>
      </vt:variant>
      <vt:variant>
        <vt:i4>1</vt:i4>
      </vt:variant>
      <vt:variant>
        <vt:lpstr>Bildrubriker</vt:lpstr>
      </vt:variant>
      <vt:variant>
        <vt:i4>20</vt:i4>
      </vt:variant>
    </vt:vector>
  </HeadingPairs>
  <TitlesOfParts>
    <vt:vector size="28" baseType="lpstr">
      <vt:lpstr>Arial</vt:lpstr>
      <vt:lpstr>Calibri</vt:lpstr>
      <vt:lpstr>Calibri Light</vt:lpstr>
      <vt:lpstr>Noto Serif</vt:lpstr>
      <vt:lpstr>Open Sans</vt:lpstr>
      <vt:lpstr>Open Sans SemiBold</vt:lpstr>
      <vt:lpstr>Systemtypsnitt normalt</vt:lpstr>
      <vt:lpstr>Office-tema</vt:lpstr>
      <vt:lpstr>PowerPoint-presentation</vt:lpstr>
      <vt:lpstr>Råvarupris i VIOL 3</vt:lpstr>
      <vt:lpstr>| Agenda </vt:lpstr>
      <vt:lpstr>PowerPoint-presentation</vt:lpstr>
      <vt:lpstr>| Agenda </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 Agenda </vt:lpstr>
      <vt:lpstr>PowerPoint-presentation</vt:lpstr>
      <vt:lpstr>Frågor &amp; funderingar?</vt:lpstr>
      <vt:lpstr>| Agenda </vt:lpstr>
      <vt:lpstr>Passerad milstolpe</vt:lpstr>
      <vt:lpstr>Kommande digitala träffar</vt:lpstr>
      <vt:lpstr>Tack för idag!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Lizette Söderlund</dc:creator>
  <cp:lastModifiedBy>Melanie Göthe</cp:lastModifiedBy>
  <cp:revision>2</cp:revision>
  <dcterms:created xsi:type="dcterms:W3CDTF">2023-04-20T08:39:37Z</dcterms:created>
  <dcterms:modified xsi:type="dcterms:W3CDTF">2023-05-19T06:48:14Z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0x0101003FA43716AADED64A9B36A5ABA83975D6</vt:lpwstr>
  </property>
</Properties>
</file>