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86" r:id="rId5"/>
    <p:sldId id="276" r:id="rId6"/>
    <p:sldId id="268" r:id="rId7"/>
    <p:sldId id="256" r:id="rId8"/>
    <p:sldId id="257" r:id="rId9"/>
    <p:sldId id="277" r:id="rId10"/>
    <p:sldId id="263" r:id="rId11"/>
    <p:sldId id="269" r:id="rId12"/>
    <p:sldId id="278" r:id="rId13"/>
    <p:sldId id="279" r:id="rId14"/>
    <p:sldId id="280" r:id="rId15"/>
    <p:sldId id="281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F59D24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DC18A-845B-4423-82E1-FA2B782C8AD8}" v="1" dt="2021-02-11T08:31:12.342"/>
    <p1510:client id="{4C90938E-0E0A-7A43-6C82-635B56371F5B}" v="4" dt="2021-02-09T13:59:44.086"/>
    <p1510:client id="{67C460A3-8763-4831-81C9-79E017AF749C}" v="126" dt="2021-02-09T07:05:06.558"/>
    <p1510:client id="{78EC6BBE-BB18-4F6C-A765-F46759821A81}" v="1" dt="2021-02-09T13:08:00.633"/>
    <p1510:client id="{B00FF517-9A94-8F2F-C527-F64841517676}" v="5" dt="2021-02-10T07:01:19.801"/>
    <p1510:client id="{F90CD39D-07D4-8CCA-23C0-32EBF1D02D82}" v="6" dt="2021-02-09T13:57:29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28EABF-79C5-4FC6-811E-0A9C0B34498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81A2064-D573-4FA5-B6CB-36D16E450926}">
      <dgm:prSet phldrT="[Text]"/>
      <dgm:spPr/>
      <dgm:t>
        <a:bodyPr/>
        <a:lstStyle/>
        <a:p>
          <a:pPr>
            <a:lnSpc>
              <a:spcPct val="90000"/>
            </a:lnSpc>
          </a:pPr>
          <a:r>
            <a: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Automatisk mätning av traves fastvolym</a:t>
          </a:r>
        </a:p>
        <a:p>
          <a:pPr>
            <a:lnSpc>
              <a:spcPct val="90000"/>
            </a:lnSpc>
          </a:pPr>
          <a:r>
            <a:rPr lang="sv-SE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Bildmätrigg</a:t>
          </a:r>
          <a:endParaRPr lang="sv-S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</a:pPr>
          <a:r>
            <a:rPr lang="sv-SE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Cind</a:t>
          </a:r>
          <a:endParaRPr lang="sv-S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</a:pPr>
          <a:r>
            <a:rPr lang="sv-SE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Mabema</a:t>
          </a:r>
          <a:endParaRPr lang="sv-S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7CB11E9-1E1B-4801-B0EA-CE8482CABC82}" type="parTrans" cxnId="{74F499C4-E8B9-40A3-8984-336B781DCCEA}">
      <dgm:prSet/>
      <dgm:spPr/>
      <dgm:t>
        <a:bodyPr/>
        <a:lstStyle/>
        <a:p>
          <a:endParaRPr lang="sv-SE"/>
        </a:p>
      </dgm:t>
    </dgm:pt>
    <dgm:pt modelId="{859DF9C6-CB9B-4A11-A9CE-F43E892491FA}" type="sibTrans" cxnId="{74F499C4-E8B9-40A3-8984-336B781DCCEA}">
      <dgm:prSet/>
      <dgm:spPr/>
      <dgm:t>
        <a:bodyPr/>
        <a:lstStyle/>
        <a:p>
          <a:endParaRPr lang="sv-SE"/>
        </a:p>
      </dgm:t>
    </dgm:pt>
    <dgm:pt modelId="{EA00D588-75B8-4EDF-9145-967C3F5DDE26}">
      <dgm:prSet phldrT="[Text]"/>
      <dgm:spPr/>
      <dgm:t>
        <a:bodyPr/>
        <a:lstStyle/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Utökat stöd för att realisera automatiseringen</a:t>
          </a: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Hantera färskhetsfrågan och andra egenskaper</a:t>
          </a: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Mätning av massavedstrave utan kvalitetsklassning </a:t>
          </a: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Travvis</a:t>
          </a:r>
          <a:r>
            <a: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klassificering av bränsleved och timmer</a:t>
          </a:r>
        </a:p>
      </dgm:t>
    </dgm:pt>
    <dgm:pt modelId="{3E4D81EC-494A-4F62-BD1E-0AD8AC1BB099}" type="parTrans" cxnId="{F7B88BDA-0906-41C9-935B-55085F865FBF}">
      <dgm:prSet/>
      <dgm:spPr/>
      <dgm:t>
        <a:bodyPr/>
        <a:lstStyle/>
        <a:p>
          <a:endParaRPr lang="sv-SE"/>
        </a:p>
      </dgm:t>
    </dgm:pt>
    <dgm:pt modelId="{C697FAB1-36D5-4F52-95B0-E42A0DA39175}" type="sibTrans" cxnId="{F7B88BDA-0906-41C9-935B-55085F865FBF}">
      <dgm:prSet/>
      <dgm:spPr/>
      <dgm:t>
        <a:bodyPr/>
        <a:lstStyle/>
        <a:p>
          <a:endParaRPr lang="sv-SE"/>
        </a:p>
      </dgm:t>
    </dgm:pt>
    <dgm:pt modelId="{F4465811-BFCF-4B1F-BDA4-94022E723ADD}">
      <dgm:prSet phldrT="[Text]"/>
      <dgm:spPr/>
      <dgm:t>
        <a:bodyPr/>
        <a:lstStyle/>
        <a:p>
          <a:r>
            <a: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Automatisk kvalitet</a:t>
          </a:r>
        </a:p>
        <a:p>
          <a:r>
            <a: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Fler sortiment</a:t>
          </a:r>
        </a:p>
        <a:p>
          <a:r>
            <a: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Fler mätmetoder  </a:t>
          </a:r>
        </a:p>
      </dgm:t>
    </dgm:pt>
    <dgm:pt modelId="{76A3108E-13BE-41AF-925A-B78DEB74A433}" type="parTrans" cxnId="{FD0AB800-B63C-44AC-9B25-5596E8AC35BB}">
      <dgm:prSet/>
      <dgm:spPr/>
      <dgm:t>
        <a:bodyPr/>
        <a:lstStyle/>
        <a:p>
          <a:endParaRPr lang="sv-SE"/>
        </a:p>
      </dgm:t>
    </dgm:pt>
    <dgm:pt modelId="{B1D18B9B-3719-408B-814C-5F68E2882D5A}" type="sibTrans" cxnId="{FD0AB800-B63C-44AC-9B25-5596E8AC35BB}">
      <dgm:prSet/>
      <dgm:spPr/>
      <dgm:t>
        <a:bodyPr/>
        <a:lstStyle/>
        <a:p>
          <a:endParaRPr lang="sv-SE"/>
        </a:p>
      </dgm:t>
    </dgm:pt>
    <dgm:pt modelId="{EA9396E3-CF9F-423D-9FFE-85CCF4C9BF18}" type="pres">
      <dgm:prSet presAssocID="{1028EABF-79C5-4FC6-811E-0A9C0B34498C}" presName="arrowDiagram" presStyleCnt="0">
        <dgm:presLayoutVars>
          <dgm:chMax val="5"/>
          <dgm:dir/>
          <dgm:resizeHandles val="exact"/>
        </dgm:presLayoutVars>
      </dgm:prSet>
      <dgm:spPr/>
    </dgm:pt>
    <dgm:pt modelId="{C5CE8BB2-ECD3-4D04-B7FB-686A41315120}" type="pres">
      <dgm:prSet presAssocID="{1028EABF-79C5-4FC6-811E-0A9C0B34498C}" presName="arrow" presStyleLbl="bgShp" presStyleIdx="0" presStyleCnt="1"/>
      <dgm:spPr/>
    </dgm:pt>
    <dgm:pt modelId="{A62BF877-49A6-442B-BFAC-E4B6BD79A182}" type="pres">
      <dgm:prSet presAssocID="{1028EABF-79C5-4FC6-811E-0A9C0B34498C}" presName="arrowDiagram3" presStyleCnt="0"/>
      <dgm:spPr/>
    </dgm:pt>
    <dgm:pt modelId="{72CB0172-91B8-4264-BC09-D5DCD3DF5757}" type="pres">
      <dgm:prSet presAssocID="{E81A2064-D573-4FA5-B6CB-36D16E450926}" presName="bullet3a" presStyleLbl="node1" presStyleIdx="0" presStyleCnt="3"/>
      <dgm:spPr>
        <a:solidFill>
          <a:srgbClr val="3B9637"/>
        </a:solidFill>
      </dgm:spPr>
    </dgm:pt>
    <dgm:pt modelId="{E291198D-FCEB-452C-8BB5-D44A8C98979C}" type="pres">
      <dgm:prSet presAssocID="{E81A2064-D573-4FA5-B6CB-36D16E450926}" presName="textBox3a" presStyleLbl="revTx" presStyleIdx="0" presStyleCnt="3" custLinFactNeighborX="1770" custLinFactNeighborY="-1272">
        <dgm:presLayoutVars>
          <dgm:bulletEnabled val="1"/>
        </dgm:presLayoutVars>
      </dgm:prSet>
      <dgm:spPr/>
    </dgm:pt>
    <dgm:pt modelId="{149A8263-D91A-4AE1-A926-F295578D8649}" type="pres">
      <dgm:prSet presAssocID="{EA00D588-75B8-4EDF-9145-967C3F5DDE26}" presName="bullet3b" presStyleLbl="node1" presStyleIdx="1" presStyleCnt="3"/>
      <dgm:spPr>
        <a:solidFill>
          <a:srgbClr val="F59D24"/>
        </a:solidFill>
      </dgm:spPr>
    </dgm:pt>
    <dgm:pt modelId="{69259DA5-9965-422A-819B-6F898A45B5B1}" type="pres">
      <dgm:prSet presAssocID="{EA00D588-75B8-4EDF-9145-967C3F5DDE26}" presName="textBox3b" presStyleLbl="revTx" presStyleIdx="1" presStyleCnt="3" custScaleX="105739" custLinFactNeighborX="14268" custLinFactNeighborY="-4570">
        <dgm:presLayoutVars>
          <dgm:bulletEnabled val="1"/>
        </dgm:presLayoutVars>
      </dgm:prSet>
      <dgm:spPr/>
    </dgm:pt>
    <dgm:pt modelId="{EAEF9837-B659-49F3-9A41-C8A6A33123C5}" type="pres">
      <dgm:prSet presAssocID="{F4465811-BFCF-4B1F-BDA4-94022E723ADD}" presName="bullet3c" presStyleLbl="node1" presStyleIdx="2" presStyleCnt="3"/>
      <dgm:spPr>
        <a:solidFill>
          <a:srgbClr val="FF0000"/>
        </a:solidFill>
      </dgm:spPr>
    </dgm:pt>
    <dgm:pt modelId="{C3A1BC2A-EE09-4E4B-BBE8-416BF540A088}" type="pres">
      <dgm:prSet presAssocID="{F4465811-BFCF-4B1F-BDA4-94022E723ADD}" presName="textBox3c" presStyleLbl="revTx" presStyleIdx="2" presStyleCnt="3" custLinFactNeighborX="1955" custLinFactNeighborY="0">
        <dgm:presLayoutVars>
          <dgm:bulletEnabled val="1"/>
        </dgm:presLayoutVars>
      </dgm:prSet>
      <dgm:spPr/>
    </dgm:pt>
  </dgm:ptLst>
  <dgm:cxnLst>
    <dgm:cxn modelId="{FD0AB800-B63C-44AC-9B25-5596E8AC35BB}" srcId="{1028EABF-79C5-4FC6-811E-0A9C0B34498C}" destId="{F4465811-BFCF-4B1F-BDA4-94022E723ADD}" srcOrd="2" destOrd="0" parTransId="{76A3108E-13BE-41AF-925A-B78DEB74A433}" sibTransId="{B1D18B9B-3719-408B-814C-5F68E2882D5A}"/>
    <dgm:cxn modelId="{87FCC44C-3F68-4166-A9A3-C828E4D29083}" type="presOf" srcId="{E81A2064-D573-4FA5-B6CB-36D16E450926}" destId="{E291198D-FCEB-452C-8BB5-D44A8C98979C}" srcOrd="0" destOrd="0" presId="urn:microsoft.com/office/officeart/2005/8/layout/arrow2"/>
    <dgm:cxn modelId="{A495B978-0A15-4E6B-846F-28F2470F4D9C}" type="presOf" srcId="{F4465811-BFCF-4B1F-BDA4-94022E723ADD}" destId="{C3A1BC2A-EE09-4E4B-BBE8-416BF540A088}" srcOrd="0" destOrd="0" presId="urn:microsoft.com/office/officeart/2005/8/layout/arrow2"/>
    <dgm:cxn modelId="{D3353687-52A4-467E-84D5-360D99E0AE62}" type="presOf" srcId="{EA00D588-75B8-4EDF-9145-967C3F5DDE26}" destId="{69259DA5-9965-422A-819B-6F898A45B5B1}" srcOrd="0" destOrd="0" presId="urn:microsoft.com/office/officeart/2005/8/layout/arrow2"/>
    <dgm:cxn modelId="{EEC47EB8-CF33-47E4-A2BE-4E1244FF6D48}" type="presOf" srcId="{1028EABF-79C5-4FC6-811E-0A9C0B34498C}" destId="{EA9396E3-CF9F-423D-9FFE-85CCF4C9BF18}" srcOrd="0" destOrd="0" presId="urn:microsoft.com/office/officeart/2005/8/layout/arrow2"/>
    <dgm:cxn modelId="{74F499C4-E8B9-40A3-8984-336B781DCCEA}" srcId="{1028EABF-79C5-4FC6-811E-0A9C0B34498C}" destId="{E81A2064-D573-4FA5-B6CB-36D16E450926}" srcOrd="0" destOrd="0" parTransId="{27CB11E9-1E1B-4801-B0EA-CE8482CABC82}" sibTransId="{859DF9C6-CB9B-4A11-A9CE-F43E892491FA}"/>
    <dgm:cxn modelId="{F7B88BDA-0906-41C9-935B-55085F865FBF}" srcId="{1028EABF-79C5-4FC6-811E-0A9C0B34498C}" destId="{EA00D588-75B8-4EDF-9145-967C3F5DDE26}" srcOrd="1" destOrd="0" parTransId="{3E4D81EC-494A-4F62-BD1E-0AD8AC1BB099}" sibTransId="{C697FAB1-36D5-4F52-95B0-E42A0DA39175}"/>
    <dgm:cxn modelId="{BB5FF58D-4A55-417C-B4C8-B217C2A40B13}" type="presParOf" srcId="{EA9396E3-CF9F-423D-9FFE-85CCF4C9BF18}" destId="{C5CE8BB2-ECD3-4D04-B7FB-686A41315120}" srcOrd="0" destOrd="0" presId="urn:microsoft.com/office/officeart/2005/8/layout/arrow2"/>
    <dgm:cxn modelId="{60624793-89A1-4F71-BC7E-27B5EA491BDA}" type="presParOf" srcId="{EA9396E3-CF9F-423D-9FFE-85CCF4C9BF18}" destId="{A62BF877-49A6-442B-BFAC-E4B6BD79A182}" srcOrd="1" destOrd="0" presId="urn:microsoft.com/office/officeart/2005/8/layout/arrow2"/>
    <dgm:cxn modelId="{4640198B-F84D-41AE-ACB1-C0BE9422553D}" type="presParOf" srcId="{A62BF877-49A6-442B-BFAC-E4B6BD79A182}" destId="{72CB0172-91B8-4264-BC09-D5DCD3DF5757}" srcOrd="0" destOrd="0" presId="urn:microsoft.com/office/officeart/2005/8/layout/arrow2"/>
    <dgm:cxn modelId="{D22E953F-C47A-4B9B-931D-88FEE715AD19}" type="presParOf" srcId="{A62BF877-49A6-442B-BFAC-E4B6BD79A182}" destId="{E291198D-FCEB-452C-8BB5-D44A8C98979C}" srcOrd="1" destOrd="0" presId="urn:microsoft.com/office/officeart/2005/8/layout/arrow2"/>
    <dgm:cxn modelId="{AAA7D000-38C1-4D80-BBAC-76F3C0A38EA2}" type="presParOf" srcId="{A62BF877-49A6-442B-BFAC-E4B6BD79A182}" destId="{149A8263-D91A-4AE1-A926-F295578D8649}" srcOrd="2" destOrd="0" presId="urn:microsoft.com/office/officeart/2005/8/layout/arrow2"/>
    <dgm:cxn modelId="{C6A000D3-A198-44A6-86E0-1588137A6D33}" type="presParOf" srcId="{A62BF877-49A6-442B-BFAC-E4B6BD79A182}" destId="{69259DA5-9965-422A-819B-6F898A45B5B1}" srcOrd="3" destOrd="0" presId="urn:microsoft.com/office/officeart/2005/8/layout/arrow2"/>
    <dgm:cxn modelId="{721E5A27-7C52-4DA0-B1FA-D9E0A5163DF9}" type="presParOf" srcId="{A62BF877-49A6-442B-BFAC-E4B6BD79A182}" destId="{EAEF9837-B659-49F3-9A41-C8A6A33123C5}" srcOrd="4" destOrd="0" presId="urn:microsoft.com/office/officeart/2005/8/layout/arrow2"/>
    <dgm:cxn modelId="{D8E2D080-8FC3-455A-9E4C-562E8B6ACAB4}" type="presParOf" srcId="{A62BF877-49A6-442B-BFAC-E4B6BD79A182}" destId="{C3A1BC2A-EE09-4E4B-BBE8-416BF540A088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E8BB2-ECD3-4D04-B7FB-686A41315120}">
      <dsp:nvSpPr>
        <dsp:cNvPr id="0" name=""/>
        <dsp:cNvSpPr/>
      </dsp:nvSpPr>
      <dsp:spPr>
        <a:xfrm>
          <a:off x="840252" y="0"/>
          <a:ext cx="7956009" cy="497250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B0172-91B8-4264-BC09-D5DCD3DF5757}">
      <dsp:nvSpPr>
        <dsp:cNvPr id="0" name=""/>
        <dsp:cNvSpPr/>
      </dsp:nvSpPr>
      <dsp:spPr>
        <a:xfrm>
          <a:off x="1850665" y="3432023"/>
          <a:ext cx="206856" cy="206856"/>
        </a:xfrm>
        <a:prstGeom prst="ellipse">
          <a:avLst/>
        </a:prstGeom>
        <a:solidFill>
          <a:srgbClr val="3B96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1198D-FCEB-452C-8BB5-D44A8C98979C}">
      <dsp:nvSpPr>
        <dsp:cNvPr id="0" name=""/>
        <dsp:cNvSpPr/>
      </dsp:nvSpPr>
      <dsp:spPr>
        <a:xfrm>
          <a:off x="1986904" y="3517172"/>
          <a:ext cx="1853750" cy="1437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09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Automatisk mätning av traves fastvolym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Bildmätrigg</a:t>
          </a:r>
          <a:endParaRPr lang="sv-SE" sz="14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Cind</a:t>
          </a:r>
          <a:endParaRPr lang="sv-SE" sz="14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Mabema</a:t>
          </a:r>
          <a:endParaRPr lang="sv-SE" sz="14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986904" y="3517172"/>
        <a:ext cx="1853750" cy="1437054"/>
      </dsp:txXfrm>
    </dsp:sp>
    <dsp:sp modelId="{149A8263-D91A-4AE1-A926-F295578D8649}">
      <dsp:nvSpPr>
        <dsp:cNvPr id="0" name=""/>
        <dsp:cNvSpPr/>
      </dsp:nvSpPr>
      <dsp:spPr>
        <a:xfrm>
          <a:off x="3676569" y="2080496"/>
          <a:ext cx="373932" cy="373932"/>
        </a:xfrm>
        <a:prstGeom prst="ellipse">
          <a:avLst/>
        </a:prstGeom>
        <a:solidFill>
          <a:srgbClr val="F59D2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59DA5-9965-422A-819B-6F898A45B5B1}">
      <dsp:nvSpPr>
        <dsp:cNvPr id="0" name=""/>
        <dsp:cNvSpPr/>
      </dsp:nvSpPr>
      <dsp:spPr>
        <a:xfrm>
          <a:off x="4081183" y="2143842"/>
          <a:ext cx="2019025" cy="2705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39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Utökat stöd för att realisera automatiseringen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Hantera färskhetsfrågan och andra egenskaper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Mätning av massavedstrave utan kvalitetsklassning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Travvis</a:t>
          </a:r>
          <a:r>
            <a:rPr lang="sv-SE" sz="14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klassificering av bränsleved och timmer</a:t>
          </a:r>
        </a:p>
      </dsp:txBody>
      <dsp:txXfrm>
        <a:off x="4081183" y="2143842"/>
        <a:ext cx="2019025" cy="2705043"/>
      </dsp:txXfrm>
    </dsp:sp>
    <dsp:sp modelId="{EAEF9837-B659-49F3-9A41-C8A6A33123C5}">
      <dsp:nvSpPr>
        <dsp:cNvPr id="0" name=""/>
        <dsp:cNvSpPr/>
      </dsp:nvSpPr>
      <dsp:spPr>
        <a:xfrm>
          <a:off x="5872428" y="1258044"/>
          <a:ext cx="517140" cy="517140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1BC2A-EE09-4E4B-BBE8-416BF540A088}">
      <dsp:nvSpPr>
        <dsp:cNvPr id="0" name=""/>
        <dsp:cNvSpPr/>
      </dsp:nvSpPr>
      <dsp:spPr>
        <a:xfrm>
          <a:off x="6168328" y="1516614"/>
          <a:ext cx="1909442" cy="3455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022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Automatisk kvalitet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Fler sortiment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Fler mätmetoder  </a:t>
          </a:r>
        </a:p>
      </dsp:txBody>
      <dsp:txXfrm>
        <a:off x="6168328" y="1516614"/>
        <a:ext cx="1909442" cy="3455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4EB138D-B367-47BD-A835-F49A8DB579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BFE273C-30C2-4F64-8D63-834B08533F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7D49B-E0C1-4AF2-A46B-6B2D18CBA924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A0CC194-5D57-4B11-85E8-AABAD84764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DED6AE-C84A-4226-8FBB-9D137CFFFF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8F5B8-4125-459C-B9F5-133F030AAE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9896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363A9-8014-436B-A17C-D3E913889F09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01B46-BAFA-45CC-B73F-5794EACD5C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044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01B46-BAFA-45CC-B73F-5794EACD5C2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996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edja, metallköksredskap&#10;&#10;Automatiskt genererad beskrivning">
            <a:extLst>
              <a:ext uri="{FF2B5EF4-FFF2-40B4-BE49-F238E27FC236}">
                <a16:creationId xmlns:a16="http://schemas.microsoft.com/office/drawing/2014/main" id="{354BDF95-D54F-42CF-9723-5A0BEAC74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456" b="164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2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9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  <p:sp>
        <p:nvSpPr>
          <p:cNvPr id="9" name="Platshållare för text 8" descr="Klicka här för att skriva underrubrik">
            <a:extLst>
              <a:ext uri="{FF2B5EF4-FFF2-40B4-BE49-F238E27FC236}">
                <a16:creationId xmlns:a16="http://schemas.microsoft.com/office/drawing/2014/main" id="{2C956F9E-8724-48B8-A732-575F70160C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176713"/>
            <a:ext cx="5576888" cy="598487"/>
          </a:xfrm>
        </p:spPr>
        <p:txBody>
          <a:bodyPr/>
          <a:lstStyle>
            <a:lvl1pPr algn="l">
              <a:buNone/>
              <a:defRPr>
                <a:solidFill>
                  <a:schemeClr val="bg1"/>
                </a:solidFill>
              </a:defRPr>
            </a:lvl1pPr>
            <a:lvl2pPr algn="l">
              <a:buNone/>
              <a:defRPr>
                <a:solidFill>
                  <a:schemeClr val="bg1"/>
                </a:solidFill>
              </a:defRPr>
            </a:lvl2pPr>
            <a:lvl3pPr algn="l">
              <a:buNone/>
              <a:defRPr>
                <a:solidFill>
                  <a:schemeClr val="bg1"/>
                </a:solidFill>
              </a:defRPr>
            </a:lvl3pPr>
            <a:lvl4pPr algn="l">
              <a:buNone/>
              <a:defRPr>
                <a:solidFill>
                  <a:schemeClr val="bg1"/>
                </a:solidFill>
              </a:defRPr>
            </a:lvl4pPr>
            <a:lvl5pPr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underrubrik</a:t>
            </a:r>
          </a:p>
        </p:txBody>
      </p:sp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2021-12-21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61" r:id="rId6"/>
    <p:sldLayoutId id="2147483662" r:id="rId7"/>
    <p:sldLayoutId id="2147483664" r:id="rId8"/>
    <p:sldLayoutId id="2147483663" r:id="rId9"/>
    <p:sldLayoutId id="2147483668" r:id="rId10"/>
    <p:sldLayoutId id="2147483669" r:id="rId11"/>
    <p:sldLayoutId id="2147483670" r:id="rId12"/>
    <p:sldLayoutId id="2147483650" r:id="rId13"/>
    <p:sldLayoutId id="2147483679" r:id="rId14"/>
    <p:sldLayoutId id="2147483667" r:id="rId15"/>
    <p:sldLayoutId id="2147483678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3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24E0C27E-5C82-4970-A830-ECACEBD8C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"/>
    </mc:Choice>
    <mc:Fallback xmlns="">
      <p:transition spd="slow" advTm="1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FC0279-D50E-B24A-AEAF-F3D70938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Dorismallar - Städning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7D78FD-3B00-B844-90E8-C596EA8CE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5155" cy="4351338"/>
          </a:xfrm>
        </p:spPr>
        <p:txBody>
          <a:bodyPr>
            <a:normAutofit/>
          </a:bodyPr>
          <a:lstStyle/>
          <a:p>
            <a:r>
              <a:rPr lang="sv-SE"/>
              <a:t>Mallarna i Doris har byggts på sedan starten 2006</a:t>
            </a:r>
          </a:p>
          <a:p>
            <a:r>
              <a:rPr lang="sv-SE"/>
              <a:t>Ett</a:t>
            </a:r>
            <a:r>
              <a:rPr lang="sv-SE" sz="1600"/>
              <a:t> stort antal och dessutom </a:t>
            </a:r>
            <a:r>
              <a:rPr lang="sv-SE"/>
              <a:t>inaktuella mallar </a:t>
            </a:r>
            <a:r>
              <a:rPr lang="sv-SE" sz="1600"/>
              <a:t>försvårar överblick och skapa förvirring</a:t>
            </a:r>
          </a:p>
          <a:p>
            <a:r>
              <a:rPr lang="sv-SE"/>
              <a:t>Städning rekommenderas då flera mätplatser har 150-200 mallar upplagda</a:t>
            </a:r>
          </a:p>
          <a:p>
            <a:r>
              <a:rPr lang="sv-SE" sz="1600"/>
              <a:t>Städning av inaktuella mallar kan påbörjas omgående</a:t>
            </a:r>
            <a:endParaRPr lang="sv-SE"/>
          </a:p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210E45F-265F-496A-BAD1-BFAD4F404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459" y="1825625"/>
            <a:ext cx="4896533" cy="3715268"/>
          </a:xfrm>
          <a:prstGeom prst="rect">
            <a:avLst/>
          </a:prstGeom>
        </p:spPr>
      </p:pic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0155C278-D08A-4358-B698-9288D69CB9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0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72"/>
    </mc:Choice>
    <mc:Fallback xmlns="">
      <p:transition spd="slow" advTm="54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FC0279-D50E-B24A-AEAF-F3D70938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Dorismallar - Mätningsomfattning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7D78FD-3B00-B844-90E8-C596EA8CE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515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75895"/>
            <a:r>
              <a:rPr lang="sv-SE">
                <a:latin typeface="Noto Serif"/>
              </a:rPr>
              <a:t>Kontrollera om det enligt tidigare lösning finns enskilda mallar där Mätningsomfattning skiljer sig från 0 (Noll)</a:t>
            </a:r>
            <a:endParaRPr lang="en-US">
              <a:latin typeface="Noto Serif"/>
            </a:endParaRPr>
          </a:p>
          <a:p>
            <a:pPr indent="-175895"/>
            <a:r>
              <a:rPr lang="sv-SE">
                <a:latin typeface="Noto Serif"/>
              </a:rPr>
              <a:t>Om sådana finns registrerade bör de ändras till att information om Mätningsomfattning ska hämtas från virkesordern.</a:t>
            </a:r>
          </a:p>
          <a:p>
            <a:pPr marL="4445" indent="0">
              <a:buNone/>
            </a:pPr>
            <a:endParaRPr lang="sv-SE"/>
          </a:p>
          <a:p>
            <a:pPr indent="-175895"/>
            <a:r>
              <a:rPr lang="sv-SE">
                <a:latin typeface="Noto Serif"/>
              </a:rPr>
              <a:t>Passa samtidigt på att ta bort onödiga </a:t>
            </a:r>
            <a:r>
              <a:rPr lang="sv-SE" err="1">
                <a:latin typeface="Noto Serif"/>
              </a:rPr>
              <a:t>Tabbstopp</a:t>
            </a:r>
            <a:r>
              <a:rPr lang="sv-SE">
                <a:latin typeface="Noto Serif"/>
              </a:rPr>
              <a:t> och ”Synliga fält” vilket försenar inmatning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3A6D68D-BF5A-42EF-9717-28842D4EC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7355" y="1825625"/>
            <a:ext cx="4500816" cy="2575421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71D92066-E31D-45C8-92C3-ABB9803CDED8}"/>
              </a:ext>
            </a:extLst>
          </p:cNvPr>
          <p:cNvSpPr/>
          <p:nvPr/>
        </p:nvSpPr>
        <p:spPr>
          <a:xfrm flipH="1">
            <a:off x="10258024" y="2702111"/>
            <a:ext cx="302004" cy="30200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C69CC0B-00B3-4AFD-80E2-5B6A9EA14925}"/>
              </a:ext>
            </a:extLst>
          </p:cNvPr>
          <p:cNvSpPr txBox="1"/>
          <p:nvPr/>
        </p:nvSpPr>
        <p:spPr>
          <a:xfrm>
            <a:off x="838200" y="1434991"/>
            <a:ext cx="329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Efter städning av mallar</a:t>
            </a:r>
          </a:p>
          <a:p>
            <a:endParaRPr lang="sv-SE"/>
          </a:p>
        </p:txBody>
      </p: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739F46DF-1D98-43F3-BE10-EDC91BE532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02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25"/>
    </mc:Choice>
    <mc:Fallback xmlns="">
      <p:transition spd="slow" advTm="89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FC0279-D50E-B24A-AEAF-F3D70938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IRIS – Exempel på stöd vid mätning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7D78FD-3B00-B844-90E8-C596EA8CE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51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err="1"/>
              <a:t>Exempel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Mätningsomfattning</a:t>
            </a:r>
            <a:r>
              <a:rPr lang="en-US"/>
              <a:t> = 4</a:t>
            </a:r>
          </a:p>
          <a:p>
            <a:r>
              <a:rPr lang="en-US"/>
              <a:t>Ingen </a:t>
            </a:r>
            <a:r>
              <a:rPr lang="en-US" err="1"/>
              <a:t>kvalitetsklassning</a:t>
            </a:r>
            <a:endParaRPr lang="en-US"/>
          </a:p>
          <a:p>
            <a:r>
              <a:rPr lang="en-US"/>
              <a:t>Ingen </a:t>
            </a:r>
            <a:r>
              <a:rPr lang="en-US" err="1"/>
              <a:t>trädslagsfördelning</a:t>
            </a:r>
            <a:endParaRPr lang="en-US"/>
          </a:p>
          <a:p>
            <a:pPr marL="0" indent="0">
              <a:buNone/>
            </a:pPr>
            <a:r>
              <a:rPr lang="en-US" err="1"/>
              <a:t>Inget</a:t>
            </a:r>
            <a:r>
              <a:rPr lang="en-US"/>
              <a:t> </a:t>
            </a:r>
            <a:r>
              <a:rPr lang="en-US" err="1"/>
              <a:t>behov</a:t>
            </a:r>
            <a:r>
              <a:rPr lang="en-US"/>
              <a:t> av </a:t>
            </a:r>
            <a:r>
              <a:rPr lang="en-US" err="1"/>
              <a:t>klass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trädslagsfördelning</a:t>
            </a:r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1B88DD1-224E-408A-AE9D-A91D90DF5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9" y="1825625"/>
            <a:ext cx="4383214" cy="3681407"/>
          </a:xfrm>
          <a:prstGeom prst="rect">
            <a:avLst/>
          </a:prstGeom>
        </p:spPr>
      </p:pic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82443CB3-E0A9-4A4F-9D5B-32F04CA76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73"/>
    </mc:Choice>
    <mc:Fallback xmlns="">
      <p:transition spd="slow" advTm="34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53CC32-AB88-4F36-BA2C-E4D7C96B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Ingen kvalitetsklassning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3DF4ED5-E910-4AFD-84F7-C90E16933F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33060" y="4176713"/>
            <a:ext cx="3684977" cy="887412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schemeClr val="bg1"/>
                </a:solidFill>
                <a:cs typeface="Calibri"/>
              </a:rPr>
              <a:t>Sverker Groth</a:t>
            </a:r>
            <a:endParaRPr lang="sv-SE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v-SE">
                <a:solidFill>
                  <a:schemeClr val="bg1"/>
                </a:solidFill>
              </a:rPr>
              <a:t>Lars Persson</a:t>
            </a:r>
            <a:endParaRPr lang="sv-SE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sv-SE">
                <a:solidFill>
                  <a:schemeClr val="bg1"/>
                </a:solidFill>
              </a:rPr>
              <a:t>Januari 2021</a:t>
            </a:r>
          </a:p>
        </p:txBody>
      </p:sp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BBBF7C8B-7791-4878-96DC-E0A03C57D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6"/>
    </mc:Choice>
    <mc:Fallback xmlns="">
      <p:transition spd="slow" advTm="9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096350-3EFB-4B49-B2D4-CFC02AAE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Bakgrund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E323BFA-9131-471A-94AD-083B4A0D3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indent="-175895" fontAlgn="base"/>
            <a:r>
              <a:rPr lang="sv-SE" sz="1600" dirty="0">
                <a:latin typeface="Open Sans Light"/>
              </a:rPr>
              <a:t>Branschen har uttryckt behov av att kunna hantera affärer med massaved utan kvalitetsklassning.</a:t>
            </a:r>
            <a:endParaRPr lang="sv-SE" dirty="0"/>
          </a:p>
          <a:p>
            <a:pPr indent="-175895" fontAlgn="base"/>
            <a:r>
              <a:rPr lang="sv-SE" sz="1600" dirty="0">
                <a:latin typeface="Open Sans Light"/>
              </a:rPr>
              <a:t>En </a:t>
            </a:r>
            <a:r>
              <a:rPr lang="sv-SE" dirty="0">
                <a:latin typeface="Open Sans Light"/>
              </a:rPr>
              <a:t>utredning </a:t>
            </a:r>
            <a:r>
              <a:rPr lang="sv-SE" sz="1600" dirty="0">
                <a:latin typeface="Open Sans Light"/>
              </a:rPr>
              <a:t>har genomförts och redovisats i Rådet för Mätning och Redovisning (RMR)</a:t>
            </a:r>
            <a:r>
              <a:rPr lang="sv-SE" dirty="0">
                <a:latin typeface="Open Sans Light"/>
              </a:rPr>
              <a:t> </a:t>
            </a:r>
            <a:endParaRPr lang="sv-SE" sz="1600" dirty="0">
              <a:latin typeface="Open Sans Light"/>
            </a:endParaRPr>
          </a:p>
          <a:p>
            <a:pPr indent="-175895" fontAlgn="base"/>
            <a:r>
              <a:rPr lang="sv-SE" sz="1600" dirty="0">
                <a:latin typeface="Open Sans Light"/>
              </a:rPr>
              <a:t>Funktionalitet har utvecklas och levereras i release 1-2021</a:t>
            </a:r>
          </a:p>
          <a:p>
            <a:pPr indent="-175895" fontAlgn="base"/>
            <a:r>
              <a:rPr lang="sv-SE" sz="1600" dirty="0">
                <a:latin typeface="Open Sans Light"/>
              </a:rPr>
              <a:t>Efter 2021-03-14 är det möjligt att tillämpa en mera differentierad mätningsinsats vid travmätning av Massaved.</a:t>
            </a:r>
          </a:p>
          <a:p>
            <a:pPr marL="4445" indent="0">
              <a:buNone/>
            </a:pPr>
            <a:endParaRPr lang="sv-SE"/>
          </a:p>
        </p:txBody>
      </p:sp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0EE31617-746D-46CD-B576-BEB557B2C8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2"/>
    </mc:Choice>
    <mc:Fallback xmlns="">
      <p:transition spd="slow" advTm="34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CE96580-8E80-6E41-889C-F39B7A47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På väg mot en helautomatiserad mätning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78F83B3-EAFD-44D7-8B39-AF9205614A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4481236"/>
              </p:ext>
            </p:extLst>
          </p:nvPr>
        </p:nvGraphicFramePr>
        <p:xfrm>
          <a:off x="358275" y="1285171"/>
          <a:ext cx="9636514" cy="4972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Ellips 6">
            <a:extLst>
              <a:ext uri="{FF2B5EF4-FFF2-40B4-BE49-F238E27FC236}">
                <a16:creationId xmlns:a16="http://schemas.microsoft.com/office/drawing/2014/main" id="{11B4976F-6BC1-40E8-BDF3-A504553ECCBA}"/>
              </a:ext>
            </a:extLst>
          </p:cNvPr>
          <p:cNvSpPr/>
          <p:nvPr/>
        </p:nvSpPr>
        <p:spPr>
          <a:xfrm>
            <a:off x="9397779" y="1359672"/>
            <a:ext cx="1956021" cy="1943365"/>
          </a:xfrm>
          <a:prstGeom prst="ellipse">
            <a:avLst/>
          </a:prstGeom>
          <a:solidFill>
            <a:srgbClr val="3B9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6A6E5D2-8587-4D5B-BA9F-9FDE52738913}"/>
              </a:ext>
            </a:extLst>
          </p:cNvPr>
          <p:cNvSpPr txBox="1"/>
          <p:nvPr/>
        </p:nvSpPr>
        <p:spPr>
          <a:xfrm>
            <a:off x="9472984" y="1869689"/>
            <a:ext cx="180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Helautomatisk mätning införd</a:t>
            </a:r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AB4246FE-6502-4D77-9EEB-AEA28F1B8592}"/>
              </a:ext>
            </a:extLst>
          </p:cNvPr>
          <p:cNvSpPr/>
          <p:nvPr/>
        </p:nvSpPr>
        <p:spPr>
          <a:xfrm>
            <a:off x="4280170" y="3322493"/>
            <a:ext cx="2052536" cy="82149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65045DCA-520E-4130-B12A-10228CC1F7BF}"/>
              </a:ext>
            </a:extLst>
          </p:cNvPr>
          <p:cNvSpPr/>
          <p:nvPr/>
        </p:nvSpPr>
        <p:spPr>
          <a:xfrm>
            <a:off x="4317070" y="4764680"/>
            <a:ext cx="2052536" cy="82149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201E7B7E-86E2-4B17-8224-A4349560C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75"/>
    </mc:Choice>
    <mc:Fallback xmlns="">
      <p:transition spd="slow" advTm="3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351" x="7024688" y="590550"/>
          <p14:tracePt t="26359" x="7072313" y="1076325"/>
          <p14:tracePt t="26366" x="7104063" y="1443038"/>
          <p14:tracePt t="26374" x="7135813" y="1865313"/>
          <p14:tracePt t="26382" x="7177088" y="2112963"/>
          <p14:tracePt t="26389" x="7200900" y="2297113"/>
          <p14:tracePt t="26397" x="7200900" y="2416175"/>
          <p14:tracePt t="26404" x="7200900" y="2495550"/>
          <p14:tracePt t="26412" x="7208838" y="2551113"/>
          <p14:tracePt t="26419" x="7208838" y="2584450"/>
          <p14:tracePt t="26427" x="7208838" y="2616200"/>
          <p14:tracePt t="26435" x="7208838" y="2647950"/>
          <p14:tracePt t="26442" x="7208838" y="2671763"/>
          <p14:tracePt t="26450" x="7224713" y="2711450"/>
          <p14:tracePt t="26457" x="7232650" y="2751138"/>
          <p14:tracePt t="26465" x="7256463" y="2790825"/>
          <p14:tracePt t="26473" x="7264400" y="2846388"/>
          <p14:tracePt t="26481" x="7280275" y="2886075"/>
          <p14:tracePt t="26487" x="7296150" y="2919413"/>
          <p14:tracePt t="26495" x="7327900" y="2951163"/>
          <p14:tracePt t="26503" x="7367588" y="2982913"/>
          <p14:tracePt t="26510" x="7423150" y="2990850"/>
          <p14:tracePt t="26518" x="7486650" y="2998788"/>
          <p14:tracePt t="26525" x="7551738" y="2998788"/>
          <p14:tracePt t="26533" x="7623175" y="2959100"/>
          <p14:tracePt t="26540" x="7694613" y="2935288"/>
          <p14:tracePt t="26548" x="7773988" y="2919413"/>
          <p14:tracePt t="26555" x="7839075" y="2901950"/>
          <p14:tracePt t="26564" x="7926388" y="2878138"/>
          <p14:tracePt t="26571" x="8045450" y="2870200"/>
          <p14:tracePt t="26578" x="8221663" y="2854325"/>
          <p14:tracePt t="26586" x="8443913" y="2830513"/>
          <p14:tracePt t="26594" x="8715375" y="2806700"/>
          <p14:tracePt t="26601" x="8986838" y="2767013"/>
          <p14:tracePt t="26609" x="9209088" y="2751138"/>
          <p14:tracePt t="26616" x="9432925" y="2743200"/>
          <p14:tracePt t="26623" x="9617075" y="2719388"/>
          <p14:tracePt t="26631" x="9744075" y="2719388"/>
          <p14:tracePt t="26639" x="9855200" y="2719388"/>
          <p14:tracePt t="26648" x="9926638" y="2719388"/>
          <p14:tracePt t="26654" x="9983788" y="2719388"/>
          <p14:tracePt t="26662" x="10039350" y="2719388"/>
          <p14:tracePt t="26669" x="10055225" y="2719388"/>
          <p14:tracePt t="26677" x="10071100" y="2719388"/>
          <p14:tracePt t="26692" x="10086975" y="2719388"/>
          <p14:tracePt t="26707" x="10086975" y="2727325"/>
          <p14:tracePt t="26753" x="10094913" y="2727325"/>
          <p14:tracePt t="26775" x="10110788" y="2727325"/>
          <p14:tracePt t="26782" x="10126663" y="2727325"/>
          <p14:tracePt t="26790" x="10150475" y="2711450"/>
          <p14:tracePt t="26798" x="10174288" y="2695575"/>
          <p14:tracePt t="26805" x="10206038" y="2679700"/>
          <p14:tracePt t="26814" x="10213975" y="2671763"/>
          <p14:tracePt t="26821" x="10221913" y="2663825"/>
          <p14:tracePt t="26836" x="10229850" y="2655888"/>
          <p14:tracePt t="26851" x="10237788" y="2655888"/>
          <p14:tracePt t="26866" x="10245725" y="2655888"/>
          <p14:tracePt t="26873" x="10253663" y="2655888"/>
          <p14:tracePt t="26889" x="10261600" y="2647950"/>
          <p14:tracePt t="26904" x="10269538" y="2647950"/>
          <p14:tracePt t="27004" x="10279063" y="2647950"/>
          <p14:tracePt t="27011" x="10279063" y="2640013"/>
          <p14:tracePt t="27018" x="10279063" y="2632075"/>
          <p14:tracePt t="27025" x="10294938" y="2616200"/>
          <p14:tracePt t="27032" x="10310813" y="2608263"/>
          <p14:tracePt t="27039" x="10326688" y="2592388"/>
          <p14:tracePt t="27048" x="10350500" y="2566988"/>
          <p14:tracePt t="27055" x="10366375" y="2559050"/>
          <p14:tracePt t="27063" x="10374313" y="2543175"/>
          <p14:tracePt t="27070" x="10382250" y="2543175"/>
          <p14:tracePt t="27078" x="10382250" y="2535238"/>
          <p14:tracePt t="27093" x="10390188" y="2535238"/>
          <p14:tracePt t="27101" x="10398125" y="2527300"/>
          <p14:tracePt t="27108" x="10398125" y="2519363"/>
          <p14:tracePt t="27116" x="10406063" y="2511425"/>
          <p14:tracePt t="27123" x="10421938" y="2511425"/>
          <p14:tracePt t="27131" x="10429875" y="2495550"/>
          <p14:tracePt t="27139" x="10445750" y="2487613"/>
          <p14:tracePt t="27146" x="10461625" y="2471738"/>
          <p14:tracePt t="27154" x="10485438" y="2455863"/>
          <p14:tracePt t="27161" x="10493375" y="2439988"/>
          <p14:tracePt t="27169" x="10493375" y="2432050"/>
          <p14:tracePt t="27176" x="10501313" y="2424113"/>
          <p14:tracePt t="27184" x="10509250" y="2416175"/>
          <p14:tracePt t="27191" x="10509250" y="2408238"/>
          <p14:tracePt t="27198" x="10509250" y="2400300"/>
          <p14:tracePt t="27206" x="10509250" y="2392363"/>
          <p14:tracePt t="27215" x="10509250" y="2384425"/>
          <p14:tracePt t="27222" x="10509250" y="2376488"/>
          <p14:tracePt t="27237" x="10509250" y="2360613"/>
          <p14:tracePt t="27245" x="10517188" y="2344738"/>
          <p14:tracePt t="27252" x="10517188" y="2336800"/>
          <p14:tracePt t="27259" x="10525125" y="2312988"/>
          <p14:tracePt t="27267" x="10541000" y="2265363"/>
          <p14:tracePt t="27274" x="10548938" y="2200275"/>
          <p14:tracePt t="27283" x="10572750" y="2120900"/>
          <p14:tracePt t="27290" x="10580688" y="2049463"/>
          <p14:tracePt t="27297" x="10580688" y="1993900"/>
          <p14:tracePt t="27305" x="10588625" y="1922463"/>
          <p14:tracePt t="27312" x="10588625" y="1833563"/>
          <p14:tracePt t="27320" x="10580688" y="1762125"/>
          <p14:tracePt t="27328" x="10572750" y="1690688"/>
          <p14:tracePt t="27335" x="10556875" y="1658938"/>
          <p14:tracePt t="27343" x="10525125" y="1611313"/>
          <p14:tracePt t="27350" x="10509250" y="1595438"/>
          <p14:tracePt t="27359" x="10485438" y="1571625"/>
          <p14:tracePt t="27367" x="10445750" y="1547813"/>
          <p14:tracePt t="27373" x="10414000" y="1538288"/>
          <p14:tracePt t="27381" x="10374313" y="1530350"/>
          <p14:tracePt t="27389" x="10342563" y="1514475"/>
          <p14:tracePt t="27395" x="10310813" y="1490663"/>
          <p14:tracePt t="27403" x="10294938" y="1490663"/>
          <p14:tracePt t="27411" x="10279063" y="1474788"/>
          <p14:tracePt t="27419" x="10269538" y="1466850"/>
          <p14:tracePt t="27426" x="10245725" y="1458913"/>
          <p14:tracePt t="27434" x="10237788" y="1450975"/>
          <p14:tracePt t="27441" x="10229850" y="1443038"/>
          <p14:tracePt t="27456" x="10221913" y="1435100"/>
          <p14:tracePt t="27471" x="10213975" y="1435100"/>
          <p14:tracePt t="27479" x="10198100" y="1435100"/>
          <p14:tracePt t="27486" x="10190163" y="1435100"/>
          <p14:tracePt t="27494" x="10174288" y="1435100"/>
          <p14:tracePt t="27502" x="10126663" y="1450975"/>
          <p14:tracePt t="27509" x="10094913" y="1466850"/>
          <p14:tracePt t="27517" x="10047288" y="1482725"/>
          <p14:tracePt t="27524" x="10023475" y="1490663"/>
          <p14:tracePt t="27532" x="9983788" y="1506538"/>
          <p14:tracePt t="27539" x="9959975" y="1522413"/>
          <p14:tracePt t="27548" x="9926638" y="1538288"/>
          <p14:tracePt t="27555" x="9910763" y="1563688"/>
          <p14:tracePt t="27563" x="9886950" y="1587500"/>
          <p14:tracePt t="27570" x="9855200" y="1619250"/>
          <p14:tracePt t="27577" x="9839325" y="1635125"/>
          <p14:tracePt t="27585" x="9807575" y="1682750"/>
          <p14:tracePt t="27592" x="9775825" y="1714500"/>
          <p14:tracePt t="27600" x="9744075" y="1770063"/>
          <p14:tracePt t="27607" x="9712325" y="1817688"/>
          <p14:tracePt t="27615" x="9688513" y="1873250"/>
          <p14:tracePt t="27622" x="9664700" y="1930400"/>
          <p14:tracePt t="27631" x="9625013" y="2009775"/>
          <p14:tracePt t="27638" x="9601200" y="2065338"/>
          <p14:tracePt t="27645" x="9585325" y="2120900"/>
          <p14:tracePt t="27653" x="9567863" y="2192338"/>
          <p14:tracePt t="27660" x="9544050" y="2233613"/>
          <p14:tracePt t="27668" x="9536113" y="2273300"/>
          <p14:tracePt t="27676" x="9536113" y="2305050"/>
          <p14:tracePt t="27683" x="9528175" y="2336800"/>
          <p14:tracePt t="27690" x="9520238" y="2368550"/>
          <p14:tracePt t="27698" x="9512300" y="2392363"/>
          <p14:tracePt t="27705" x="9512300" y="2416175"/>
          <p14:tracePt t="27714" x="9504363" y="2455863"/>
          <p14:tracePt t="27721" x="9496425" y="2495550"/>
          <p14:tracePt t="27728" x="9496425" y="2535238"/>
          <p14:tracePt t="27736" x="9488488" y="2584450"/>
          <p14:tracePt t="27744" x="9472613" y="2632075"/>
          <p14:tracePt t="27751" x="9472613" y="2687638"/>
          <p14:tracePt t="27759" x="9472613" y="2751138"/>
          <p14:tracePt t="27766" x="9472613" y="2806700"/>
          <p14:tracePt t="27774" x="9480550" y="2846388"/>
          <p14:tracePt t="27782" x="9488488" y="2894013"/>
          <p14:tracePt t="27789" x="9488488" y="2919413"/>
          <p14:tracePt t="27797" x="9496425" y="2951163"/>
          <p14:tracePt t="27804" x="9504363" y="2974975"/>
          <p14:tracePt t="27812" x="9504363" y="2990850"/>
          <p14:tracePt t="27819" x="9504363" y="3006725"/>
          <p14:tracePt t="27826" x="9504363" y="3030538"/>
          <p14:tracePt t="27834" x="9512300" y="3038475"/>
          <p14:tracePt t="27842" x="9528175" y="3062288"/>
          <p14:tracePt t="27849" x="9544050" y="3086100"/>
          <p14:tracePt t="27857" x="9567863" y="3101975"/>
          <p14:tracePt t="27864" x="9585325" y="3125788"/>
          <p14:tracePt t="27872" x="9625013" y="3157538"/>
          <p14:tracePt t="27881" x="9640888" y="3173413"/>
          <p14:tracePt t="27897" x="9688513" y="3252788"/>
          <p14:tracePt t="27903" x="9696450" y="3294063"/>
          <p14:tracePt t="27910" x="9696450" y="3333750"/>
          <p14:tracePt t="27918" x="9704388" y="3373438"/>
          <p14:tracePt t="27925" x="9712325" y="3421063"/>
          <p14:tracePt t="27932" x="9712325" y="3436938"/>
          <p14:tracePt t="27940" x="9728200" y="3452813"/>
          <p14:tracePt t="27948" x="9752013" y="3468688"/>
          <p14:tracePt t="27956" x="9767888" y="3484563"/>
          <p14:tracePt t="27964" x="9799638" y="3500438"/>
          <p14:tracePt t="27970" x="9823450" y="3508375"/>
          <p14:tracePt t="27978" x="9839325" y="3508375"/>
          <p14:tracePt t="27986" x="9847263" y="3516313"/>
          <p14:tracePt t="27993" x="9871075" y="3524250"/>
          <p14:tracePt t="28001" x="9886950" y="3524250"/>
          <p14:tracePt t="28008" x="9886950" y="3540125"/>
          <p14:tracePt t="28016" x="9894888" y="3540125"/>
          <p14:tracePt t="28023" x="9902825" y="3556000"/>
          <p14:tracePt t="28031" x="9910763" y="3556000"/>
          <p14:tracePt t="28038" x="9910763" y="3563938"/>
          <p14:tracePt t="28048" x="9926638" y="3571875"/>
          <p14:tracePt t="28054" x="9944100" y="3579813"/>
          <p14:tracePt t="28061" x="9952038" y="3595688"/>
          <p14:tracePt t="28069" x="9967913" y="3605213"/>
          <p14:tracePt t="28076" x="9991725" y="3605213"/>
          <p14:tracePt t="28084" x="10007600" y="3613150"/>
          <p14:tracePt t="28091" x="10015538" y="3629025"/>
          <p14:tracePt t="28099" x="10031413" y="3629025"/>
          <p14:tracePt t="28106" x="10039350" y="3629025"/>
          <p14:tracePt t="28115" x="10047288" y="3636963"/>
          <p14:tracePt t="28122" x="10055225" y="3644900"/>
          <p14:tracePt t="28131" x="10063163" y="3660775"/>
          <p14:tracePt t="28137" x="10079038" y="3660775"/>
          <p14:tracePt t="28144" x="10094913" y="3676650"/>
          <p14:tracePt t="28152" x="10118725" y="3684588"/>
          <p14:tracePt t="28159" x="10134600" y="3708400"/>
          <p14:tracePt t="28167" x="10174288" y="3716338"/>
          <p14:tracePt t="28175" x="10190163" y="3740150"/>
          <p14:tracePt t="28182" x="10229850" y="3779838"/>
          <p14:tracePt t="28190" x="10261600" y="3795713"/>
          <p14:tracePt t="28198" x="10279063" y="3827463"/>
          <p14:tracePt t="29727" x="10279063" y="3819525"/>
          <p14:tracePt t="29735" x="10279063" y="3803650"/>
          <p14:tracePt t="29741" x="10279063" y="3779838"/>
          <p14:tracePt t="29748" x="10279063" y="3756025"/>
          <p14:tracePt t="29755" x="10279063" y="3732213"/>
          <p14:tracePt t="29763" x="10279063" y="3684588"/>
          <p14:tracePt t="29771" x="10279063" y="3660775"/>
          <p14:tracePt t="29779" x="10279063" y="3621088"/>
          <p14:tracePt t="29786" x="10279063" y="3579813"/>
          <p14:tracePt t="29794" x="10279063" y="3532188"/>
          <p14:tracePt t="29801" x="10279063" y="3460750"/>
          <p14:tracePt t="29809" x="10279063" y="3389313"/>
          <p14:tracePt t="29816" x="10302875" y="3302000"/>
          <p14:tracePt t="29824" x="10318750" y="3213100"/>
          <p14:tracePt t="29831" x="10342563" y="3149600"/>
          <p14:tracePt t="29839" x="10366375" y="3078163"/>
          <p14:tracePt t="29847" x="10382250" y="3030538"/>
          <p14:tracePt t="29854" x="10390188" y="2990850"/>
          <p14:tracePt t="29862" x="10390188" y="2967038"/>
          <p14:tracePt t="29869" x="10390188" y="2935288"/>
          <p14:tracePt t="29877" x="10390188" y="2927350"/>
          <p14:tracePt t="29888" x="10398125" y="2901950"/>
          <p14:tracePt t="29892" x="10398125" y="2894013"/>
          <p14:tracePt t="29899" x="10398125" y="2878138"/>
          <p14:tracePt t="29907" x="10398125" y="2870200"/>
          <p14:tracePt t="29914" x="10398125" y="2854325"/>
          <p14:tracePt t="29922" x="10398125" y="2846388"/>
          <p14:tracePt t="29930" x="10398125" y="2830513"/>
          <p14:tracePt t="29938" x="10398125" y="2822575"/>
          <p14:tracePt t="29945" x="10398125" y="2806700"/>
          <p14:tracePt t="29959" x="10398125" y="2798763"/>
          <p14:tracePt t="29975" x="10398125" y="2790825"/>
          <p14:tracePt t="29990" x="10406063" y="2790825"/>
          <p14:tracePt t="29997" x="10414000" y="2798763"/>
          <p14:tracePt t="30005" x="10429875" y="28067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B49647-1AE2-9C42-AE8D-39269C715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Ingen kvalitetsklassning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33E973-2FA0-44E4-85DD-1B0838B03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7215"/>
            <a:ext cx="10515600" cy="3489747"/>
          </a:xfrm>
        </p:spPr>
        <p:txBody>
          <a:bodyPr/>
          <a:lstStyle/>
          <a:p>
            <a:r>
              <a:rPr lang="sv-SE" sz="1600">
                <a:latin typeface="Open Sans Light"/>
              </a:rPr>
              <a:t>Affären </a:t>
            </a:r>
            <a:r>
              <a:rPr lang="sv-SE">
                <a:latin typeface="Open Sans Light"/>
              </a:rPr>
              <a:t>och dess parter </a:t>
            </a:r>
            <a:r>
              <a:rPr lang="sv-SE" sz="1600">
                <a:latin typeface="Open Sans Light"/>
              </a:rPr>
              <a:t>kommer via IT-stöden att styra virkesmätaren genom begreppet Mätningsomfattning (MO) som anges på Virkesorderrad i VIOL.</a:t>
            </a:r>
          </a:p>
          <a:p>
            <a:r>
              <a:rPr lang="sv-SE" sz="1600">
                <a:latin typeface="Open Sans Light"/>
              </a:rPr>
              <a:t>En chaufför eller virkesmätare ska/kan inte avgöra om kvalitetsklassning ska ske eller ej</a:t>
            </a:r>
            <a:endParaRPr lang="sv-SE" sz="1600"/>
          </a:p>
          <a:p>
            <a:r>
              <a:rPr lang="sv-SE" sz="1600">
                <a:latin typeface="Open Sans Light"/>
              </a:rPr>
              <a:t>Funktionaliteten skapar förutsättningar för vägen mot helautomatiserad mätning</a:t>
            </a:r>
          </a:p>
          <a:p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22223CA-9512-49D1-A77A-D1007E49A00A}"/>
              </a:ext>
            </a:extLst>
          </p:cNvPr>
          <p:cNvSpPr txBox="1"/>
          <p:nvPr/>
        </p:nvSpPr>
        <p:spPr>
          <a:xfrm>
            <a:off x="914400" y="1690688"/>
            <a:ext cx="10217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>
                <a:latin typeface="Open Sans Light"/>
              </a:rPr>
              <a:t>Syftet med införandet är att säkerställa att Biometria kan erbjuda differentierad massavedsmätning genom systemstöd</a:t>
            </a:r>
          </a:p>
          <a:p>
            <a:endParaRPr lang="sv-SE"/>
          </a:p>
        </p:txBody>
      </p: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3665322E-DFC6-4B2A-92C2-A01CCFEF1A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23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24"/>
    </mc:Choice>
    <mc:Fallback xmlns="">
      <p:transition spd="slow" advTm="4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4393" x="10342563" y="2806700"/>
          <p14:tracePt t="4401" x="10213975" y="2806700"/>
          <p14:tracePt t="4409" x="10031413" y="2806700"/>
          <p14:tracePt t="4416" x="9807575" y="2830513"/>
          <p14:tracePt t="4424" x="9585325" y="2862263"/>
          <p14:tracePt t="4431" x="9266238" y="2901950"/>
          <p14:tracePt t="4439" x="8986838" y="2974975"/>
          <p14:tracePt t="4446" x="8699500" y="2998788"/>
          <p14:tracePt t="4455" x="8340725" y="3046413"/>
          <p14:tracePt t="4462" x="8029575" y="3101975"/>
          <p14:tracePt t="4470" x="7694613" y="3117850"/>
          <p14:tracePt t="4477" x="7431088" y="3125788"/>
          <p14:tracePt t="4484" x="7145338" y="3157538"/>
          <p14:tracePt t="4492" x="6897688" y="3181350"/>
          <p14:tracePt t="4500" x="6665913" y="3236913"/>
          <p14:tracePt t="4508" x="6402388" y="3302000"/>
          <p14:tracePt t="4515" x="6100763" y="3389313"/>
          <p14:tracePt t="4522" x="5773738" y="3524250"/>
          <p14:tracePt t="4530" x="5486400" y="3621088"/>
          <p14:tracePt t="4538" x="5191125" y="3803650"/>
          <p14:tracePt t="4545" x="4872038" y="3956050"/>
          <p14:tracePt t="4553" x="4576763" y="4098925"/>
          <p14:tracePt t="4560" x="4241800" y="4265613"/>
          <p14:tracePt t="4568" x="3954463" y="4402138"/>
          <p14:tracePt t="4575" x="3619500" y="4552950"/>
          <p14:tracePt t="4583" x="3284538" y="4673600"/>
          <p14:tracePt t="4591" x="2998788" y="4784725"/>
          <p14:tracePt t="4598" x="2774950" y="4895850"/>
          <p14:tracePt t="4606" x="2447925" y="5016500"/>
          <p14:tracePt t="4613" x="2200275" y="5095875"/>
          <p14:tracePt t="4621" x="1978025" y="5183188"/>
          <p14:tracePt t="4628" x="1817688" y="5254625"/>
          <p14:tracePt t="4636" x="1635125" y="5327650"/>
          <p14:tracePt t="4643" x="1514475" y="5391150"/>
          <p14:tracePt t="4651" x="1387475" y="5462588"/>
          <p14:tracePt t="4659" x="1220788" y="5541963"/>
          <p14:tracePt t="4667" x="1052513" y="5637213"/>
          <p14:tracePt t="4674" x="965200" y="5702300"/>
          <p14:tracePt t="4682" x="877888" y="5757863"/>
          <p14:tracePt t="4689" x="781050" y="5821363"/>
          <p14:tracePt t="4697" x="661988" y="5900738"/>
          <p14:tracePt t="4704" x="582613" y="5964238"/>
          <p14:tracePt t="4712" x="501650" y="6013450"/>
          <p14:tracePt t="4719" x="414338" y="6076950"/>
          <p14:tracePt t="4727" x="374650" y="6108700"/>
          <p14:tracePt t="4734" x="334963" y="6148388"/>
          <p14:tracePt t="4742" x="311150" y="6164263"/>
          <p14:tracePt t="4750" x="287338" y="6172200"/>
          <p14:tracePt t="4758" x="271463" y="6188075"/>
          <p14:tracePt t="4765" x="239713" y="6211888"/>
          <p14:tracePt t="4772" x="215900" y="6227763"/>
          <p14:tracePt t="4780" x="192088" y="6235700"/>
          <p14:tracePt t="4787" x="127000" y="6275388"/>
          <p14:tracePt t="4795" x="79375" y="6307138"/>
          <p14:tracePt t="4803" x="15875" y="63388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B5C70-6ACE-4CAF-9828-9BED0EF42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Mätningsomfattning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1FE1E56-32E4-4183-8581-67E2146C3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762" indent="0">
              <a:buNone/>
            </a:pPr>
            <a:r>
              <a:rPr lang="sv-SE"/>
              <a:t>Mätningsomfattning (MO) i Virkesordern styr om klassning och/eller trädslagsfördelning ska utföras.</a:t>
            </a:r>
          </a:p>
          <a:p>
            <a:r>
              <a:rPr lang="sv-SE"/>
              <a:t>MO=0 Bedömning av Prima/Sekunda och trädslagsfördelning</a:t>
            </a:r>
          </a:p>
          <a:p>
            <a:r>
              <a:rPr lang="sv-SE"/>
              <a:t>MO= 1 Bedömning av Prima/Sekunda ingen trädslagsfördelning</a:t>
            </a:r>
          </a:p>
          <a:p>
            <a:r>
              <a:rPr lang="sv-SE"/>
              <a:t>MO= 2 Ingen bedömning av Prima/Sekunda men trädslagsfördelning</a:t>
            </a:r>
          </a:p>
          <a:p>
            <a:r>
              <a:rPr lang="sv-SE"/>
              <a:t>MO= 4 Ingen bedömning av Prima/Sekunda eller trädslagsfördelning</a:t>
            </a:r>
          </a:p>
          <a:p>
            <a:r>
              <a:rPr lang="sv-SE"/>
              <a:t>MO= 5 Travmätning innan Prima/Sekunda dvs. med vrak- och rötbedömning (Exempel viss import)</a:t>
            </a:r>
          </a:p>
          <a:p>
            <a:pPr marL="4762" indent="0">
              <a:buNone/>
            </a:pPr>
            <a:r>
              <a:rPr lang="sv-SE"/>
              <a:t>Gäller för sortiment (SS) 10-19, 90-98 och Mätmetod = Travmätning</a:t>
            </a:r>
          </a:p>
          <a:p>
            <a:endParaRPr lang="sv-SE"/>
          </a:p>
          <a:p>
            <a:endParaRPr lang="sv-SE"/>
          </a:p>
        </p:txBody>
      </p:sp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0A60CB81-878E-41EB-B0E8-FE9C827DE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9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63"/>
    </mc:Choice>
    <mc:Fallback xmlns="">
      <p:transition spd="slow" advTm="8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FC0279-D50E-B24A-AEAF-F3D70938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Information till användare av VIOL</a:t>
            </a:r>
            <a:br>
              <a:rPr lang="sv-SE"/>
            </a:br>
            <a:r>
              <a:rPr lang="sv-SE" sz="1200">
                <a:latin typeface="Open Sans Light"/>
              </a:rPr>
              <a:t>Målgrupp: Virkeschefer, Virkesredovisare</a:t>
            </a:r>
            <a:br>
              <a:rPr lang="sv-SE">
                <a:latin typeface="Open Sans Light"/>
              </a:rPr>
            </a:b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7D78FD-3B00-B844-90E8-C596EA8CE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sv-SE" sz="1600">
                <a:latin typeface="Open Sans Light"/>
              </a:rPr>
              <a:t>Nu finns möjlighet att aktivt styra affärer med travmätt Massaved i det fall en annan mätningsinformation efterfrågas än den ordinarie (vanligtvis Prima/Sekunda/Utskott)  </a:t>
            </a:r>
          </a:p>
          <a:p>
            <a:pPr fontAlgn="base"/>
            <a:r>
              <a:rPr lang="sv-SE" sz="1600">
                <a:latin typeface="Open Sans Light"/>
              </a:rPr>
              <a:t>Gäller sortimenten (SS) 10-19, 90-98 och Mätmetod = Travmätning</a:t>
            </a:r>
          </a:p>
          <a:p>
            <a:pPr fontAlgn="base"/>
            <a:r>
              <a:rPr lang="sv-SE" sz="1600">
                <a:latin typeface="Open Sans Light"/>
              </a:rPr>
              <a:t>Möjlighet att låta affären styra IT-stödet införs den 14/3-2021 genom att ange annan Mätningsomfattning i Virkesorder på </a:t>
            </a:r>
            <a:r>
              <a:rPr lang="sv-SE" sz="1600" err="1">
                <a:latin typeface="Open Sans Light"/>
              </a:rPr>
              <a:t>radnivå</a:t>
            </a:r>
            <a:r>
              <a:rPr lang="sv-SE" sz="1600">
                <a:latin typeface="Open Sans Light"/>
              </a:rPr>
              <a:t>.</a:t>
            </a:r>
          </a:p>
          <a:p>
            <a:pPr fontAlgn="base"/>
            <a:r>
              <a:rPr lang="sv-SE" sz="1600">
                <a:latin typeface="Open Sans Light"/>
              </a:rPr>
              <a:t>Förändringen kräver ingen åtgärd i de fall man använder sig av den normala mätningsinstruktionen för Massaved där Mätningsomfattning 0 (Noll) eller blank innebär Prima/Sekunda/Utskott.</a:t>
            </a:r>
          </a:p>
          <a:p>
            <a:pPr fontAlgn="base"/>
            <a:r>
              <a:rPr lang="sv-SE" sz="1600">
                <a:latin typeface="Open Sans Light"/>
              </a:rPr>
              <a:t>Tänk speciellt på att uppdatera </a:t>
            </a:r>
            <a:r>
              <a:rPr lang="sv-SE" sz="1600" err="1">
                <a:latin typeface="Open Sans Light"/>
              </a:rPr>
              <a:t>Virkesordrar</a:t>
            </a:r>
            <a:r>
              <a:rPr lang="sv-SE" sz="1600">
                <a:latin typeface="Open Sans Light"/>
              </a:rPr>
              <a:t> för interna affärer exempelvis från virkesterminaler till bruk där enklare mätning ofta efterfrågas och där det får genomslag på många mätningar</a:t>
            </a:r>
          </a:p>
          <a:p>
            <a:pPr fontAlgn="base"/>
            <a:r>
              <a:rPr lang="sv-SE" sz="1600">
                <a:latin typeface="Open Sans Light"/>
              </a:rPr>
              <a:t>Viktigt att ha koll på prislistor eftersom att vid MO = 1 eller 4 kommer det inga fördelade trädslag och ej heller eller klass vid MO = 4.</a:t>
            </a:r>
          </a:p>
        </p:txBody>
      </p:sp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35242EA7-C7B9-42C8-965B-16A424E44D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1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61"/>
    </mc:Choice>
    <mc:Fallback xmlns="">
      <p:transition spd="slow" advTm="12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FC0279-D50E-B24A-AEAF-F3D70938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Mätningsomfattning i VIOL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7D78FD-3B00-B844-90E8-C596EA8CE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8259" cy="4351338"/>
          </a:xfrm>
        </p:spPr>
        <p:txBody>
          <a:bodyPr>
            <a:normAutofit/>
          </a:bodyPr>
          <a:lstStyle/>
          <a:p>
            <a:pPr marL="4762" indent="0">
              <a:buNone/>
            </a:pPr>
            <a:r>
              <a:rPr lang="sv-SE" sz="1600" b="1">
                <a:effectLst/>
                <a:latin typeface="Open Sans Light"/>
              </a:rPr>
              <a:t>Aktiv styrning</a:t>
            </a:r>
          </a:p>
          <a:p>
            <a:r>
              <a:rPr lang="sv-SE" sz="1600">
                <a:effectLst/>
                <a:latin typeface="Open Sans Light"/>
              </a:rPr>
              <a:t>Mätningsomfattning (MO) anges på fliken </a:t>
            </a:r>
            <a:r>
              <a:rPr lang="sv-SE" sz="1600" err="1">
                <a:effectLst/>
                <a:latin typeface="Open Sans Light"/>
              </a:rPr>
              <a:t>Mätinformation</a:t>
            </a:r>
            <a:r>
              <a:rPr lang="sv-SE" sz="1600">
                <a:latin typeface="Open Sans Light"/>
              </a:rPr>
              <a:t> i fältet *</a:t>
            </a:r>
            <a:r>
              <a:rPr lang="sv-SE" sz="1600" err="1">
                <a:latin typeface="Open Sans Light"/>
              </a:rPr>
              <a:t>Omf</a:t>
            </a:r>
            <a:r>
              <a:rPr lang="sv-SE" sz="1600">
                <a:latin typeface="Open Sans Light"/>
              </a:rPr>
              <a:t> för </a:t>
            </a:r>
            <a:r>
              <a:rPr lang="sv-SE" sz="1600">
                <a:effectLst/>
                <a:latin typeface="Open Sans Light"/>
              </a:rPr>
              <a:t>aktuell Virkesorderrad</a:t>
            </a:r>
          </a:p>
          <a:p>
            <a:r>
              <a:rPr lang="sv-SE" sz="1600">
                <a:latin typeface="Open Sans Light"/>
              </a:rPr>
              <a:t>Kan anges i Viol eller integreras in</a:t>
            </a:r>
          </a:p>
          <a:p>
            <a:r>
              <a:rPr lang="sv-SE" sz="1600">
                <a:effectLst/>
                <a:latin typeface="Open Sans Light"/>
              </a:rPr>
              <a:t>Blankt i *</a:t>
            </a:r>
            <a:r>
              <a:rPr lang="sv-SE" sz="1600" err="1">
                <a:latin typeface="Open Sans Light"/>
              </a:rPr>
              <a:t>Omf</a:t>
            </a:r>
            <a:r>
              <a:rPr lang="sv-SE" sz="1600">
                <a:latin typeface="Open Sans Light"/>
              </a:rPr>
              <a:t> </a:t>
            </a:r>
            <a:r>
              <a:rPr lang="sv-SE" sz="1600">
                <a:effectLst/>
                <a:latin typeface="Open Sans Light"/>
              </a:rPr>
              <a:t>betraktas</a:t>
            </a:r>
            <a:r>
              <a:rPr lang="sv-SE" sz="1600">
                <a:latin typeface="Open Sans Light"/>
              </a:rPr>
              <a:t> </a:t>
            </a:r>
            <a:r>
              <a:rPr lang="sv-SE" sz="1600">
                <a:effectLst/>
                <a:latin typeface="Open Sans Light"/>
              </a:rPr>
              <a:t>som MO=0</a:t>
            </a:r>
            <a:r>
              <a:rPr lang="sv-SE">
                <a:latin typeface="Open Sans Light"/>
              </a:rPr>
              <a:t> </a:t>
            </a:r>
            <a:endParaRPr lang="sv-SE">
              <a:effectLst/>
            </a:endParaRPr>
          </a:p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4D823D2-0DE7-4DB5-BC56-F90CD68F1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053" y="1825625"/>
            <a:ext cx="5181600" cy="3636390"/>
          </a:xfrm>
          <a:prstGeom prst="rect">
            <a:avLst/>
          </a:prstGeom>
          <a:noFill/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CD6DA56F-3A04-4102-AD23-BB9517DEC6CD}"/>
              </a:ext>
            </a:extLst>
          </p:cNvPr>
          <p:cNvSpPr/>
          <p:nvPr/>
        </p:nvSpPr>
        <p:spPr>
          <a:xfrm>
            <a:off x="10323683" y="2532448"/>
            <a:ext cx="721453" cy="2457974"/>
          </a:xfrm>
          <a:prstGeom prst="ellipse">
            <a:avLst/>
          </a:prstGeom>
          <a:solidFill>
            <a:schemeClr val="bg1">
              <a:alpha val="28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8982E1CB-5FA9-4000-B6CE-916C38E4B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2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2"/>
    </mc:Choice>
    <mc:Fallback xmlns="">
      <p:transition spd="slow" advTm="30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B99C5B-484C-4BC9-ABDA-E27C8C05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Information till mätande företag </a:t>
            </a:r>
            <a:br>
              <a:rPr lang="sv-SE"/>
            </a:br>
            <a:r>
              <a:rPr lang="sv-SE" sz="1200">
                <a:latin typeface="Open Sans Light"/>
              </a:rPr>
              <a:t>Målgrupp: Samtliga mätande företag, Distriktschefer, Virkesmätare, Mätningsansvariga, Chaufförer</a:t>
            </a:r>
            <a:br>
              <a:rPr lang="sv-SE">
                <a:latin typeface="Open Sans Light"/>
              </a:rPr>
            </a:b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9EADF8-794E-40AB-AB39-5E2B98109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sv-SE" sz="1600">
                <a:latin typeface="Open Sans Light"/>
              </a:rPr>
              <a:t>Nuvarande förekomster och tillämpning av Mätningsomfattning kommer att ändras</a:t>
            </a:r>
            <a:endParaRPr lang="en-US"/>
          </a:p>
          <a:p>
            <a:r>
              <a:rPr lang="sv-SE" sz="1600">
                <a:latin typeface="Open Sans Light"/>
              </a:rPr>
              <a:t>Affären ges möjlighet att styra via IT-stödet genom att ange annan Mätningsomfattning i Virkesorder för den aktuella Virkesorderraden.</a:t>
            </a:r>
            <a:endParaRPr lang="sv-SE"/>
          </a:p>
          <a:p>
            <a:pPr fontAlgn="base"/>
            <a:r>
              <a:rPr lang="sv-SE" sz="1600">
                <a:latin typeface="Open Sans Light"/>
              </a:rPr>
              <a:t>Funktionaliteten införs den 14/3-2021 och kommer då att styra inmatningsfält i Doris/Iris genom att informationsfält som inte ska anges släcks/gråas ner</a:t>
            </a:r>
          </a:p>
          <a:p>
            <a:pPr fontAlgn="base"/>
            <a:r>
              <a:rPr lang="sv-SE" sz="1600">
                <a:latin typeface="Open Sans Light"/>
              </a:rPr>
              <a:t>Genomgång av och insatser behöver genomföras i de mallar som finns registrerade i Doris. </a:t>
            </a:r>
          </a:p>
          <a:p>
            <a:pPr fontAlgn="base"/>
            <a:r>
              <a:rPr lang="sv-SE" sz="1600">
                <a:latin typeface="Open Sans Light"/>
              </a:rPr>
              <a:t>Mallarna i Doris har byggts på och i många fall har ingen städning gjorts</a:t>
            </a:r>
          </a:p>
          <a:p>
            <a:endParaRPr lang="sv-SE"/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86C5568D-E157-4EB1-99AC-B96D6E265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78"/>
    </mc:Choice>
    <mc:Fallback xmlns="">
      <p:transition spd="slow" advTm="8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"/>
</p:tagLst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466FD-5171-4CF8-A94D-E9F982F92386}" vid="{D89B4A18-CC3F-4FCF-A3E5-B90FDA4534C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e2d60b4-3b8e-4bc4-b39f-b898c38e1a63">
      <UserInfo>
        <DisplayName>Lars Persson</DisplayName>
        <AccountId>35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A459E9E8A8BD4A97A805F2A7C1834B" ma:contentTypeVersion="4" ma:contentTypeDescription="Skapa ett nytt dokument." ma:contentTypeScope="" ma:versionID="2c61e300b1c9359428655a9f702c244d">
  <xsd:schema xmlns:xsd="http://www.w3.org/2001/XMLSchema" xmlns:xs="http://www.w3.org/2001/XMLSchema" xmlns:p="http://schemas.microsoft.com/office/2006/metadata/properties" xmlns:ns2="3b54340e-d4ca-4a3f-b6a2-052df61ad0a1" xmlns:ns3="fe2d60b4-3b8e-4bc4-b39f-b898c38e1a63" targetNamespace="http://schemas.microsoft.com/office/2006/metadata/properties" ma:root="true" ma:fieldsID="beea56f30fc8b8b050e537b2a36b8acf" ns2:_="" ns3:_="">
    <xsd:import namespace="3b54340e-d4ca-4a3f-b6a2-052df61ad0a1"/>
    <xsd:import namespace="fe2d60b4-3b8e-4bc4-b39f-b898c38e1a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4340e-d4ca-4a3f-b6a2-052df61ad0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2d60b4-3b8e-4bc4-b39f-b898c38e1a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FE60A0-00FC-4EDA-8BC1-353C11D0DE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25F64A-A1B1-409D-96B0-421237D8F36F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fe2d60b4-3b8e-4bc4-b39f-b898c38e1a63"/>
    <ds:schemaRef ds:uri="3b54340e-d4ca-4a3f-b6a2-052df61ad0a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5617A02-3848-4971-9662-06EF0C26B87A}">
  <ds:schemaRefs>
    <ds:schemaRef ds:uri="3b54340e-d4ca-4a3f-b6a2-052df61ad0a1"/>
    <ds:schemaRef ds:uri="fe2d60b4-3b8e-4bc4-b39f-b898c38e1a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676</Words>
  <Application>Microsoft Office PowerPoint</Application>
  <PresentationFormat>Bredbild</PresentationFormat>
  <Paragraphs>70</Paragraphs>
  <Slides>12</Slides>
  <Notes>1</Notes>
  <HiddenSlides>0</HiddenSlides>
  <MMClips>12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Noto Serif</vt:lpstr>
      <vt:lpstr>Open Sans</vt:lpstr>
      <vt:lpstr>Open Sans Light</vt:lpstr>
      <vt:lpstr>Systemtypsnitt normalt</vt:lpstr>
      <vt:lpstr>Office-tema</vt:lpstr>
      <vt:lpstr>PowerPoint-presentation</vt:lpstr>
      <vt:lpstr>Ingen kvalitetsklassning</vt:lpstr>
      <vt:lpstr>Bakgrund </vt:lpstr>
      <vt:lpstr>På väg mot en helautomatiserad mätning</vt:lpstr>
      <vt:lpstr>Ingen kvalitetsklassning</vt:lpstr>
      <vt:lpstr>Mätningsomfattning</vt:lpstr>
      <vt:lpstr>Information till användare av VIOL Målgrupp: Virkeschefer, Virkesredovisare </vt:lpstr>
      <vt:lpstr>Mätningsomfattning i VIOL</vt:lpstr>
      <vt:lpstr>Information till mätande företag  Målgrupp: Samtliga mätande företag, Distriktschefer, Virkesmätare, Mätningsansvariga, Chaufförer </vt:lpstr>
      <vt:lpstr>Dorismallar - Städning</vt:lpstr>
      <vt:lpstr>Dorismallar - Mätningsomfattning</vt:lpstr>
      <vt:lpstr>IRIS – Exempel på stöd vid mätning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Namn på presentationen</dc:title>
  <dc:creator>Lena Kjellberg</dc:creator>
  <cp:lastModifiedBy>Lena Kjellberg</cp:lastModifiedBy>
  <cp:revision>5</cp:revision>
  <dcterms:created xsi:type="dcterms:W3CDTF">2021-01-28T11:03:39Z</dcterms:created>
  <dcterms:modified xsi:type="dcterms:W3CDTF">2021-12-21T16:18:30Z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0x0101004FA459E9E8A8BD4A97A805F2A7C1834B</vt:lpwstr>
  </property>
</Properties>
</file>