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68" r:id="rId5"/>
    <p:sldId id="2147472054" r:id="rId6"/>
    <p:sldId id="2147472043" r:id="rId7"/>
    <p:sldId id="2147472048" r:id="rId8"/>
    <p:sldId id="2147472062" r:id="rId9"/>
    <p:sldId id="2147472049" r:id="rId10"/>
    <p:sldId id="269" r:id="rId11"/>
    <p:sldId id="273" r:id="rId12"/>
    <p:sldId id="274" r:id="rId13"/>
    <p:sldId id="2147472045" r:id="rId14"/>
    <p:sldId id="2147472055" r:id="rId15"/>
    <p:sldId id="2147472061" r:id="rId16"/>
    <p:sldId id="2147472060" r:id="rId17"/>
    <p:sldId id="2147472051" r:id="rId18"/>
    <p:sldId id="1940" r:id="rId19"/>
    <p:sldId id="2147472053" r:id="rId20"/>
    <p:sldId id="1930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023C9C-9EAD-6DF4-6D39-A8A6213C1697}" name="Lizette Söderlund" initials="LS" userId="S::Lizette.Soderlund@biometria.se::ffb87a56-3ba4-4d87-b182-bccbc9485587" providerId="AD"/>
  <p188:author id="{4E8DF5DE-891D-D5B1-81D3-53D9F82B949B}" name="Amanda Lundberg" initials="AL" userId="S::Amanda.Lundberg@biometria.se::ace7a99f-853f-4c42-b04f-2675a9048d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637"/>
    <a:srgbClr val="007B4F"/>
    <a:srgbClr val="0F0F0F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C61A0B-B42D-4CCC-91EF-40F4B573101E}" v="17" dt="2024-04-24T09:10:24.5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639" autoAdjust="0"/>
  </p:normalViewPr>
  <p:slideViewPr>
    <p:cSldViewPr snapToGrid="0">
      <p:cViewPr varScale="1">
        <p:scale>
          <a:sx n="121" d="100"/>
          <a:sy n="121" d="100"/>
        </p:scale>
        <p:origin x="1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Wall" userId="S::julia.wall@biometria.se::ea3ab28a-0e7b-46a6-8787-b6f9daa8a492" providerId="AD" clId="Web-{FC397FEB-A174-46F0-840F-8D763FE1645A}"/>
    <pc:docChg chg="addSld delSld">
      <pc:chgData name="Julia Wall" userId="S::julia.wall@biometria.se::ea3ab28a-0e7b-46a6-8787-b6f9daa8a492" providerId="AD" clId="Web-{FC397FEB-A174-46F0-840F-8D763FE1645A}" dt="2024-04-16T13:16:38.597" v="1"/>
      <pc:docMkLst>
        <pc:docMk/>
      </pc:docMkLst>
      <pc:sldChg chg="del">
        <pc:chgData name="Julia Wall" userId="S::julia.wall@biometria.se::ea3ab28a-0e7b-46a6-8787-b6f9daa8a492" providerId="AD" clId="Web-{FC397FEB-A174-46F0-840F-8D763FE1645A}" dt="2024-04-16T13:16:33.222" v="0"/>
        <pc:sldMkLst>
          <pc:docMk/>
          <pc:sldMk cId="2694342606" sldId="2147472059"/>
        </pc:sldMkLst>
      </pc:sldChg>
      <pc:sldChg chg="add">
        <pc:chgData name="Julia Wall" userId="S::julia.wall@biometria.se::ea3ab28a-0e7b-46a6-8787-b6f9daa8a492" providerId="AD" clId="Web-{FC397FEB-A174-46F0-840F-8D763FE1645A}" dt="2024-04-16T13:16:38.597" v="1"/>
        <pc:sldMkLst>
          <pc:docMk/>
          <pc:sldMk cId="2358621749" sldId="2147472061"/>
        </pc:sldMkLst>
      </pc:sldChg>
    </pc:docChg>
  </pc:docChgLst>
  <pc:docChgLst>
    <pc:chgData name="Lizette Söderlund" userId="ffb87a56-3ba4-4d87-b182-bccbc9485587" providerId="ADAL" clId="{5866E342-D26E-438C-BBF1-A42FE6B0AA6A}"/>
    <pc:docChg chg="undo custSel modSld">
      <pc:chgData name="Lizette Söderlund" userId="ffb87a56-3ba4-4d87-b182-bccbc9485587" providerId="ADAL" clId="{5866E342-D26E-438C-BBF1-A42FE6B0AA6A}" dt="2024-04-22T06:08:44.266" v="6" actId="20577"/>
      <pc:docMkLst>
        <pc:docMk/>
      </pc:docMkLst>
      <pc:sldChg chg="modSp mod">
        <pc:chgData name="Lizette Söderlund" userId="ffb87a56-3ba4-4d87-b182-bccbc9485587" providerId="ADAL" clId="{5866E342-D26E-438C-BBF1-A42FE6B0AA6A}" dt="2024-04-22T06:08:44.266" v="6" actId="20577"/>
        <pc:sldMkLst>
          <pc:docMk/>
          <pc:sldMk cId="3889674852" sldId="2147472043"/>
        </pc:sldMkLst>
        <pc:spChg chg="mod">
          <ac:chgData name="Lizette Söderlund" userId="ffb87a56-3ba4-4d87-b182-bccbc9485587" providerId="ADAL" clId="{5866E342-D26E-438C-BBF1-A42FE6B0AA6A}" dt="2024-04-22T06:08:44.266" v="6" actId="20577"/>
          <ac:spMkLst>
            <pc:docMk/>
            <pc:sldMk cId="3889674852" sldId="2147472043"/>
            <ac:spMk id="5" creationId="{AF5856C1-5087-B58A-DDAF-03326195309C}"/>
          </ac:spMkLst>
        </pc:spChg>
      </pc:sldChg>
    </pc:docChg>
  </pc:docChgLst>
  <pc:docChgLst>
    <pc:chgData name="Julia Wall" userId="ea3ab28a-0e7b-46a6-8787-b6f9daa8a492" providerId="ADAL" clId="{47C61A0B-B42D-4CCC-91EF-40F4B573101E}"/>
    <pc:docChg chg="custSel addSld delSld modSld sldOrd">
      <pc:chgData name="Julia Wall" userId="ea3ab28a-0e7b-46a6-8787-b6f9daa8a492" providerId="ADAL" clId="{47C61A0B-B42D-4CCC-91EF-40F4B573101E}" dt="2024-04-24T09:12:52.165" v="226" actId="207"/>
      <pc:docMkLst>
        <pc:docMk/>
      </pc:docMkLst>
      <pc:sldChg chg="add">
        <pc:chgData name="Julia Wall" userId="ea3ab28a-0e7b-46a6-8787-b6f9daa8a492" providerId="ADAL" clId="{47C61A0B-B42D-4CCC-91EF-40F4B573101E}" dt="2024-04-24T09:10:05.549" v="216"/>
        <pc:sldMkLst>
          <pc:docMk/>
          <pc:sldMk cId="3432867079" sldId="269"/>
        </pc:sldMkLst>
      </pc:sldChg>
      <pc:sldChg chg="add">
        <pc:chgData name="Julia Wall" userId="ea3ab28a-0e7b-46a6-8787-b6f9daa8a492" providerId="ADAL" clId="{47C61A0B-B42D-4CCC-91EF-40F4B573101E}" dt="2024-04-24T09:10:11.082" v="217"/>
        <pc:sldMkLst>
          <pc:docMk/>
          <pc:sldMk cId="377896596" sldId="273"/>
        </pc:sldMkLst>
      </pc:sldChg>
      <pc:sldChg chg="add ord">
        <pc:chgData name="Julia Wall" userId="ea3ab28a-0e7b-46a6-8787-b6f9daa8a492" providerId="ADAL" clId="{47C61A0B-B42D-4CCC-91EF-40F4B573101E}" dt="2024-04-24T09:10:59.950" v="221"/>
        <pc:sldMkLst>
          <pc:docMk/>
          <pc:sldMk cId="3958562853" sldId="274"/>
        </pc:sldMkLst>
      </pc:sldChg>
      <pc:sldChg chg="add del">
        <pc:chgData name="Julia Wall" userId="ea3ab28a-0e7b-46a6-8787-b6f9daa8a492" providerId="ADAL" clId="{47C61A0B-B42D-4CCC-91EF-40F4B573101E}" dt="2024-04-24T09:11:02.205" v="222" actId="47"/>
        <pc:sldMkLst>
          <pc:docMk/>
          <pc:sldMk cId="2294565075" sldId="275"/>
        </pc:sldMkLst>
      </pc:sldChg>
      <pc:sldChg chg="modSp mod">
        <pc:chgData name="Julia Wall" userId="ea3ab28a-0e7b-46a6-8787-b6f9daa8a492" providerId="ADAL" clId="{47C61A0B-B42D-4CCC-91EF-40F4B573101E}" dt="2024-04-22T08:23:07.359" v="152" actId="20577"/>
        <pc:sldMkLst>
          <pc:docMk/>
          <pc:sldMk cId="3889674852" sldId="2147472043"/>
        </pc:sldMkLst>
        <pc:spChg chg="mod">
          <ac:chgData name="Julia Wall" userId="ea3ab28a-0e7b-46a6-8787-b6f9daa8a492" providerId="ADAL" clId="{47C61A0B-B42D-4CCC-91EF-40F4B573101E}" dt="2024-04-22T08:23:07.359" v="152" actId="20577"/>
          <ac:spMkLst>
            <pc:docMk/>
            <pc:sldMk cId="3889674852" sldId="2147472043"/>
            <ac:spMk id="5" creationId="{AF5856C1-5087-B58A-DDAF-03326195309C}"/>
          </ac:spMkLst>
        </pc:spChg>
      </pc:sldChg>
      <pc:sldChg chg="ord">
        <pc:chgData name="Julia Wall" userId="ea3ab28a-0e7b-46a6-8787-b6f9daa8a492" providerId="ADAL" clId="{47C61A0B-B42D-4CCC-91EF-40F4B573101E}" dt="2024-04-22T12:10:39.391" v="154"/>
        <pc:sldMkLst>
          <pc:docMk/>
          <pc:sldMk cId="497650967" sldId="2147472045"/>
        </pc:sldMkLst>
      </pc:sldChg>
      <pc:sldChg chg="del">
        <pc:chgData name="Julia Wall" userId="ea3ab28a-0e7b-46a6-8787-b6f9daa8a492" providerId="ADAL" clId="{47C61A0B-B42D-4CCC-91EF-40F4B573101E}" dt="2024-04-24T06:02:50.550" v="161" actId="47"/>
        <pc:sldMkLst>
          <pc:docMk/>
          <pc:sldMk cId="906025859" sldId="2147472052"/>
        </pc:sldMkLst>
      </pc:sldChg>
      <pc:sldChg chg="modSp mod">
        <pc:chgData name="Julia Wall" userId="ea3ab28a-0e7b-46a6-8787-b6f9daa8a492" providerId="ADAL" clId="{47C61A0B-B42D-4CCC-91EF-40F4B573101E}" dt="2024-04-24T07:14:08.090" v="215" actId="207"/>
        <pc:sldMkLst>
          <pc:docMk/>
          <pc:sldMk cId="2526075158" sldId="2147472053"/>
        </pc:sldMkLst>
        <pc:spChg chg="mod">
          <ac:chgData name="Julia Wall" userId="ea3ab28a-0e7b-46a6-8787-b6f9daa8a492" providerId="ADAL" clId="{47C61A0B-B42D-4CCC-91EF-40F4B573101E}" dt="2024-04-24T07:14:08.090" v="215" actId="207"/>
          <ac:spMkLst>
            <pc:docMk/>
            <pc:sldMk cId="2526075158" sldId="2147472053"/>
            <ac:spMk id="5" creationId="{F8025828-9330-9084-8630-24C43D773C04}"/>
          </ac:spMkLst>
        </pc:spChg>
      </pc:sldChg>
      <pc:sldChg chg="modSp mod">
        <pc:chgData name="Julia Wall" userId="ea3ab28a-0e7b-46a6-8787-b6f9daa8a492" providerId="ADAL" clId="{47C61A0B-B42D-4CCC-91EF-40F4B573101E}" dt="2024-04-15T07:47:58.603" v="131" actId="207"/>
        <pc:sldMkLst>
          <pc:docMk/>
          <pc:sldMk cId="1250817928" sldId="2147472054"/>
        </pc:sldMkLst>
        <pc:spChg chg="mod">
          <ac:chgData name="Julia Wall" userId="ea3ab28a-0e7b-46a6-8787-b6f9daa8a492" providerId="ADAL" clId="{47C61A0B-B42D-4CCC-91EF-40F4B573101E}" dt="2024-04-15T07:47:58.603" v="131" actId="207"/>
          <ac:spMkLst>
            <pc:docMk/>
            <pc:sldMk cId="1250817928" sldId="2147472054"/>
            <ac:spMk id="4" creationId="{4263C4C8-AAD1-C7F5-7124-9DCC4873F65C}"/>
          </ac:spMkLst>
        </pc:spChg>
      </pc:sldChg>
      <pc:sldChg chg="addSp delSp modSp mod ord">
        <pc:chgData name="Julia Wall" userId="ea3ab28a-0e7b-46a6-8787-b6f9daa8a492" providerId="ADAL" clId="{47C61A0B-B42D-4CCC-91EF-40F4B573101E}" dt="2024-04-24T06:10:12.541" v="162" actId="20577"/>
        <pc:sldMkLst>
          <pc:docMk/>
          <pc:sldMk cId="3521011548" sldId="2147472055"/>
        </pc:sldMkLst>
        <pc:spChg chg="mod">
          <ac:chgData name="Julia Wall" userId="ea3ab28a-0e7b-46a6-8787-b6f9daa8a492" providerId="ADAL" clId="{47C61A0B-B42D-4CCC-91EF-40F4B573101E}" dt="2024-04-24T06:10:12.541" v="162" actId="20577"/>
          <ac:spMkLst>
            <pc:docMk/>
            <pc:sldMk cId="3521011548" sldId="2147472055"/>
            <ac:spMk id="4" creationId="{B847BA2E-333C-866C-67FB-8D5E633B0290}"/>
          </ac:spMkLst>
        </pc:spChg>
        <pc:spChg chg="add del mod">
          <ac:chgData name="Julia Wall" userId="ea3ab28a-0e7b-46a6-8787-b6f9daa8a492" providerId="ADAL" clId="{47C61A0B-B42D-4CCC-91EF-40F4B573101E}" dt="2024-04-15T07:46:18.319" v="74" actId="478"/>
          <ac:spMkLst>
            <pc:docMk/>
            <pc:sldMk cId="3521011548" sldId="2147472055"/>
            <ac:spMk id="11" creationId="{2ACC5E94-8105-824F-6394-53ED64485FFD}"/>
          </ac:spMkLst>
        </pc:spChg>
        <pc:spChg chg="add del mod">
          <ac:chgData name="Julia Wall" userId="ea3ab28a-0e7b-46a6-8787-b6f9daa8a492" providerId="ADAL" clId="{47C61A0B-B42D-4CCC-91EF-40F4B573101E}" dt="2024-04-15T07:46:39.175" v="90" actId="478"/>
          <ac:spMkLst>
            <pc:docMk/>
            <pc:sldMk cId="3521011548" sldId="2147472055"/>
            <ac:spMk id="14" creationId="{8F9AD71A-9822-43DD-0501-30E5A0475C28}"/>
          </ac:spMkLst>
        </pc:spChg>
        <pc:spChg chg="add del mod">
          <ac:chgData name="Julia Wall" userId="ea3ab28a-0e7b-46a6-8787-b6f9daa8a492" providerId="ADAL" clId="{47C61A0B-B42D-4CCC-91EF-40F4B573101E}" dt="2024-04-15T07:46:56.117" v="95"/>
          <ac:spMkLst>
            <pc:docMk/>
            <pc:sldMk cId="3521011548" sldId="2147472055"/>
            <ac:spMk id="16" creationId="{DCD5164B-9919-281D-FFA6-05CDD7F75271}"/>
          </ac:spMkLst>
        </pc:spChg>
      </pc:sldChg>
      <pc:sldChg chg="ord">
        <pc:chgData name="Julia Wall" userId="ea3ab28a-0e7b-46a6-8787-b6f9daa8a492" providerId="ADAL" clId="{47C61A0B-B42D-4CCC-91EF-40F4B573101E}" dt="2024-04-22T12:10:59.124" v="160"/>
        <pc:sldMkLst>
          <pc:docMk/>
          <pc:sldMk cId="2045582251" sldId="2147472060"/>
        </pc:sldMkLst>
      </pc:sldChg>
      <pc:sldChg chg="modSp mod ord">
        <pc:chgData name="Julia Wall" userId="ea3ab28a-0e7b-46a6-8787-b6f9daa8a492" providerId="ADAL" clId="{47C61A0B-B42D-4CCC-91EF-40F4B573101E}" dt="2024-04-24T09:12:52.165" v="226" actId="207"/>
        <pc:sldMkLst>
          <pc:docMk/>
          <pc:sldMk cId="2358621749" sldId="2147472061"/>
        </pc:sldMkLst>
        <pc:spChg chg="mod">
          <ac:chgData name="Julia Wall" userId="ea3ab28a-0e7b-46a6-8787-b6f9daa8a492" providerId="ADAL" clId="{47C61A0B-B42D-4CCC-91EF-40F4B573101E}" dt="2024-04-24T09:12:44.506" v="223" actId="207"/>
          <ac:spMkLst>
            <pc:docMk/>
            <pc:sldMk cId="2358621749" sldId="2147472061"/>
            <ac:spMk id="5" creationId="{CBFA3448-8F8B-1557-DEDC-E028304B9F08}"/>
          </ac:spMkLst>
        </pc:spChg>
        <pc:spChg chg="mod">
          <ac:chgData name="Julia Wall" userId="ea3ab28a-0e7b-46a6-8787-b6f9daa8a492" providerId="ADAL" clId="{47C61A0B-B42D-4CCC-91EF-40F4B573101E}" dt="2024-04-24T09:12:52.165" v="226" actId="207"/>
          <ac:spMkLst>
            <pc:docMk/>
            <pc:sldMk cId="2358621749" sldId="2147472061"/>
            <ac:spMk id="6" creationId="{2E5ED6F0-F993-4509-74AA-79E9AC288C49}"/>
          </ac:spMkLst>
        </pc:spChg>
      </pc:sldChg>
      <pc:sldChg chg="modSp mod">
        <pc:chgData name="Julia Wall" userId="ea3ab28a-0e7b-46a6-8787-b6f9daa8a492" providerId="ADAL" clId="{47C61A0B-B42D-4CCC-91EF-40F4B573101E}" dt="2024-04-24T06:12:29.315" v="193" actId="20577"/>
        <pc:sldMkLst>
          <pc:docMk/>
          <pc:sldMk cId="2248430039" sldId="2147472062"/>
        </pc:sldMkLst>
        <pc:spChg chg="mod">
          <ac:chgData name="Julia Wall" userId="ea3ab28a-0e7b-46a6-8787-b6f9daa8a492" providerId="ADAL" clId="{47C61A0B-B42D-4CCC-91EF-40F4B573101E}" dt="2024-04-24T06:12:29.315" v="193" actId="20577"/>
          <ac:spMkLst>
            <pc:docMk/>
            <pc:sldMk cId="2248430039" sldId="2147472062"/>
            <ac:spMk id="5" creationId="{46F30D08-1863-2717-8151-551898FF0A78}"/>
          </ac:spMkLst>
        </pc:spChg>
      </pc:sldChg>
    </pc:docChg>
  </pc:docChgLst>
  <pc:docChgLst>
    <pc:chgData name="Julia Wall" userId="S::julia.wall@biometria.se::ea3ab28a-0e7b-46a6-8787-b6f9daa8a492" providerId="AD" clId="Web-{78C5A612-DF34-427D-8134-F727A60030E2}"/>
    <pc:docChg chg="addSld delSld">
      <pc:chgData name="Julia Wall" userId="S::julia.wall@biometria.se::ea3ab28a-0e7b-46a6-8787-b6f9daa8a492" providerId="AD" clId="Web-{78C5A612-DF34-427D-8134-F727A60030E2}" dt="2024-04-17T09:34:59.009" v="1"/>
      <pc:docMkLst>
        <pc:docMk/>
      </pc:docMkLst>
      <pc:sldChg chg="del">
        <pc:chgData name="Julia Wall" userId="S::julia.wall@biometria.se::ea3ab28a-0e7b-46a6-8787-b6f9daa8a492" providerId="AD" clId="Web-{78C5A612-DF34-427D-8134-F727A60030E2}" dt="2024-04-17T09:34:59.009" v="1"/>
        <pc:sldMkLst>
          <pc:docMk/>
          <pc:sldMk cId="2606274446" sldId="2147472058"/>
        </pc:sldMkLst>
      </pc:sldChg>
      <pc:sldChg chg="add">
        <pc:chgData name="Julia Wall" userId="S::julia.wall@biometria.se::ea3ab28a-0e7b-46a6-8787-b6f9daa8a492" providerId="AD" clId="Web-{78C5A612-DF34-427D-8134-F727A60030E2}" dt="2024-04-17T09:34:55.103" v="0"/>
        <pc:sldMkLst>
          <pc:docMk/>
          <pc:sldMk cId="2248430039" sldId="2147472062"/>
        </pc:sldMkLst>
      </pc:sldChg>
    </pc:docChg>
  </pc:docChgLst>
  <pc:docChgLst>
    <pc:chgData name="Julia Wall" userId="S::julia.wall@biometria.se::ea3ab28a-0e7b-46a6-8787-b6f9daa8a492" providerId="AD" clId="Web-{7D64FB83-3298-4A5E-B0D8-3AA1754A2EE1}"/>
    <pc:docChg chg="modSld">
      <pc:chgData name="Julia Wall" userId="S::julia.wall@biometria.se::ea3ab28a-0e7b-46a6-8787-b6f9daa8a492" providerId="AD" clId="Web-{7D64FB83-3298-4A5E-B0D8-3AA1754A2EE1}" dt="2024-04-15T13:44:59.097" v="0"/>
      <pc:docMkLst>
        <pc:docMk/>
      </pc:docMkLst>
      <pc:sldChg chg="addSp">
        <pc:chgData name="Julia Wall" userId="S::julia.wall@biometria.se::ea3ab28a-0e7b-46a6-8787-b6f9daa8a492" providerId="AD" clId="Web-{7D64FB83-3298-4A5E-B0D8-3AA1754A2EE1}" dt="2024-04-15T13:44:59.097" v="0"/>
        <pc:sldMkLst>
          <pc:docMk/>
          <pc:sldMk cId="186238030" sldId="1940"/>
        </pc:sldMkLst>
        <pc:spChg chg="add">
          <ac:chgData name="Julia Wall" userId="S::julia.wall@biometria.se::ea3ab28a-0e7b-46a6-8787-b6f9daa8a492" providerId="AD" clId="Web-{7D64FB83-3298-4A5E-B0D8-3AA1754A2EE1}" dt="2024-04-15T13:44:59.097" v="0"/>
          <ac:spMkLst>
            <pc:docMk/>
            <pc:sldMk cId="186238030" sldId="1940"/>
            <ac:spMk id="6" creationId="{933ABE30-0D79-5908-79D3-3E96F409235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F8505-9155-40D1-BEF1-7801BDB045DC}" type="datetimeFigureOut">
              <a:rPr lang="sv-SE" smtClean="0"/>
              <a:t>2024-04-24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9135-D8E4-4BB9-9346-3FF4898EDC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150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52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ADCB-0016-37F3-F08B-B1DDEBDC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850A80C-610A-ADE5-338C-862E14AEC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4CA13B1-ABD4-305B-85E9-181213B65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0686E4-5172-BC63-098A-2F61A26CF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7966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2040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9941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705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98EB1-C6D7-A0C1-638D-40B8DD9EF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559CAA9-94EB-A58B-CDF5-B6D2233AC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3E1E7C7-DF21-C33C-B366-9EC63477C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8E4A0D-A1DA-43B7-E909-B25D07A5C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54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43E5D5CC-697F-6844-939F-0A5A8BC96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1326" y="2280912"/>
            <a:ext cx="8509348" cy="19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snö, stående, person&#10;&#10;Automatiskt genererad beskrivning">
            <a:extLst>
              <a:ext uri="{FF2B5EF4-FFF2-40B4-BE49-F238E27FC236}">
                <a16:creationId xmlns:a16="http://schemas.microsoft.com/office/drawing/2014/main" id="{EDA43F72-F58B-4A42-A6FA-37B1057F6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4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5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6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it, choklad, nära&#10;&#10;Automatiskt genererad beskrivning">
            <a:extLst>
              <a:ext uri="{FF2B5EF4-FFF2-40B4-BE49-F238E27FC236}">
                <a16:creationId xmlns:a16="http://schemas.microsoft.com/office/drawing/2014/main" id="{5219BA8A-737E-7A40-BC15-66400703B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8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årta, leksak, födelsedag&#10;&#10;Automatiskt genererad beskrivning">
            <a:extLst>
              <a:ext uri="{FF2B5EF4-FFF2-40B4-BE49-F238E27FC236}">
                <a16:creationId xmlns:a16="http://schemas.microsoft.com/office/drawing/2014/main" id="{2F1CB311-7921-1D45-B6AC-44CA9372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9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E373ED7-365C-4324-8A54-F8822D97E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ED67C67-F8DF-482E-96DD-3E08F44A4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E37F559B-BA39-40A8-A8E2-FD864868A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185540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punktlista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0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brödtext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bit, choklad, nära&#10;&#10;Automatiskt genererad beskrivning">
            <a:extLst>
              <a:ext uri="{FF2B5EF4-FFF2-40B4-BE49-F238E27FC236}">
                <a16:creationId xmlns:a16="http://schemas.microsoft.com/office/drawing/2014/main" id="{D698C875-4914-3947-BDA0-1A8EDB48C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267" y="1382707"/>
            <a:ext cx="6242137" cy="443314"/>
          </a:xfrm>
        </p:spPr>
        <p:txBody>
          <a:bodyPr anchor="t"/>
          <a:lstStyle>
            <a:lvl1pPr algn="l">
              <a:defRPr sz="1600" b="1" i="0" spc="-3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döpa presentationen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1267" y="1667233"/>
            <a:ext cx="4230941" cy="317575"/>
          </a:xfr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skriva datum</a:t>
            </a:r>
          </a:p>
        </p:txBody>
      </p:sp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13A9E33A-5696-6347-B3A9-1F8412DFE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758" y="503694"/>
            <a:ext cx="4106783" cy="9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241900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3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59F5E3-4393-4ED4-9630-CA956E037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276488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3" name="Bildobjekt 2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F6EB22F1-56EB-427F-9F7D-8BD801DCC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613"/>
            <a:ext cx="12192000" cy="30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6" name="Bildobjekt 5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08C5B33-718D-40E8-9021-6F58AE46C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1763"/>
            <a:ext cx="12192000" cy="30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7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föremål utomhus, rad&#10;&#10;Automatiskt genererad beskrivning">
            <a:extLst>
              <a:ext uri="{FF2B5EF4-FFF2-40B4-BE49-F238E27FC236}">
                <a16:creationId xmlns:a16="http://schemas.microsoft.com/office/drawing/2014/main" id="{CB8BBDA1-C9D2-E048-A654-0B56C6A04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08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2C9D44E2-6AB2-3847-8709-32933A20E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5577468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0B8E1C-8E9D-B44C-99B1-6CE46C999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4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transport, skog&#10;&#10;Automatiskt genererad beskrivning">
            <a:extLst>
              <a:ext uri="{FF2B5EF4-FFF2-40B4-BE49-F238E27FC236}">
                <a16:creationId xmlns:a16="http://schemas.microsoft.com/office/drawing/2014/main" id="{583E969E-2309-714E-8EC1-B47605F58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FE204568-3E71-624C-B70D-14E2EC452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18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gräs, träd, växt&#10;&#10;Automatiskt genererad beskrivning">
            <a:extLst>
              <a:ext uri="{FF2B5EF4-FFF2-40B4-BE49-F238E27FC236}">
                <a16:creationId xmlns:a16="http://schemas.microsoft.com/office/drawing/2014/main" id="{DE5F308A-4224-664E-AC74-19DE6F96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sida mål och fokus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ED4AF340-8D86-7791-AD7D-652282C9E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5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Rubrik och punktlis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74C213AF-6C3D-43A3-A57B-830BEB58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5284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brödtext liten textru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32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sida mål och fokus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1119EC1-EAE9-4FF6-8300-3884E93831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text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0F636A2D-8C25-4F6A-90B1-56A1F5D75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3482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brödtext liten textruta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4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sida mål och fokus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11" name="Bildobjekt 10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271A51A6-0CC7-4C24-B019-85A592794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utomhus, föremål utomhus, rad&#10;&#10;Automatiskt genererad beskrivning">
            <a:extLst>
              <a:ext uri="{FF2B5EF4-FFF2-40B4-BE49-F238E27FC236}">
                <a16:creationId xmlns:a16="http://schemas.microsoft.com/office/drawing/2014/main" id="{90666055-DDF7-5044-974C-60C12F5A5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Rubrik och punktlis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BE2BA5EE-D5BB-406C-93B0-CA8F88793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7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brik och brödtext liten textru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DD81890C-23DF-6210-0CDB-1E929B942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2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Rubrik och punktlista h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9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Rubrik och punktlista handslag ljus t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5489A8B-6881-414C-AAA8-C5354BC0FB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8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Rubrik och punktlista blå bakgrund pusse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sida mål och fokus grön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5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sida mål och fokus blå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år, oskärpa, havsbotten&#10;&#10;Automatiskt genererad beskrivning">
            <a:extLst>
              <a:ext uri="{FF2B5EF4-FFF2-40B4-BE49-F238E27FC236}">
                <a16:creationId xmlns:a16="http://schemas.microsoft.com/office/drawing/2014/main" id="{FA705A57-FC75-428A-A2D0-216A038F2F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0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punktlista pussel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7A0564-F709-4FBD-9315-712441A16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41DACD4-61AE-4542-A805-0FDA3E1A7E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5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sida mål och fokus p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84DA6C6-552A-42CE-981A-75BBFEF3C4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DB32E4F-3972-5F7B-998D-769AFCE307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0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0DBE3-5934-F94B-117D-41850CA8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EA471F8-9AF6-BEB1-F4BD-5217A4167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7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ön, sitter, skog, träd&#10;&#10;Automatiskt genererad beskrivning">
            <a:extLst>
              <a:ext uri="{FF2B5EF4-FFF2-40B4-BE49-F238E27FC236}">
                <a16:creationId xmlns:a16="http://schemas.microsoft.com/office/drawing/2014/main" id="{922A2FA4-7B6B-4B4A-8C6A-280873A75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utomhus, träd, skog, växt&#10;&#10;Automatiskt genererad beskrivning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räd, växt, utomhus, löv&#10;&#10;Automatiskt genererad beskrivning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81000"/>
                    </a14:imgEffect>
                    <a14:imgEffect>
                      <a14:brightnessContrast bright="-2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8997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&#10;&#10;Automatiskt genererad beskrivning">
            <a:extLst>
              <a:ext uri="{FF2B5EF4-FFF2-40B4-BE49-F238E27FC236}">
                <a16:creationId xmlns:a16="http://schemas.microsoft.com/office/drawing/2014/main" id="{658C782C-89B4-254C-A0A9-6C93B1645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gräs, skog&#10;&#10;Automatiskt genererad beskrivning">
            <a:extLst>
              <a:ext uri="{FF2B5EF4-FFF2-40B4-BE49-F238E27FC236}">
                <a16:creationId xmlns:a16="http://schemas.microsoft.com/office/drawing/2014/main" id="{2065AC02-8907-0B41-A36A-ADB110B29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2A48DD-DCF3-F147-8A83-D4DBAA8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120664-BCC5-EA40-8A3E-D97D345E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835E7F-1923-2B4E-8792-250CFBB34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D77F-9B0E-A448-B81E-B6100637E94F}" type="datetimeFigureOut">
              <a:rPr lang="sv-SE" smtClean="0"/>
              <a:t>2024-04-24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F51D83-120C-794C-9089-DF6BF255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92AA7-8AD5-6A44-8B93-B38C992A6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8DE52-BC3F-934E-9E28-15BE3F642B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870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4" r:id="rId4"/>
    <p:sldLayoutId id="2147483660" r:id="rId5"/>
    <p:sldLayoutId id="2147483678" r:id="rId6"/>
    <p:sldLayoutId id="2147483679" r:id="rId7"/>
    <p:sldLayoutId id="2147483661" r:id="rId8"/>
    <p:sldLayoutId id="2147483662" r:id="rId9"/>
    <p:sldLayoutId id="2147483664" r:id="rId10"/>
    <p:sldLayoutId id="2147483663" r:id="rId11"/>
    <p:sldLayoutId id="2147483668" r:id="rId12"/>
    <p:sldLayoutId id="2147483669" r:id="rId13"/>
    <p:sldLayoutId id="2147483670" r:id="rId14"/>
    <p:sldLayoutId id="2147483650" r:id="rId15"/>
    <p:sldLayoutId id="2147483667" r:id="rId16"/>
    <p:sldLayoutId id="2147483713" r:id="rId17"/>
    <p:sldLayoutId id="2147483671" r:id="rId18"/>
    <p:sldLayoutId id="2147483672" r:id="rId19"/>
    <p:sldLayoutId id="2147483699" r:id="rId20"/>
    <p:sldLayoutId id="2147483689" r:id="rId21"/>
    <p:sldLayoutId id="2147483701" r:id="rId22"/>
    <p:sldLayoutId id="2147483693" r:id="rId23"/>
    <p:sldLayoutId id="2147483704" r:id="rId24"/>
    <p:sldLayoutId id="2147483702" r:id="rId25"/>
    <p:sldLayoutId id="2147483705" r:id="rId26"/>
    <p:sldLayoutId id="2147483703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711" r:id="rId33"/>
    <p:sldLayoutId id="2147483681" r:id="rId34"/>
    <p:sldLayoutId id="2147483688" r:id="rId35"/>
    <p:sldLayoutId id="2147483709" r:id="rId36"/>
    <p:sldLayoutId id="2147483716" r:id="rId37"/>
    <p:sldLayoutId id="2147483687" r:id="rId38"/>
    <p:sldLayoutId id="2147483710" r:id="rId39"/>
    <p:sldLayoutId id="2147483683" r:id="rId40"/>
    <p:sldLayoutId id="2147483717" r:id="rId41"/>
    <p:sldLayoutId id="2147483685" r:id="rId42"/>
    <p:sldLayoutId id="2147483686" r:id="rId43"/>
    <p:sldLayoutId id="2147483694" r:id="rId44"/>
    <p:sldLayoutId id="2147483712" r:id="rId45"/>
    <p:sldLayoutId id="2147483706" r:id="rId46"/>
    <p:sldLayoutId id="2147483707" r:id="rId47"/>
    <p:sldLayoutId id="2147483708" r:id="rId48"/>
    <p:sldLayoutId id="2147483680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4ghnuhxg/oeversikt-milstolpar-kundgrupp-blaa-digital.pdf" TargetMode="External"/><Relationship Id="rId2" Type="http://schemas.openxmlformats.org/officeDocument/2006/relationships/hyperlink" Target="https://www.biometria.se/viol-3/din-resa-mot-viol-3/milstolpar-foer-dig-som-kund/" TargetMode="Externa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om-viol-3/kundorganisationen-forest-storm/kundgrupp-blaa/" TargetMode="Externa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tDEn4FqA4XA?start=3&amp;feature=oembed" TargetMode="External"/><Relationship Id="rId6" Type="http://schemas.openxmlformats.org/officeDocument/2006/relationships/image" Target="../media/image47.png"/><Relationship Id="rId5" Type="http://schemas.openxmlformats.org/officeDocument/2006/relationships/hyperlink" Target="https://www.biometria.se/viol-3/om-viol-3/kundorganisationen-forest-storm/kundgrupp-blaa/" TargetMode="External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s://www.biometria.se/viol-3/om-viol-3/kundorganisationen-forest-storm/kundgrupp-blaa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vhvnsaw3/transport-laerostig-uppdaterad-2024-04-03.xls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aktuellt/nyheter/2024/03/biometria-infoer-stoed-foer-avskogningsfoerordningen-i-viol/" TargetMode="External"/><Relationship Id="rId2" Type="http://schemas.openxmlformats.org/officeDocument/2006/relationships/hyperlink" Target="https://www.biometria.se/viol-3/din-resa-mot-viol-3/bestaellning-av-data-till-produktionsmiljoen/" TargetMode="Externa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7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D47AF-CEF6-2DDA-44D1-E78BC9756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37C138E-172F-B889-7BE4-D512C103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0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Milstolpar </a:t>
            </a:r>
            <a:endParaRPr lang="sv-SE" sz="3200" dirty="0">
              <a:solidFill>
                <a:schemeClr val="bg1"/>
              </a:solidFill>
              <a:highlight>
                <a:srgbClr val="FFFF00"/>
              </a:highlight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12E71C1-8FEC-C1A1-88A2-EBC3B67E3AE2}"/>
              </a:ext>
            </a:extLst>
          </p:cNvPr>
          <p:cNvSpPr txBox="1"/>
          <p:nvPr/>
        </p:nvSpPr>
        <p:spPr>
          <a:xfrm>
            <a:off x="3435079" y="3429000"/>
            <a:ext cx="532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>
                <a:solidFill>
                  <a:schemeClr val="bg1">
                    <a:lumMod val="75000"/>
                  </a:schemeClr>
                </a:solidFill>
              </a:rPr>
              <a:t>Klicka på milstolpar ovan för att komma till översikten</a:t>
            </a:r>
          </a:p>
        </p:txBody>
      </p:sp>
    </p:spTree>
    <p:extLst>
      <p:ext uri="{BB962C8B-B14F-4D97-AF65-F5344CB8AC3E}">
        <p14:creationId xmlns:p14="http://schemas.microsoft.com/office/powerpoint/2010/main" val="497650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62198-9C5C-152F-9F01-ABCE50CE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BE611B-ABB8-724F-FF82-92FDDBA5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80" y="342804"/>
            <a:ext cx="10515600" cy="895285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Passerad milstolpe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5DDD3BB-B6E5-DE2E-B8C4-16572AC330E0}"/>
              </a:ext>
            </a:extLst>
          </p:cNvPr>
          <p:cNvSpPr txBox="1"/>
          <p:nvPr/>
        </p:nvSpPr>
        <p:spPr>
          <a:xfrm>
            <a:off x="2328723" y="946023"/>
            <a:ext cx="4954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1: Projektplan med Biometria</a:t>
            </a:r>
          </a:p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2: Plan för IT-leverantör </a:t>
            </a:r>
          </a:p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4: Affärsflöden fastställda </a:t>
            </a:r>
            <a:b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5: Plan för masterdata</a:t>
            </a:r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B8016B7E-55E0-2E5B-32B3-ED6799301420}"/>
              </a:ext>
            </a:extLst>
          </p:cNvPr>
          <p:cNvCxnSpPr/>
          <p:nvPr/>
        </p:nvCxnSpPr>
        <p:spPr>
          <a:xfrm>
            <a:off x="1388963" y="2127580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72BA7F62-1911-AD50-E926-7C15461233BF}"/>
              </a:ext>
            </a:extLst>
          </p:cNvPr>
          <p:cNvSpPr txBox="1"/>
          <p:nvPr/>
        </p:nvSpPr>
        <p:spPr>
          <a:xfrm>
            <a:off x="2328723" y="3695173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3: Utbildning från </a:t>
            </a:r>
            <a:r>
              <a:rPr lang="sv-SE" sz="1600" dirty="0" err="1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Biometria</a:t>
            </a:r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 genomförd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92CF491-B013-F9CF-C935-0AE69CEABCE3}"/>
              </a:ext>
            </a:extLst>
          </p:cNvPr>
          <p:cNvSpPr txBox="1"/>
          <p:nvPr/>
        </p:nvSpPr>
        <p:spPr>
          <a:xfrm>
            <a:off x="2476488" y="4006869"/>
            <a:ext cx="53713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Deadline 31 maj | </a:t>
            </a:r>
            <a:r>
              <a:rPr lang="sv-SE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Lärostig</a:t>
            </a:r>
            <a:r>
              <a:rPr lang="sv-SE" dirty="0"/>
              <a:t> </a:t>
            </a:r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9AE20E45-A253-4B3C-BD30-2370AEB2D58F}"/>
              </a:ext>
            </a:extLst>
          </p:cNvPr>
          <p:cNvSpPr txBox="1">
            <a:spLocks/>
          </p:cNvSpPr>
          <p:nvPr/>
        </p:nvSpPr>
        <p:spPr>
          <a:xfrm>
            <a:off x="1005980" y="2366537"/>
            <a:ext cx="10515600" cy="6231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sv-S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Pågående milstolpe</a:t>
            </a:r>
          </a:p>
        </p:txBody>
      </p:sp>
      <p:pic>
        <p:nvPicPr>
          <p:cNvPr id="22" name="Bildobjekt 21" descr="En bild som visar text, skylt, klocka&#10;&#10;Automatiskt genererad beskrivning">
            <a:extLst>
              <a:ext uri="{FF2B5EF4-FFF2-40B4-BE49-F238E27FC236}">
                <a16:creationId xmlns:a16="http://schemas.microsoft.com/office/drawing/2014/main" id="{3B34A329-89B0-3A37-7C5F-494FC907738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2169" y="3766971"/>
            <a:ext cx="613068" cy="462089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847BA2E-333C-866C-67FB-8D5E633B0290}"/>
              </a:ext>
            </a:extLst>
          </p:cNvPr>
          <p:cNvSpPr txBox="1"/>
          <p:nvPr/>
        </p:nvSpPr>
        <p:spPr>
          <a:xfrm>
            <a:off x="7677456" y="1070999"/>
            <a:ext cx="2730364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i="1" dirty="0">
                <a:solidFill>
                  <a:schemeClr val="bg1">
                    <a:lumMod val="95000"/>
                  </a:schemeClr>
                </a:solidFill>
              </a:rPr>
              <a:t>Status milstolpar: 5/22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C6C77ED-7242-F6CB-5ABE-CB062D689D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6411" y="1045890"/>
            <a:ext cx="581209" cy="615486"/>
          </a:xfrm>
          <a:prstGeom prst="rect">
            <a:avLst/>
          </a:prstGeom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15E15A38-4322-344E-2009-742053996BA5}"/>
              </a:ext>
            </a:extLst>
          </p:cNvPr>
          <p:cNvSpPr txBox="1"/>
          <p:nvPr/>
        </p:nvSpPr>
        <p:spPr>
          <a:xfrm>
            <a:off x="2306133" y="2952135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6: Affärsflöden verifierade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EF34758-957A-236A-9EAA-53724E130D67}"/>
              </a:ext>
            </a:extLst>
          </p:cNvPr>
          <p:cNvSpPr txBox="1"/>
          <p:nvPr/>
        </p:nvSpPr>
        <p:spPr>
          <a:xfrm>
            <a:off x="2399323" y="5260409"/>
            <a:ext cx="6013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7: Omläggningsplan &amp; Migreringsplan skapad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DDDE399-9A75-D660-D21B-80A3B43D05EF}"/>
              </a:ext>
            </a:extLst>
          </p:cNvPr>
          <p:cNvSpPr txBox="1"/>
          <p:nvPr/>
        </p:nvSpPr>
        <p:spPr>
          <a:xfrm>
            <a:off x="2476488" y="5574344"/>
            <a:ext cx="52235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Deadline 30 september – 7A </a:t>
            </a:r>
          </a:p>
          <a:p>
            <a:r>
              <a:rPr lang="sv-SE" dirty="0"/>
              <a:t>Deadline 31 oktober – 7B 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CACA337-220E-FD57-5691-C0F9A13D6E53}"/>
              </a:ext>
            </a:extLst>
          </p:cNvPr>
          <p:cNvCxnSpPr/>
          <p:nvPr/>
        </p:nvCxnSpPr>
        <p:spPr>
          <a:xfrm>
            <a:off x="1388963" y="4660467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1">
            <a:extLst>
              <a:ext uri="{FF2B5EF4-FFF2-40B4-BE49-F238E27FC236}">
                <a16:creationId xmlns:a16="http://schemas.microsoft.com/office/drawing/2014/main" id="{E546A39D-D8A7-BC3A-8318-0C5787CE5A4A}"/>
              </a:ext>
            </a:extLst>
          </p:cNvPr>
          <p:cNvSpPr txBox="1">
            <a:spLocks/>
          </p:cNvSpPr>
          <p:nvPr/>
        </p:nvSpPr>
        <p:spPr>
          <a:xfrm>
            <a:off x="1005980" y="4753612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Kommande milstolpar</a:t>
            </a:r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D94B6F22-703F-9058-9DDE-08846653F5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54961" y="5224071"/>
            <a:ext cx="490275" cy="512560"/>
          </a:xfrm>
          <a:prstGeom prst="rect">
            <a:avLst/>
          </a:prstGeom>
        </p:spPr>
      </p:pic>
      <p:pic>
        <p:nvPicPr>
          <p:cNvPr id="29" name="Bildobjekt 28" descr="En bild som visar clipart, Grafik, cirkel, tecknad serie&#10;&#10;Automatiskt genererad beskrivning">
            <a:extLst>
              <a:ext uri="{FF2B5EF4-FFF2-40B4-BE49-F238E27FC236}">
                <a16:creationId xmlns:a16="http://schemas.microsoft.com/office/drawing/2014/main" id="{A57D7053-32B1-8A1C-6E64-E85CAE7827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47113" y="2841697"/>
            <a:ext cx="598123" cy="622306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667759FB-F731-4102-B59C-35D84501551F}"/>
              </a:ext>
            </a:extLst>
          </p:cNvPr>
          <p:cNvSpPr txBox="1"/>
          <p:nvPr/>
        </p:nvSpPr>
        <p:spPr>
          <a:xfrm>
            <a:off x="2399323" y="3246288"/>
            <a:ext cx="67446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Deadline 30 november 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004E6BE-B67C-8343-5A68-2FC2720A6FF2}"/>
              </a:ext>
            </a:extLst>
          </p:cNvPr>
          <p:cNvSpPr txBox="1"/>
          <p:nvPr/>
        </p:nvSpPr>
        <p:spPr>
          <a:xfrm>
            <a:off x="2399323" y="6056173"/>
            <a:ext cx="6013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8: Beställa grunduppsättning till produktionsmiljön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37A5B48-0C88-5E93-EFBE-EEE7BFB16232}"/>
              </a:ext>
            </a:extLst>
          </p:cNvPr>
          <p:cNvSpPr txBox="1"/>
          <p:nvPr/>
        </p:nvSpPr>
        <p:spPr>
          <a:xfrm>
            <a:off x="2476488" y="6370108"/>
            <a:ext cx="52235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Deadline 30 september</a:t>
            </a:r>
          </a:p>
        </p:txBody>
      </p:sp>
    </p:spTree>
    <p:extLst>
      <p:ext uri="{BB962C8B-B14F-4D97-AF65-F5344CB8AC3E}">
        <p14:creationId xmlns:p14="http://schemas.microsoft.com/office/powerpoint/2010/main" val="3521011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/>
                <a:ea typeface="Open Sans"/>
                <a:cs typeface="Open Sans"/>
              </a:rPr>
              <a:t>Genomgång av Milstolpe 5A-C</a:t>
            </a:r>
            <a:endParaRPr lang="sv-SE">
              <a:latin typeface="Candara" panose="020E050203030302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>
                <a:latin typeface="Noto Serif"/>
                <a:ea typeface="Noto Serif"/>
                <a:cs typeface="Noto Serif"/>
              </a:rPr>
              <a:t>Deadline passerat – 31 mars </a:t>
            </a:r>
            <a:endParaRPr lang="sv-SE"/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 dirty="0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1600" b="1" dirty="0">
                <a:solidFill>
                  <a:schemeClr val="bg1"/>
                </a:solidFill>
                <a:latin typeface="Candara"/>
                <a:ea typeface="Noto Serif"/>
                <a:cs typeface="Noto Serif"/>
              </a:rPr>
              <a:t>5: Kartläggning Masterdata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08751"/>
            <a:ext cx="3613977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Beskrivning: </a:t>
            </a:r>
          </a:p>
          <a:p>
            <a:r>
              <a:rPr lang="sv-SE" sz="1400" dirty="0">
                <a:solidFill>
                  <a:schemeClr val="bg1"/>
                </a:solidFill>
              </a:rPr>
              <a:t>Kund har tagit fram plan för hur de avser nyttja organisationsstrukturen, sortimentsstrukturen samt platsstrukturen i VIOL 3, enligt mall tillhandahållen av </a:t>
            </a:r>
            <a:r>
              <a:rPr lang="sv-SE" sz="1400" dirty="0" err="1">
                <a:solidFill>
                  <a:schemeClr val="bg1"/>
                </a:solidFill>
              </a:rPr>
              <a:t>Biometria</a:t>
            </a:r>
            <a:endParaRPr lang="sv-SE" sz="14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69071" y="3301838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FC3281CA-FBB7-3EE6-1A5F-F27EBB9CD818}"/>
              </a:ext>
            </a:extLst>
          </p:cNvPr>
          <p:cNvSpPr txBox="1"/>
          <p:nvPr/>
        </p:nvSpPr>
        <p:spPr>
          <a:xfrm>
            <a:off x="5990572" y="642513"/>
            <a:ext cx="3098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5A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kunden ska se över om organisationsstrukturen behöver förändras i och med VIOL 3.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BFA3448-8F8B-1557-DEDC-E028304B9F08}"/>
              </a:ext>
            </a:extLst>
          </p:cNvPr>
          <p:cNvSpPr txBox="1"/>
          <p:nvPr/>
        </p:nvSpPr>
        <p:spPr>
          <a:xfrm>
            <a:off x="5990572" y="1631281"/>
            <a:ext cx="30430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>
                    <a:lumMod val="65000"/>
                  </a:schemeClr>
                </a:solidFill>
              </a:rPr>
              <a:t>Syfte 5B : </a:t>
            </a:r>
            <a:br>
              <a:rPr lang="sv-SE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sv-SE" sz="1400" dirty="0">
                <a:solidFill>
                  <a:schemeClr val="bg1">
                    <a:lumMod val="65000"/>
                  </a:schemeClr>
                </a:solidFill>
              </a:rPr>
              <a:t>Att kunden ska se över hur de avser nyttja sortimentsstrukturen i VIOL 3.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E5ED6F0-F993-4509-74AA-79E9AC288C49}"/>
              </a:ext>
            </a:extLst>
          </p:cNvPr>
          <p:cNvSpPr txBox="1"/>
          <p:nvPr/>
        </p:nvSpPr>
        <p:spPr>
          <a:xfrm>
            <a:off x="6001039" y="2419382"/>
            <a:ext cx="29248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>
                    <a:lumMod val="65000"/>
                  </a:schemeClr>
                </a:solidFill>
              </a:rPr>
              <a:t>Syfte 5C: </a:t>
            </a:r>
            <a:br>
              <a:rPr lang="sv-SE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sv-SE" sz="1400" dirty="0">
                <a:solidFill>
                  <a:schemeClr val="bg1">
                    <a:lumMod val="65000"/>
                  </a:schemeClr>
                </a:solidFill>
              </a:rPr>
              <a:t>Att kunden ska se över hur de avser nyttja platsstrukturen i VIOL 3.</a:t>
            </a:r>
          </a:p>
        </p:txBody>
      </p:sp>
      <p:pic>
        <p:nvPicPr>
          <p:cNvPr id="16" name="Onlinemedia 15" title="Milstolpe 4 och 5, Kundgrupp Blå">
            <a:hlinkClick r:id="" action="ppaction://media"/>
            <a:extLst>
              <a:ext uri="{FF2B5EF4-FFF2-40B4-BE49-F238E27FC236}">
                <a16:creationId xmlns:a16="http://schemas.microsoft.com/office/drawing/2014/main" id="{BC9A096A-9391-F284-CA63-C363E264442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7199976" y="4056427"/>
            <a:ext cx="3777689" cy="2134539"/>
          </a:xfrm>
          <a:prstGeom prst="rect">
            <a:avLst/>
          </a:prstGeom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FC2E7B49-FDD4-3BDC-A919-6908EBF301F8}"/>
              </a:ext>
            </a:extLst>
          </p:cNvPr>
          <p:cNvSpPr txBox="1"/>
          <p:nvPr/>
        </p:nvSpPr>
        <p:spPr>
          <a:xfrm>
            <a:off x="3033704" y="4781067"/>
            <a:ext cx="4039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Digitalt möte genomgång Milstolpe 4-5 </a:t>
            </a:r>
          </a:p>
          <a:p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finns på hemsidan </a:t>
            </a:r>
          </a:p>
        </p:txBody>
      </p:sp>
    </p:spTree>
    <p:extLst>
      <p:ext uri="{BB962C8B-B14F-4D97-AF65-F5344CB8AC3E}">
        <p14:creationId xmlns:p14="http://schemas.microsoft.com/office/powerpoint/2010/main" val="2358621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Genomgång av Milstolpe 6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 dirty="0"/>
              <a:t>Deadline 30:e november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6: Affärsflöden verifierade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72251"/>
            <a:ext cx="3486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 dirty="0">
                <a:solidFill>
                  <a:schemeClr val="bg1"/>
                </a:solidFill>
              </a:rPr>
              <a:t>Kund har verifierat tidigare fastställda Affärsflöden (milstolpe 4)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4712770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4581680" y="1772251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säkerställa att kund kan genomföra sina affärer i VIOL 3 samt lägga grunden för kommande arbetssätt och skapa en trygghet inför Go Live.</a:t>
            </a:r>
          </a:p>
        </p:txBody>
      </p:sp>
      <p:sp>
        <p:nvSpPr>
          <p:cNvPr id="14" name="Platshållare för innehåll 4">
            <a:extLst>
              <a:ext uri="{FF2B5EF4-FFF2-40B4-BE49-F238E27FC236}">
                <a16:creationId xmlns:a16="http://schemas.microsoft.com/office/drawing/2014/main" id="{BE40EC19-2BC2-F551-6755-0771EFE2F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082" y="3696025"/>
            <a:ext cx="6994188" cy="2519462"/>
          </a:xfrm>
        </p:spPr>
        <p:txBody>
          <a:bodyPr anchor="ctr"/>
          <a:lstStyle/>
          <a:p>
            <a:r>
              <a:rPr lang="sv-SE" sz="1400" dirty="0"/>
              <a:t>Mer information om milstolpen – </a:t>
            </a:r>
            <a:r>
              <a:rPr lang="sv-SE" sz="1400" b="1" dirty="0"/>
              <a:t>Projektutbildning</a:t>
            </a:r>
            <a:r>
              <a:rPr lang="sv-SE" sz="1400" dirty="0"/>
              <a:t> </a:t>
            </a:r>
          </a:p>
          <a:p>
            <a:r>
              <a:rPr lang="sv-SE" sz="1400" b="1" dirty="0"/>
              <a:t>Mall</a:t>
            </a:r>
            <a:r>
              <a:rPr lang="sv-SE" sz="1400" dirty="0"/>
              <a:t> för milstolpen hittas på Kundgrupp Blå hemsida</a:t>
            </a:r>
          </a:p>
          <a:p>
            <a:r>
              <a:rPr lang="sv-SE" sz="1400" b="1" dirty="0"/>
              <a:t>E-utbildning</a:t>
            </a:r>
            <a:r>
              <a:rPr lang="sv-SE" sz="1400" dirty="0"/>
              <a:t>: Test i VIOL 3 </a:t>
            </a:r>
          </a:p>
          <a:p>
            <a:r>
              <a:rPr lang="sv-SE" sz="1400" b="1" dirty="0"/>
              <a:t>Fokusområde</a:t>
            </a:r>
            <a:r>
              <a:rPr lang="sv-SE" sz="1400" dirty="0"/>
              <a:t> – Hur testar jag ett flöde i systemet samt hur följer jag upp det?</a:t>
            </a: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76954" y="3167831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82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C1086-1FA7-62A4-8731-2E78F98C4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ED75CD4-9380-2EFF-0AE2-3375BF2D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Nästa möte &amp; Hemläxa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6958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0D96A8-6AE8-F65A-ACB6-DD8A3C06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Kommande träffar</a:t>
            </a: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96A4DB6E-1CD0-B4BD-7494-E50BF3873C2B}"/>
              </a:ext>
            </a:extLst>
          </p:cNvPr>
          <p:cNvCxnSpPr/>
          <p:nvPr/>
        </p:nvCxnSpPr>
        <p:spPr>
          <a:xfrm>
            <a:off x="629516" y="3619722"/>
            <a:ext cx="10739535" cy="0"/>
          </a:xfrm>
          <a:prstGeom prst="line">
            <a:avLst/>
          </a:prstGeom>
          <a:ln w="38100">
            <a:solidFill>
              <a:schemeClr val="accent3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B9A23797-8E59-A26D-F442-CD4C9079DF0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3452" y="1422385"/>
            <a:ext cx="1092512" cy="1132001"/>
          </a:xfrm>
          <a:prstGeom prst="rect">
            <a:avLst/>
          </a:prstGeom>
        </p:spPr>
      </p:pic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BF8B3B6E-4D7A-75EF-F345-EDDF39507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200" y="3940099"/>
            <a:ext cx="1092513" cy="1132001"/>
          </a:xfr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1A427E3A-E325-C1BD-98CF-B12E011756E2}"/>
              </a:ext>
            </a:extLst>
          </p:cNvPr>
          <p:cNvSpPr txBox="1"/>
          <p:nvPr/>
        </p:nvSpPr>
        <p:spPr>
          <a:xfrm>
            <a:off x="2110153" y="4142942"/>
            <a:ext cx="852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 planerar hösten och återkommer innan sommaren med nytt upplägg 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8337D786-2996-35BB-581E-7D7C2D9C111A}"/>
              </a:ext>
            </a:extLst>
          </p:cNvPr>
          <p:cNvSpPr txBox="1"/>
          <p:nvPr/>
        </p:nvSpPr>
        <p:spPr>
          <a:xfrm>
            <a:off x="2110153" y="4512274"/>
            <a:ext cx="38891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Skicka gärna in förslag på relevanta ämnen inom VIOL 3 som ni ser att vi diskuterar på kommande träffar 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35E1869-B0DD-D233-F135-CD77F3745E3D}"/>
              </a:ext>
            </a:extLst>
          </p:cNvPr>
          <p:cNvSpPr txBox="1"/>
          <p:nvPr/>
        </p:nvSpPr>
        <p:spPr>
          <a:xfrm>
            <a:off x="2206869" y="1569365"/>
            <a:ext cx="852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Fysisk träff under maj/juni månad 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05B4FDC-3895-0919-C605-F7BADFFA218E}"/>
              </a:ext>
            </a:extLst>
          </p:cNvPr>
          <p:cNvSpPr txBox="1"/>
          <p:nvPr/>
        </p:nvSpPr>
        <p:spPr>
          <a:xfrm>
            <a:off x="2206869" y="1938697"/>
            <a:ext cx="38891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Uppsala 16/5</a:t>
            </a:r>
            <a:b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Jönköping 29/5 </a:t>
            </a:r>
          </a:p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Sundsvall 4/6</a:t>
            </a:r>
          </a:p>
        </p:txBody>
      </p:sp>
      <p:pic>
        <p:nvPicPr>
          <p:cNvPr id="13" name="Bildobjekt 12" descr="En bild som visar text, skärmbild, mönster&#10;&#10;Automatiskt genererad beskrivning">
            <a:extLst>
              <a:ext uri="{FF2B5EF4-FFF2-40B4-BE49-F238E27FC236}">
                <a16:creationId xmlns:a16="http://schemas.microsoft.com/office/drawing/2014/main" id="{984EF9BE-AA01-E3C1-BC80-E608EA8F3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846" y="395654"/>
            <a:ext cx="3033346" cy="3033346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933ABE30-0D79-5908-79D3-3E96F4092359}"/>
              </a:ext>
            </a:extLst>
          </p:cNvPr>
          <p:cNvSpPr txBox="1"/>
          <p:nvPr/>
        </p:nvSpPr>
        <p:spPr>
          <a:xfrm>
            <a:off x="5099050" y="3060381"/>
            <a:ext cx="2743200" cy="3657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solidFill>
                  <a:schemeClr val="bg1">
                    <a:lumMod val="95000"/>
                  </a:schemeClr>
                </a:solidFill>
                <a:cs typeface="Calibri"/>
              </a:rPr>
              <a:t>Anmälan stänger 25/4</a:t>
            </a:r>
          </a:p>
        </p:txBody>
      </p:sp>
    </p:spTree>
    <p:extLst>
      <p:ext uri="{BB962C8B-B14F-4D97-AF65-F5344CB8AC3E}">
        <p14:creationId xmlns:p14="http://schemas.microsoft.com/office/powerpoint/2010/main" val="186238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652F-3E51-EFF0-2A4A-CB9D470B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E67BBE-A779-0746-8596-73D3C6C9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Hemläxa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8025828-9330-9084-8630-24C43D773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Skicka in milstolpe 1, 2, 4, 5 för er som inte gjort det – Passerad deadline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1. Projektplan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2. Plan för IT-leverantör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4. Affärsflöden fastställda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5. Plan för masterdata</a:t>
            </a:r>
          </a:p>
          <a:p>
            <a:r>
              <a:rPr lang="sv-SE" dirty="0"/>
              <a:t>Påbörja milstolpe 6, 7 &amp; 8</a:t>
            </a:r>
            <a:endParaRPr lang="sv-SE" dirty="0">
              <a:solidFill>
                <a:schemeClr val="accent3"/>
              </a:solidFill>
            </a:endParaRPr>
          </a:p>
          <a:p>
            <a:r>
              <a:rPr lang="sv-SE" dirty="0"/>
              <a:t>Genomför dessa e-utbildningar </a:t>
            </a:r>
          </a:p>
          <a:p>
            <a:pPr lvl="1"/>
            <a:r>
              <a:rPr lang="sv-SE" dirty="0"/>
              <a:t>Transportkontrakt i VIOL 3</a:t>
            </a:r>
          </a:p>
          <a:p>
            <a:pPr lvl="1"/>
            <a:r>
              <a:rPr lang="sv-SE" dirty="0">
                <a:solidFill>
                  <a:srgbClr val="FF0000"/>
                </a:solidFill>
              </a:rPr>
              <a:t>Pris i VIOL 3 </a:t>
            </a:r>
          </a:p>
          <a:p>
            <a:pPr lvl="1"/>
            <a:r>
              <a:rPr lang="sv-SE" dirty="0"/>
              <a:t>Uppföljning i VIOL 3</a:t>
            </a:r>
          </a:p>
          <a:p>
            <a:pPr lvl="1"/>
            <a:r>
              <a:rPr lang="sv-SE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 </a:t>
            </a:r>
            <a:r>
              <a:rPr lang="sv-SE" dirty="0" err="1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lärostig</a:t>
            </a:r>
            <a:r>
              <a:rPr lang="sv-SE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sv-S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75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201F2DD-85A5-A28A-E4E7-BC8A83E3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85" y="4139619"/>
            <a:ext cx="6439422" cy="1325563"/>
          </a:xfrm>
        </p:spPr>
        <p:txBody>
          <a:bodyPr/>
          <a:lstStyle/>
          <a:p>
            <a:r>
              <a:rPr lang="sv-SE"/>
              <a:t>Tack för idag!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82D1296-1049-1419-D1B6-529B1C193C47}"/>
              </a:ext>
            </a:extLst>
          </p:cNvPr>
          <p:cNvSpPr txBox="1"/>
          <p:nvPr/>
        </p:nvSpPr>
        <p:spPr>
          <a:xfrm>
            <a:off x="1247913" y="4999576"/>
            <a:ext cx="945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Glöm inte att ni alltid är välkomna att skicka in frågor och </a:t>
            </a:r>
            <a:b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funderingar via Mina Ärenden på Biometria.se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E37AD1-E341-42E3-2A01-3185293BB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85" y="5057191"/>
            <a:ext cx="522228" cy="4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0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BC76C-F730-00CE-806D-B69EE6E7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263C4C8-AAD1-C7F5-7124-9DCC4873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>
                    <a:lumMod val="85000"/>
                  </a:schemeClr>
                </a:solidFill>
              </a:rPr>
              <a:t>Blå Digital | Transport</a:t>
            </a:r>
            <a:endParaRPr lang="sv-SE" sz="3200" dirty="0">
              <a:solidFill>
                <a:schemeClr val="bg1">
                  <a:lumMod val="85000"/>
                </a:schemeClr>
              </a:solidFill>
              <a:highlight>
                <a:srgbClr val="FFFF00"/>
              </a:highlight>
            </a:endParaRP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24A47878-0540-E341-7BC5-5E5119DED3EB}"/>
              </a:ext>
            </a:extLst>
          </p:cNvPr>
          <p:cNvGrpSpPr/>
          <p:nvPr/>
        </p:nvGrpSpPr>
        <p:grpSpPr>
          <a:xfrm>
            <a:off x="789617" y="5929225"/>
            <a:ext cx="408873" cy="408873"/>
            <a:chOff x="789617" y="5929225"/>
            <a:chExt cx="408873" cy="408873"/>
          </a:xfrm>
        </p:grpSpPr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CB52283E-6CBE-F8E0-95AC-AFB9B102BB6E}"/>
                </a:ext>
              </a:extLst>
            </p:cNvPr>
            <p:cNvSpPr/>
            <p:nvPr/>
          </p:nvSpPr>
          <p:spPr>
            <a:xfrm>
              <a:off x="789617" y="5929225"/>
              <a:ext cx="408873" cy="408873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3F530202-6E66-F434-E2A8-21A6DD732BD0}"/>
                </a:ext>
              </a:extLst>
            </p:cNvPr>
            <p:cNvSpPr/>
            <p:nvPr/>
          </p:nvSpPr>
          <p:spPr>
            <a:xfrm>
              <a:off x="854891" y="5990000"/>
              <a:ext cx="283606" cy="28360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0" name="textruta 9">
            <a:extLst>
              <a:ext uri="{FF2B5EF4-FFF2-40B4-BE49-F238E27FC236}">
                <a16:creationId xmlns:a16="http://schemas.microsoft.com/office/drawing/2014/main" id="{DD310599-C4CA-8424-5909-079D5BBB4588}"/>
              </a:ext>
            </a:extLst>
          </p:cNvPr>
          <p:cNvSpPr txBox="1"/>
          <p:nvPr/>
        </p:nvSpPr>
        <p:spPr>
          <a:xfrm>
            <a:off x="1208015" y="5960815"/>
            <a:ext cx="41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>
                <a:solidFill>
                  <a:schemeClr val="bg1"/>
                </a:solidFill>
              </a:rPr>
              <a:t>Detta möte spelas in</a:t>
            </a:r>
          </a:p>
        </p:txBody>
      </p:sp>
    </p:spTree>
    <p:extLst>
      <p:ext uri="{BB962C8B-B14F-4D97-AF65-F5344CB8AC3E}">
        <p14:creationId xmlns:p14="http://schemas.microsoft.com/office/powerpoint/2010/main" val="1250817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E8C8C-A1CB-98A6-B412-A5B690C86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5856C1-5087-B58A-DDAF-033261953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70" y="1712414"/>
            <a:ext cx="9960429" cy="4351338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Introduktion </a:t>
            </a:r>
            <a:r>
              <a:rPr lang="sv-SE" dirty="0"/>
              <a:t>| Kort information </a:t>
            </a:r>
          </a:p>
          <a:p>
            <a:pPr marL="0" indent="0">
              <a:buNone/>
            </a:pPr>
            <a:r>
              <a:rPr lang="sv-SE" b="1" dirty="0"/>
              <a:t>Fokusområde VIOL 3  </a:t>
            </a:r>
            <a:r>
              <a:rPr lang="sv-SE" dirty="0"/>
              <a:t>| Ett flöde i VIOL 3 &amp; Rapportportalen</a:t>
            </a:r>
            <a:br>
              <a:rPr lang="sv-SE" dirty="0"/>
            </a:br>
            <a:br>
              <a:rPr lang="sv-SE" dirty="0"/>
            </a:br>
            <a:r>
              <a:rPr lang="sv-SE" b="1" dirty="0"/>
              <a:t>Milstolpar | </a:t>
            </a:r>
            <a:r>
              <a:rPr lang="sv-SE" dirty="0"/>
              <a:t>Uppföljning av genomförda, pågående och kommande milstolpar </a:t>
            </a:r>
          </a:p>
          <a:p>
            <a:pPr marL="0" indent="0">
              <a:buNone/>
            </a:pPr>
            <a:r>
              <a:rPr lang="sv-SE" b="1" dirty="0"/>
              <a:t>Nästa möte &amp; Hemläxa </a:t>
            </a:r>
            <a:r>
              <a:rPr lang="sv-SE" dirty="0"/>
              <a:t>| Fysisk träff </a:t>
            </a:r>
          </a:p>
        </p:txBody>
      </p:sp>
      <p:cxnSp>
        <p:nvCxnSpPr>
          <p:cNvPr id="2" name="Rak koppling 1">
            <a:extLst>
              <a:ext uri="{FF2B5EF4-FFF2-40B4-BE49-F238E27FC236}">
                <a16:creationId xmlns:a16="http://schemas.microsoft.com/office/drawing/2014/main" id="{916222AE-144B-34E8-CE3C-A3A5ACAAFDA4}"/>
              </a:ext>
            </a:extLst>
          </p:cNvPr>
          <p:cNvCxnSpPr>
            <a:cxnSpLocks/>
          </p:cNvCxnSpPr>
          <p:nvPr/>
        </p:nvCxnSpPr>
        <p:spPr>
          <a:xfrm>
            <a:off x="618866" y="1146842"/>
            <a:ext cx="3055409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A44D821A-28FF-4744-374C-932F57DD9231}"/>
              </a:ext>
            </a:extLst>
          </p:cNvPr>
          <p:cNvSpPr txBox="1"/>
          <p:nvPr/>
        </p:nvSpPr>
        <p:spPr>
          <a:xfrm>
            <a:off x="541231" y="681037"/>
            <a:ext cx="461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Agenda April </a:t>
            </a:r>
          </a:p>
        </p:txBody>
      </p:sp>
    </p:spTree>
    <p:extLst>
      <p:ext uri="{BB962C8B-B14F-4D97-AF65-F5344CB8AC3E}">
        <p14:creationId xmlns:p14="http://schemas.microsoft.com/office/powerpoint/2010/main" val="3889674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3089-800A-D505-46C6-B7CB0296C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7322D7A-A23E-CBB0-5A7D-3B65141A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Introduktion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363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D034-7845-9483-677C-4712C164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0B02075-CD1D-EB0F-6F12-73393A5E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Introduktion | Kort information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6F30D08-1863-2717-8151-551898FF0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855"/>
            <a:ext cx="10583008" cy="4317723"/>
          </a:xfrm>
        </p:spPr>
        <p:txBody>
          <a:bodyPr/>
          <a:lstStyle/>
          <a:p>
            <a:r>
              <a:rPr lang="sv-SE" b="1" dirty="0"/>
              <a:t>Projektutbildningen</a:t>
            </a:r>
            <a:r>
              <a:rPr lang="sv-SE" dirty="0"/>
              <a:t> – Ett komplement i din VIOL 3 resa</a:t>
            </a:r>
          </a:p>
          <a:p>
            <a:r>
              <a:rPr lang="sv-SE" dirty="0"/>
              <a:t>E-utbildningen – </a:t>
            </a:r>
            <a:r>
              <a:rPr lang="sv-SE" b="1" dirty="0"/>
              <a:t>Uppföljning i VIOL 3 </a:t>
            </a:r>
          </a:p>
          <a:p>
            <a:r>
              <a:rPr lang="sv-SE" dirty="0"/>
              <a:t>Information om </a:t>
            </a:r>
            <a:r>
              <a:rPr lang="sv-SE" b="1" dirty="0"/>
              <a:t>beställningar till produktionsmiljön</a:t>
            </a:r>
            <a:r>
              <a:rPr lang="sv-SE" dirty="0"/>
              <a:t>,</a:t>
            </a:r>
            <a:r>
              <a:rPr lang="sv-SE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länk här  </a:t>
            </a:r>
            <a:endParaRPr lang="sv-SE" dirty="0"/>
          </a:p>
          <a:p>
            <a:r>
              <a:rPr lang="sv-SE" dirty="0"/>
              <a:t>Nu finns det mer information om </a:t>
            </a:r>
            <a:r>
              <a:rPr lang="sv-SE" b="1" dirty="0"/>
              <a:t>EUDR</a:t>
            </a:r>
            <a:r>
              <a:rPr lang="sv-SE" dirty="0"/>
              <a:t>, </a:t>
            </a:r>
            <a:r>
              <a:rPr lang="sv-SE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här</a:t>
            </a:r>
            <a:endParaRPr lang="sv-SE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sv-SE" dirty="0"/>
              <a:t>Anmälan till </a:t>
            </a:r>
            <a:r>
              <a:rPr lang="sv-SE" b="1" dirty="0"/>
              <a:t>fysisk träff</a:t>
            </a:r>
            <a:r>
              <a:rPr lang="sv-SE" dirty="0"/>
              <a:t>, sista dagen för anmälan </a:t>
            </a:r>
            <a:r>
              <a:rPr lang="sv-SE" u="sng" dirty="0"/>
              <a:t>25 april </a:t>
            </a:r>
          </a:p>
          <a:p>
            <a:pPr lvl="1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sz="1200" dirty="0"/>
              <a:t>Vi har tidigare uppmanat er kunder att ge förslag på innehåll för dessa dagar då vi lägger stor vikt vid att ha relevanta ämnen för er VIOL 3 resa. Från Biometria deltar bl.a. resurser från Forest Storm, Kundservice, Programledning samt Omläggning.</a:t>
            </a:r>
          </a:p>
          <a:p>
            <a:pPr lvl="2">
              <a:lnSpc>
                <a:spcPct val="100000"/>
              </a:lnSpc>
              <a:spcAft>
                <a:spcPts val="500"/>
              </a:spcAft>
            </a:pPr>
            <a:r>
              <a:rPr lang="sv-SE" sz="1200" dirty="0">
                <a:solidFill>
                  <a:schemeClr val="bg1"/>
                </a:solidFill>
              </a:rPr>
              <a:t>Föredrag med relevanta ämnen inom VIOL 3</a:t>
            </a:r>
          </a:p>
          <a:p>
            <a:pPr lvl="2">
              <a:lnSpc>
                <a:spcPct val="100000"/>
              </a:lnSpc>
              <a:spcAft>
                <a:spcPts val="500"/>
              </a:spcAft>
            </a:pPr>
            <a:r>
              <a:rPr lang="sv-SE" sz="1200" dirty="0">
                <a:solidFill>
                  <a:schemeClr val="bg1"/>
                </a:solidFill>
              </a:rPr>
              <a:t>Mingel med möjlighet att ställa frågor till oss på Biometria, individuellt och/eller i grupp. Vi kommer att ha olika stationer med fokusområden/ämnen som bemannas upp med kompetenser från VIOL 3 programmet och Biometria</a:t>
            </a:r>
          </a:p>
          <a:p>
            <a:pPr lvl="2">
              <a:lnSpc>
                <a:spcPct val="100000"/>
              </a:lnSpc>
              <a:spcAft>
                <a:spcPts val="500"/>
              </a:spcAft>
            </a:pPr>
            <a:r>
              <a:rPr lang="sv-SE" sz="1200" dirty="0">
                <a:solidFill>
                  <a:schemeClr val="bg1"/>
                </a:solidFill>
              </a:rPr>
              <a:t>Tillfälle att </a:t>
            </a:r>
            <a:r>
              <a:rPr lang="sv-SE" sz="1200" dirty="0" err="1">
                <a:solidFill>
                  <a:schemeClr val="bg1"/>
                </a:solidFill>
              </a:rPr>
              <a:t>nätverka</a:t>
            </a:r>
            <a:r>
              <a:rPr lang="sv-SE" sz="1200" dirty="0">
                <a:solidFill>
                  <a:schemeClr val="bg1"/>
                </a:solidFill>
              </a:rPr>
              <a:t> med branschkollegor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430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>
                    <a:lumMod val="85000"/>
                  </a:schemeClr>
                </a:solidFill>
              </a:rPr>
              <a:t>Fokusområde VIOL 3  </a:t>
            </a:r>
            <a:endParaRPr lang="sv-SE" sz="32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DD77309-3CA8-0463-D35B-212431EFCB32}"/>
              </a:ext>
            </a:extLst>
          </p:cNvPr>
          <p:cNvSpPr txBox="1"/>
          <p:nvPr/>
        </p:nvSpPr>
        <p:spPr>
          <a:xfrm>
            <a:off x="3014066" y="3403504"/>
            <a:ext cx="6163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i="1" dirty="0">
                <a:solidFill>
                  <a:schemeClr val="bg1"/>
                </a:solidFill>
              </a:rPr>
              <a:t>Ett flöde i VIOL 3 &amp; Rapportportalen</a:t>
            </a:r>
          </a:p>
        </p:txBody>
      </p:sp>
    </p:spTree>
    <p:extLst>
      <p:ext uri="{BB962C8B-B14F-4D97-AF65-F5344CB8AC3E}">
        <p14:creationId xmlns:p14="http://schemas.microsoft.com/office/powerpoint/2010/main" val="3959244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442614-F316-6610-30BC-258B3F3C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8440"/>
            <a:ext cx="10515600" cy="895285"/>
          </a:xfrm>
        </p:spPr>
        <p:txBody>
          <a:bodyPr/>
          <a:lstStyle/>
          <a:p>
            <a:r>
              <a:rPr lang="sv-SE" dirty="0">
                <a:latin typeface="Open Sans"/>
                <a:ea typeface="Open Sans"/>
                <a:cs typeface="Open Sans"/>
              </a:rPr>
              <a:t>Flöden och uppföljning i Rapportportalen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BFFAC68-5EB9-3AAD-C39F-C38E98059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9650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175895"/>
            <a:r>
              <a:rPr lang="sv-SE" dirty="0"/>
              <a:t>Kort genomgång transportkontrakt</a:t>
            </a:r>
            <a:endParaRPr lang="sv-SE"/>
          </a:p>
          <a:p>
            <a:pPr indent="-175895"/>
            <a:r>
              <a:rPr lang="sv-SE" dirty="0"/>
              <a:t>Kort genomgång rapportportalen</a:t>
            </a:r>
          </a:p>
          <a:p>
            <a:pPr indent="-175895"/>
            <a:r>
              <a:rPr lang="sv-SE" dirty="0">
                <a:latin typeface="Noto Serif"/>
                <a:ea typeface="Noto Serif"/>
                <a:cs typeface="Noto Serif"/>
              </a:rPr>
              <a:t>Två flöden att gå genom</a:t>
            </a:r>
          </a:p>
        </p:txBody>
      </p:sp>
      <p:pic>
        <p:nvPicPr>
          <p:cNvPr id="9" name="Bildobjekt 8" descr="En bild som visar Grafik, clipart, grafisk design, Teckensnitt&#10;&#10;Automatiskt genererad beskrivning">
            <a:extLst>
              <a:ext uri="{FF2B5EF4-FFF2-40B4-BE49-F238E27FC236}">
                <a16:creationId xmlns:a16="http://schemas.microsoft.com/office/drawing/2014/main" id="{98F34D82-BD54-D48B-1195-45506A667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02" y="2399836"/>
            <a:ext cx="1414275" cy="1588011"/>
          </a:xfrm>
          <a:prstGeom prst="rect">
            <a:avLst/>
          </a:prstGeom>
        </p:spPr>
      </p:pic>
      <p:pic>
        <p:nvPicPr>
          <p:cNvPr id="11" name="Bildobjekt 10" descr="En bild som visar logotyp, symbol, vit, clipart&#10;&#10;Automatiskt genererad beskrivning">
            <a:extLst>
              <a:ext uri="{FF2B5EF4-FFF2-40B4-BE49-F238E27FC236}">
                <a16:creationId xmlns:a16="http://schemas.microsoft.com/office/drawing/2014/main" id="{86D31B0C-29A6-0312-1C62-CDF7FA900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774" y="2656588"/>
            <a:ext cx="1676728" cy="139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67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5EDF71-D737-2318-6CC1-727C7E907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>
            <a:normAutofit/>
          </a:bodyPr>
          <a:lstStyle/>
          <a:p>
            <a:r>
              <a:rPr lang="sv-SE" dirty="0">
                <a:latin typeface="Open Sans"/>
                <a:ea typeface="Open Sans"/>
                <a:cs typeface="Open Sans"/>
              </a:rPr>
              <a:t>Kort genomgång | Transportkontrakt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C904DA07-6F32-316C-93D9-D76EFEE2C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27627"/>
            <a:ext cx="10515600" cy="4206240"/>
          </a:xfrm>
          <a:noFill/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E37270E-3AA5-870F-0719-F34199AA1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100" y="1182870"/>
            <a:ext cx="2952750" cy="1552575"/>
          </a:xfrm>
          <a:prstGeom prst="rect">
            <a:avLst/>
          </a:prstGeom>
        </p:spPr>
      </p:pic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BC69112E-2CC2-EC2F-59B6-0FF803A112ED}"/>
              </a:ext>
            </a:extLst>
          </p:cNvPr>
          <p:cNvCxnSpPr>
            <a:cxnSpLocks/>
          </p:cNvCxnSpPr>
          <p:nvPr/>
        </p:nvCxnSpPr>
        <p:spPr>
          <a:xfrm>
            <a:off x="6703359" y="2433918"/>
            <a:ext cx="1230406" cy="0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id="{857F12B0-3833-FB76-E786-74F68F61E0F1}"/>
              </a:ext>
            </a:extLst>
          </p:cNvPr>
          <p:cNvSpPr/>
          <p:nvPr/>
        </p:nvSpPr>
        <p:spPr>
          <a:xfrm>
            <a:off x="4494810" y="2045001"/>
            <a:ext cx="2208549" cy="77783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50" dirty="0"/>
              <a:t>Du hittar transportföretagskontrakt via arbetsyta transport vidare</a:t>
            </a:r>
          </a:p>
          <a:p>
            <a:pPr algn="ctr"/>
            <a:r>
              <a:rPr lang="sv-SE" sz="1050" dirty="0"/>
              <a:t>Genvägar</a:t>
            </a:r>
          </a:p>
        </p:txBody>
      </p:sp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9AE1D6E7-EEE2-12BD-35D8-94C84F0311AA}"/>
              </a:ext>
            </a:extLst>
          </p:cNvPr>
          <p:cNvCxnSpPr>
            <a:stCxn id="2" idx="1"/>
          </p:cNvCxnSpPr>
          <p:nvPr/>
        </p:nvCxnSpPr>
        <p:spPr>
          <a:xfrm>
            <a:off x="838200" y="1243046"/>
            <a:ext cx="5437909" cy="3863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96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Rak koppling 20">
            <a:extLst>
              <a:ext uri="{FF2B5EF4-FFF2-40B4-BE49-F238E27FC236}">
                <a16:creationId xmlns:a16="http://schemas.microsoft.com/office/drawing/2014/main" id="{20189F01-CD0A-3163-1C18-CC759BDFA571}"/>
              </a:ext>
            </a:extLst>
          </p:cNvPr>
          <p:cNvCxnSpPr/>
          <p:nvPr/>
        </p:nvCxnSpPr>
        <p:spPr>
          <a:xfrm>
            <a:off x="979714" y="1169719"/>
            <a:ext cx="6454239" cy="0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Rubrik 1">
            <a:extLst>
              <a:ext uri="{FF2B5EF4-FFF2-40B4-BE49-F238E27FC236}">
                <a16:creationId xmlns:a16="http://schemas.microsoft.com/office/drawing/2014/main" id="{BE93CB1C-0D7B-ACA4-17ED-4EC6F466D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Open Sans"/>
                <a:ea typeface="Open Sans"/>
                <a:cs typeface="Open Sans"/>
              </a:rPr>
              <a:t>Kort genomgång | Rapportportalen funktioner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681ADD01-3E14-EFB1-7B96-82D7780B8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5220" y="2999629"/>
            <a:ext cx="4645639" cy="2378257"/>
          </a:xfr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53439F7E-4DBE-4E3A-89D8-AD3A29753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606" y="1825158"/>
            <a:ext cx="2693870" cy="2914277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CA4BDAEE-E8B2-BE2A-919D-7B6C0C5B7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100673"/>
            <a:ext cx="4289612" cy="854348"/>
          </a:xfrm>
          <a:prstGeom prst="rect">
            <a:avLst/>
          </a:prstGeom>
        </p:spPr>
      </p:pic>
      <p:cxnSp>
        <p:nvCxnSpPr>
          <p:cNvPr id="11" name="Rak pilkoppling 10">
            <a:extLst>
              <a:ext uri="{FF2B5EF4-FFF2-40B4-BE49-F238E27FC236}">
                <a16:creationId xmlns:a16="http://schemas.microsoft.com/office/drawing/2014/main" id="{4E089290-0291-487A-4EF1-BA0FFD2167B8}"/>
              </a:ext>
            </a:extLst>
          </p:cNvPr>
          <p:cNvCxnSpPr>
            <a:cxnSpLocks/>
          </p:cNvCxnSpPr>
          <p:nvPr/>
        </p:nvCxnSpPr>
        <p:spPr>
          <a:xfrm flipH="1">
            <a:off x="9060873" y="3496235"/>
            <a:ext cx="736270" cy="0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id="{3D8F3143-48B9-B009-F324-A6BA5697E4D8}"/>
              </a:ext>
            </a:extLst>
          </p:cNvPr>
          <p:cNvSpPr/>
          <p:nvPr/>
        </p:nvSpPr>
        <p:spPr>
          <a:xfrm>
            <a:off x="9660577" y="3174992"/>
            <a:ext cx="1828800" cy="64248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/>
              <a:t>Gå in via rapportportalen</a:t>
            </a:r>
          </a:p>
        </p:txBody>
      </p:sp>
      <p:cxnSp>
        <p:nvCxnSpPr>
          <p:cNvPr id="15" name="Rak pilkoppling 14">
            <a:extLst>
              <a:ext uri="{FF2B5EF4-FFF2-40B4-BE49-F238E27FC236}">
                <a16:creationId xmlns:a16="http://schemas.microsoft.com/office/drawing/2014/main" id="{6265329E-6EB9-0DF2-EFB7-4B7DDA59CACA}"/>
              </a:ext>
            </a:extLst>
          </p:cNvPr>
          <p:cNvCxnSpPr>
            <a:cxnSpLocks/>
          </p:cNvCxnSpPr>
          <p:nvPr/>
        </p:nvCxnSpPr>
        <p:spPr>
          <a:xfrm>
            <a:off x="1342207" y="2553195"/>
            <a:ext cx="0" cy="1406178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Rektangel: rundade hörn 18">
            <a:extLst>
              <a:ext uri="{FF2B5EF4-FFF2-40B4-BE49-F238E27FC236}">
                <a16:creationId xmlns:a16="http://schemas.microsoft.com/office/drawing/2014/main" id="{CCD39418-D791-5E81-9CB4-AA1DEE87C134}"/>
              </a:ext>
            </a:extLst>
          </p:cNvPr>
          <p:cNvSpPr/>
          <p:nvPr/>
        </p:nvSpPr>
        <p:spPr>
          <a:xfrm>
            <a:off x="672963" y="1870364"/>
            <a:ext cx="2755076" cy="682831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/>
              <a:t>Gå vidare in på önskad rapport</a:t>
            </a:r>
          </a:p>
        </p:txBody>
      </p:sp>
    </p:spTree>
    <p:extLst>
      <p:ext uri="{BB962C8B-B14F-4D97-AF65-F5344CB8AC3E}">
        <p14:creationId xmlns:p14="http://schemas.microsoft.com/office/powerpoint/2010/main" val="3958562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iome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B9637"/>
      </a:accent1>
      <a:accent2>
        <a:srgbClr val="007950"/>
      </a:accent2>
      <a:accent3>
        <a:srgbClr val="F59D24"/>
      </a:accent3>
      <a:accent4>
        <a:srgbClr val="A2C617"/>
      </a:accent4>
      <a:accent5>
        <a:srgbClr val="A0306E"/>
      </a:accent5>
      <a:accent6>
        <a:srgbClr val="DFDCD8"/>
      </a:accent6>
      <a:hlink>
        <a:srgbClr val="1F657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 Biometria oktober 2022" id="{25D3BB66-EB4A-43AD-94DE-B3A6CE25BE07}" vid="{6EA05DEA-5033-4964-A6CA-F55F0AAB5E7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A43716AADED64A9B36A5ABA83975D6" ma:contentTypeVersion="10" ma:contentTypeDescription="Skapa ett nytt dokument." ma:contentTypeScope="" ma:versionID="537e181f698d670cd3c84a07136394fb">
  <xsd:schema xmlns:xsd="http://www.w3.org/2001/XMLSchema" xmlns:xs="http://www.w3.org/2001/XMLSchema" xmlns:p="http://schemas.microsoft.com/office/2006/metadata/properties" xmlns:ns2="851b9d64-29d1-4c32-b6bc-d94d6c9c2da6" xmlns:ns3="f314094a-a6e6-4b38-95cf-160d2c3454fe" targetNamespace="http://schemas.microsoft.com/office/2006/metadata/properties" ma:root="true" ma:fieldsID="1e277196b8dfd7a60fbf81659c12f957" ns2:_="" ns3:_="">
    <xsd:import namespace="851b9d64-29d1-4c32-b6bc-d94d6c9c2da6"/>
    <xsd:import namespace="f314094a-a6e6-4b38-95cf-160d2c34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b9d64-29d1-4c32-b6bc-d94d6c9c2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094a-a6e6-4b38-95cf-160d2c345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2E71C2-473E-44CB-B5B6-23B4FA3D16C9}">
  <ds:schemaRefs>
    <ds:schemaRef ds:uri="851b9d64-29d1-4c32-b6bc-d94d6c9c2da6"/>
    <ds:schemaRef ds:uri="f314094a-a6e6-4b38-95cf-160d2c345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0D123AA-AEB7-478E-B727-B6E913D5283C}">
  <ds:schemaRefs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f314094a-a6e6-4b38-95cf-160d2c3454f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851b9d64-29d1-4c32-b6bc-d94d6c9c2da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4393CF5-9E86-4748-B3F1-2D1107BCD3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 Biometria oktober 2022</Template>
  <TotalTime>17927</TotalTime>
  <Words>677</Words>
  <Application>Microsoft Office PowerPoint</Application>
  <PresentationFormat>Bredbild</PresentationFormat>
  <Paragraphs>97</Paragraphs>
  <Slides>17</Slides>
  <Notes>6</Notes>
  <HiddenSlides>0</HiddenSlides>
  <MMClips>1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Candara</vt:lpstr>
      <vt:lpstr>Noto Serif</vt:lpstr>
      <vt:lpstr>Open Sans</vt:lpstr>
      <vt:lpstr>Systemtypsnitt normalt</vt:lpstr>
      <vt:lpstr>Office-tema</vt:lpstr>
      <vt:lpstr>PowerPoint-presentation</vt:lpstr>
      <vt:lpstr>Blå Digital | Transport</vt:lpstr>
      <vt:lpstr>PowerPoint-presentation</vt:lpstr>
      <vt:lpstr>Introduktion </vt:lpstr>
      <vt:lpstr>Introduktion | Kort information </vt:lpstr>
      <vt:lpstr>Fokusområde VIOL 3  </vt:lpstr>
      <vt:lpstr>Flöden och uppföljning i Rapportportalen</vt:lpstr>
      <vt:lpstr>Kort genomgång | Transportkontrakt</vt:lpstr>
      <vt:lpstr>Kort genomgång | Rapportportalen funktioner</vt:lpstr>
      <vt:lpstr>Milstolpar </vt:lpstr>
      <vt:lpstr>Passerad milstolpe</vt:lpstr>
      <vt:lpstr>Genomgång av Milstolpe 5A-C</vt:lpstr>
      <vt:lpstr>Genomgång av Milstolpe 6 </vt:lpstr>
      <vt:lpstr>Nästa möte &amp; Hemläxa </vt:lpstr>
      <vt:lpstr>Kommande träffar</vt:lpstr>
      <vt:lpstr>Hemläxa </vt:lpstr>
      <vt:lpstr>Tack för idag!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Lizette Söderlund</dc:creator>
  <cp:lastModifiedBy>Julia Wall</cp:lastModifiedBy>
  <cp:revision>7</cp:revision>
  <dcterms:created xsi:type="dcterms:W3CDTF">2024-02-06T11:57:07Z</dcterms:created>
  <dcterms:modified xsi:type="dcterms:W3CDTF">2024-04-24T09:12:53Z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0x0101003FA43716AADED64A9B36A5ABA83975D6</vt:lpwstr>
  </property>
</Properties>
</file>