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9"/>
  </p:notesMasterIdLst>
  <p:sldIdLst>
    <p:sldId id="268" r:id="rId6"/>
    <p:sldId id="259" r:id="rId7"/>
    <p:sldId id="260" r:id="rId8"/>
    <p:sldId id="552" r:id="rId9"/>
    <p:sldId id="538" r:id="rId10"/>
    <p:sldId id="319" r:id="rId11"/>
    <p:sldId id="264" r:id="rId12"/>
    <p:sldId id="271" r:id="rId13"/>
    <p:sldId id="261" r:id="rId14"/>
    <p:sldId id="262" r:id="rId15"/>
    <p:sldId id="532" r:id="rId16"/>
    <p:sldId id="353" r:id="rId17"/>
    <p:sldId id="267" r:id="rId18"/>
    <p:sldId id="321" r:id="rId19"/>
    <p:sldId id="269" r:id="rId20"/>
    <p:sldId id="533" r:id="rId21"/>
    <p:sldId id="286" r:id="rId22"/>
    <p:sldId id="324" r:id="rId23"/>
    <p:sldId id="326" r:id="rId24"/>
    <p:sldId id="322" r:id="rId25"/>
    <p:sldId id="325" r:id="rId26"/>
    <p:sldId id="541" r:id="rId27"/>
    <p:sldId id="542" r:id="rId28"/>
    <p:sldId id="543" r:id="rId29"/>
    <p:sldId id="289" r:id="rId30"/>
    <p:sldId id="545" r:id="rId31"/>
    <p:sldId id="366" r:id="rId32"/>
    <p:sldId id="369" r:id="rId33"/>
    <p:sldId id="546" r:id="rId34"/>
    <p:sldId id="548" r:id="rId35"/>
    <p:sldId id="549" r:id="rId36"/>
    <p:sldId id="333" r:id="rId37"/>
    <p:sldId id="331" r:id="rId38"/>
    <p:sldId id="334" r:id="rId39"/>
    <p:sldId id="336" r:id="rId40"/>
    <p:sldId id="337" r:id="rId41"/>
    <p:sldId id="330" r:id="rId42"/>
    <p:sldId id="338" r:id="rId43"/>
    <p:sldId id="345" r:id="rId44"/>
    <p:sldId id="339" r:id="rId45"/>
    <p:sldId id="340" r:id="rId46"/>
    <p:sldId id="341" r:id="rId47"/>
    <p:sldId id="346" r:id="rId48"/>
    <p:sldId id="342" r:id="rId49"/>
    <p:sldId id="347" r:id="rId50"/>
    <p:sldId id="343" r:id="rId51"/>
    <p:sldId id="348" r:id="rId52"/>
    <p:sldId id="349" r:id="rId53"/>
    <p:sldId id="350" r:id="rId54"/>
    <p:sldId id="352" r:id="rId55"/>
    <p:sldId id="361" r:id="rId56"/>
    <p:sldId id="556" r:id="rId57"/>
    <p:sldId id="555" r:id="rId58"/>
    <p:sldId id="363" r:id="rId59"/>
    <p:sldId id="379" r:id="rId60"/>
    <p:sldId id="378" r:id="rId61"/>
    <p:sldId id="554" r:id="rId62"/>
    <p:sldId id="372" r:id="rId63"/>
    <p:sldId id="553" r:id="rId64"/>
    <p:sldId id="374" r:id="rId65"/>
    <p:sldId id="375" r:id="rId66"/>
    <p:sldId id="377" r:id="rId67"/>
    <p:sldId id="387" r:id="rId68"/>
    <p:sldId id="380" r:id="rId69"/>
    <p:sldId id="551" r:id="rId70"/>
    <p:sldId id="381" r:id="rId71"/>
    <p:sldId id="386" r:id="rId72"/>
    <p:sldId id="398" r:id="rId73"/>
    <p:sldId id="537" r:id="rId74"/>
    <p:sldId id="536" r:id="rId75"/>
    <p:sldId id="399" r:id="rId76"/>
    <p:sldId id="392" r:id="rId77"/>
    <p:sldId id="393" r:id="rId78"/>
    <p:sldId id="400" r:id="rId79"/>
    <p:sldId id="534" r:id="rId80"/>
    <p:sldId id="518" r:id="rId81"/>
    <p:sldId id="528" r:id="rId82"/>
    <p:sldId id="516" r:id="rId83"/>
    <p:sldId id="519" r:id="rId84"/>
    <p:sldId id="397" r:id="rId85"/>
    <p:sldId id="520" r:id="rId86"/>
    <p:sldId id="521" r:id="rId87"/>
    <p:sldId id="522" r:id="rId8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C2363-9E4E-9132-DD72-1E010E15A32F}" name="Henrik Pålsson" initials="HP" userId="S::Henrik.Palsson@biometria.se::12345d7a-b4db-489b-9c4f-e94d27ccaedc" providerId="AD"/>
  <p188:author id="{DCEADA91-8B9D-BB89-DE16-98EE95D8554B}" name="Madeleine Forsman" initials="MF" userId="S::Madeleine.Forsman@biometria.se::b30df131-623b-4407-9ebb-2f7a448c4f94" providerId="AD"/>
  <p188:author id="{A07518BA-FCBF-6693-04C8-979E2FFB1065}" name="Julia Andersson" initials="JA" userId="S::Julia.Andersson@biometria.se::01d3ab00-49ea-41d2-bf79-034c494df565" providerId="AD"/>
  <p188:author id="{D3E8BAFB-CA8B-1121-396C-B16397693E36}" name="Elin Näslund" initials="EN" userId="S::Elin.Naslund@biometria.se::35a7d0b5-d09d-4e5c-9f76-51850e16d3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637"/>
    <a:srgbClr val="1F6575"/>
    <a:srgbClr val="DFDCD8"/>
    <a:srgbClr val="007B4F"/>
    <a:srgbClr val="0F0F0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316BD-BBC7-4A9F-946B-E39B5951355F}" v="2" dt="2022-09-27T15:19:17.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6" autoAdjust="0"/>
    <p:restoredTop sz="94602" autoAdjust="0"/>
  </p:normalViewPr>
  <p:slideViewPr>
    <p:cSldViewPr snapToGrid="0" snapToObjects="1">
      <p:cViewPr varScale="1">
        <p:scale>
          <a:sx n="110" d="100"/>
          <a:sy n="110" d="100"/>
        </p:scale>
        <p:origin x="120"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8D440-7B2B-4293-AF35-F7F1D590991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FB7D83E-BB9A-4899-94F4-002DB4D70019}">
      <dgm:prSet/>
      <dgm:spPr/>
      <dgm:t>
        <a:bodyPr/>
        <a:lstStyle/>
        <a:p>
          <a:r>
            <a:rPr lang="en-US" dirty="0" err="1"/>
            <a:t>Lämpliga</a:t>
          </a:r>
          <a:r>
            <a:rPr lang="en-US" dirty="0"/>
            <a:t> </a:t>
          </a:r>
          <a:r>
            <a:rPr lang="en-US" dirty="0" err="1"/>
            <a:t>förberedelser</a:t>
          </a:r>
          <a:endParaRPr lang="en-US" dirty="0"/>
        </a:p>
      </dgm:t>
    </dgm:pt>
    <dgm:pt modelId="{1526CD69-25DB-459D-8357-2F8D7CD5E90C}" type="parTrans" cxnId="{6ADDC233-533E-488B-9170-D1E5901CF3D4}">
      <dgm:prSet/>
      <dgm:spPr/>
      <dgm:t>
        <a:bodyPr/>
        <a:lstStyle/>
        <a:p>
          <a:endParaRPr lang="en-US"/>
        </a:p>
      </dgm:t>
    </dgm:pt>
    <dgm:pt modelId="{7555B7B7-87B3-4FF4-B4CC-F393511B1C43}" type="sibTrans" cxnId="{6ADDC233-533E-488B-9170-D1E5901CF3D4}">
      <dgm:prSet/>
      <dgm:spPr/>
      <dgm:t>
        <a:bodyPr/>
        <a:lstStyle/>
        <a:p>
          <a:endParaRPr lang="en-US"/>
        </a:p>
      </dgm:t>
    </dgm:pt>
    <dgm:pt modelId="{ADCC2742-7352-4F40-948A-9ECD25424321}">
      <dgm:prSet/>
      <dgm:spPr/>
      <dgm:t>
        <a:bodyPr/>
        <a:lstStyle/>
        <a:p>
          <a:r>
            <a:rPr lang="en-US"/>
            <a:t>Produktionsunderlag</a:t>
          </a:r>
        </a:p>
      </dgm:t>
    </dgm:pt>
    <dgm:pt modelId="{CE0394A4-39C8-4344-9118-28E0EA1E55A5}" type="parTrans" cxnId="{CEA91500-3296-4CEF-9239-BDBB7EBCD0BB}">
      <dgm:prSet/>
      <dgm:spPr/>
      <dgm:t>
        <a:bodyPr/>
        <a:lstStyle/>
        <a:p>
          <a:endParaRPr lang="en-US"/>
        </a:p>
      </dgm:t>
    </dgm:pt>
    <dgm:pt modelId="{9AF818A6-73C4-4783-A73B-77DF9B7264E9}" type="sibTrans" cxnId="{CEA91500-3296-4CEF-9239-BDBB7EBCD0BB}">
      <dgm:prSet/>
      <dgm:spPr/>
      <dgm:t>
        <a:bodyPr/>
        <a:lstStyle/>
        <a:p>
          <a:endParaRPr lang="en-US"/>
        </a:p>
      </dgm:t>
    </dgm:pt>
    <dgm:pt modelId="{7252907E-C02C-4C67-8429-4F533A4B2873}">
      <dgm:prSet/>
      <dgm:spPr/>
      <dgm:t>
        <a:bodyPr/>
        <a:lstStyle/>
        <a:p>
          <a:r>
            <a:rPr lang="en-US"/>
            <a:t>Användning av handelssortiment och produkter vid produktionsrapportering</a:t>
          </a:r>
        </a:p>
      </dgm:t>
    </dgm:pt>
    <dgm:pt modelId="{6BBCCF8A-EB05-47AF-B11C-53D5F8C07331}" type="parTrans" cxnId="{F6579493-FDFC-42BB-8B40-54BCF4FA49E6}">
      <dgm:prSet/>
      <dgm:spPr/>
      <dgm:t>
        <a:bodyPr/>
        <a:lstStyle/>
        <a:p>
          <a:endParaRPr lang="en-US"/>
        </a:p>
      </dgm:t>
    </dgm:pt>
    <dgm:pt modelId="{D107D8C0-E58B-447D-B5C7-B0FFA2E03B65}" type="sibTrans" cxnId="{F6579493-FDFC-42BB-8B40-54BCF4FA49E6}">
      <dgm:prSet/>
      <dgm:spPr/>
      <dgm:t>
        <a:bodyPr/>
        <a:lstStyle/>
        <a:p>
          <a:endParaRPr lang="en-US"/>
        </a:p>
      </dgm:t>
    </dgm:pt>
    <dgm:pt modelId="{58D02AD6-FA65-40EF-B473-BF17C3A1ABB3}">
      <dgm:prSet/>
      <dgm:spPr/>
      <dgm:t>
        <a:bodyPr/>
        <a:lstStyle/>
        <a:p>
          <a:r>
            <a:rPr lang="en-US"/>
            <a:t>Maskinregistret</a:t>
          </a:r>
        </a:p>
      </dgm:t>
    </dgm:pt>
    <dgm:pt modelId="{4BC5C09F-9790-4255-98A0-7D3B10B95CC4}" type="parTrans" cxnId="{ED6E2BF6-4295-41CC-8A75-600435BCA81C}">
      <dgm:prSet/>
      <dgm:spPr/>
      <dgm:t>
        <a:bodyPr/>
        <a:lstStyle/>
        <a:p>
          <a:endParaRPr lang="en-US"/>
        </a:p>
      </dgm:t>
    </dgm:pt>
    <dgm:pt modelId="{5C8ABB3E-3E91-435A-8797-18DA2B3835EA}" type="sibTrans" cxnId="{ED6E2BF6-4295-41CC-8A75-600435BCA81C}">
      <dgm:prSet/>
      <dgm:spPr/>
      <dgm:t>
        <a:bodyPr/>
        <a:lstStyle/>
        <a:p>
          <a:endParaRPr lang="en-US"/>
        </a:p>
      </dgm:t>
    </dgm:pt>
    <dgm:pt modelId="{74610F3C-E70A-4309-A870-4E77539C3119}">
      <dgm:prSet/>
      <dgm:spPr/>
      <dgm:t>
        <a:bodyPr/>
        <a:lstStyle/>
        <a:p>
          <a:r>
            <a:rPr lang="en-US"/>
            <a:t>Produktionsledare</a:t>
          </a:r>
        </a:p>
      </dgm:t>
    </dgm:pt>
    <dgm:pt modelId="{FA379B44-409D-4B84-9739-09075116CC0D}" type="parTrans" cxnId="{9755CA56-3241-4487-95CD-A671D243C79E}">
      <dgm:prSet/>
      <dgm:spPr/>
      <dgm:t>
        <a:bodyPr/>
        <a:lstStyle/>
        <a:p>
          <a:endParaRPr lang="en-US"/>
        </a:p>
      </dgm:t>
    </dgm:pt>
    <dgm:pt modelId="{18ADD0E4-5509-4304-B085-BFC2FFB804D1}" type="sibTrans" cxnId="{9755CA56-3241-4487-95CD-A671D243C79E}">
      <dgm:prSet/>
      <dgm:spPr/>
      <dgm:t>
        <a:bodyPr/>
        <a:lstStyle/>
        <a:p>
          <a:endParaRPr lang="en-US"/>
        </a:p>
      </dgm:t>
    </dgm:pt>
    <dgm:pt modelId="{BE213B92-4A27-4F34-B223-A6AC0C4C7945}">
      <dgm:prSet/>
      <dgm:spPr/>
      <dgm:t>
        <a:bodyPr/>
        <a:lstStyle/>
        <a:p>
          <a:r>
            <a:rPr lang="en-US" dirty="0" err="1"/>
            <a:t>Biobränsleproducenters</a:t>
          </a:r>
          <a:r>
            <a:rPr lang="en-US" dirty="0"/>
            <a:t> </a:t>
          </a:r>
          <a:r>
            <a:rPr lang="en-US" dirty="0" err="1"/>
            <a:t>möjlighet</a:t>
          </a:r>
          <a:r>
            <a:rPr lang="en-US" dirty="0"/>
            <a:t> till </a:t>
          </a:r>
          <a:r>
            <a:rPr lang="en-US" dirty="0" err="1"/>
            <a:t>stöd</a:t>
          </a:r>
          <a:r>
            <a:rPr lang="en-US" dirty="0"/>
            <a:t> </a:t>
          </a:r>
          <a:r>
            <a:rPr lang="en-US" dirty="0" err="1"/>
            <a:t>i</a:t>
          </a:r>
          <a:r>
            <a:rPr lang="en-US" dirty="0"/>
            <a:t> VIOL 3</a:t>
          </a:r>
        </a:p>
      </dgm:t>
    </dgm:pt>
    <dgm:pt modelId="{86616A28-14C3-45D6-A781-C2EF8C220EE5}" type="parTrans" cxnId="{57083CC4-222A-4C52-99B9-8D94D072843B}">
      <dgm:prSet/>
      <dgm:spPr/>
      <dgm:t>
        <a:bodyPr/>
        <a:lstStyle/>
        <a:p>
          <a:endParaRPr lang="en-US"/>
        </a:p>
      </dgm:t>
    </dgm:pt>
    <dgm:pt modelId="{965E1BAD-5D41-4978-A676-4123908A39AE}" type="sibTrans" cxnId="{57083CC4-222A-4C52-99B9-8D94D072843B}">
      <dgm:prSet/>
      <dgm:spPr/>
      <dgm:t>
        <a:bodyPr/>
        <a:lstStyle/>
        <a:p>
          <a:endParaRPr lang="en-US"/>
        </a:p>
      </dgm:t>
    </dgm:pt>
    <dgm:pt modelId="{733E6134-9277-4398-BB45-DB5600C1824D}">
      <dgm:prSet/>
      <dgm:spPr/>
      <dgm:t>
        <a:bodyPr/>
        <a:lstStyle/>
        <a:p>
          <a:r>
            <a:rPr lang="en-US"/>
            <a:t>Ersättningsgrundande skördarmätning</a:t>
          </a:r>
        </a:p>
      </dgm:t>
    </dgm:pt>
    <dgm:pt modelId="{9B3262E4-CCE6-4220-933C-8CDE2C127D5F}" type="parTrans" cxnId="{8239B855-4DC9-4F15-AB43-A5A532C30FDD}">
      <dgm:prSet/>
      <dgm:spPr/>
      <dgm:t>
        <a:bodyPr/>
        <a:lstStyle/>
        <a:p>
          <a:endParaRPr lang="en-US"/>
        </a:p>
      </dgm:t>
    </dgm:pt>
    <dgm:pt modelId="{20C54407-E14B-428C-8183-6193AC55F2A2}" type="sibTrans" cxnId="{8239B855-4DC9-4F15-AB43-A5A532C30FDD}">
      <dgm:prSet/>
      <dgm:spPr/>
      <dgm:t>
        <a:bodyPr/>
        <a:lstStyle/>
        <a:p>
          <a:endParaRPr lang="en-US"/>
        </a:p>
      </dgm:t>
    </dgm:pt>
    <dgm:pt modelId="{2098D0FB-C76E-4456-9308-5002A345031D}">
      <dgm:prSet/>
      <dgm:spPr/>
      <dgm:t>
        <a:bodyPr/>
        <a:lstStyle/>
        <a:p>
          <a:r>
            <a:rPr lang="en-US"/>
            <a:t>Uppdragsgivarinställningar</a:t>
          </a:r>
        </a:p>
      </dgm:t>
    </dgm:pt>
    <dgm:pt modelId="{CD161D15-204C-4C24-A11A-E7BF0632D750}" type="parTrans" cxnId="{3A85914B-2ECD-42EA-9F6C-3FCC83C005D7}">
      <dgm:prSet/>
      <dgm:spPr/>
      <dgm:t>
        <a:bodyPr/>
        <a:lstStyle/>
        <a:p>
          <a:endParaRPr lang="en-US"/>
        </a:p>
      </dgm:t>
    </dgm:pt>
    <dgm:pt modelId="{95010626-785E-4707-961B-61FA7734DC2F}" type="sibTrans" cxnId="{3A85914B-2ECD-42EA-9F6C-3FCC83C005D7}">
      <dgm:prSet/>
      <dgm:spPr/>
      <dgm:t>
        <a:bodyPr/>
        <a:lstStyle/>
        <a:p>
          <a:endParaRPr lang="en-US"/>
        </a:p>
      </dgm:t>
    </dgm:pt>
    <dgm:pt modelId="{7170F86B-9532-4124-8D0F-E234DA1DD2CB}">
      <dgm:prSet/>
      <dgm:spPr/>
      <dgm:t>
        <a:bodyPr/>
        <a:lstStyle/>
        <a:p>
          <a:r>
            <a:rPr lang="sv-SE" dirty="0"/>
            <a:t>Produktions del i helheten</a:t>
          </a:r>
        </a:p>
      </dgm:t>
    </dgm:pt>
    <dgm:pt modelId="{73950868-093F-4406-9594-CFCD6CABBCBA}" type="parTrans" cxnId="{E5F29A9E-C003-4D82-BD42-33D846BE0374}">
      <dgm:prSet/>
      <dgm:spPr/>
      <dgm:t>
        <a:bodyPr/>
        <a:lstStyle/>
        <a:p>
          <a:endParaRPr lang="sv-SE"/>
        </a:p>
      </dgm:t>
    </dgm:pt>
    <dgm:pt modelId="{0A7A53B3-0271-4E4D-9B8F-8B0247231730}" type="sibTrans" cxnId="{E5F29A9E-C003-4D82-BD42-33D846BE0374}">
      <dgm:prSet/>
      <dgm:spPr/>
      <dgm:t>
        <a:bodyPr/>
        <a:lstStyle/>
        <a:p>
          <a:endParaRPr lang="sv-SE"/>
        </a:p>
      </dgm:t>
    </dgm:pt>
    <dgm:pt modelId="{D21316EE-0C19-4423-ADCD-42CDB52245ED}">
      <dgm:prSet/>
      <dgm:spPr/>
      <dgm:t>
        <a:bodyPr/>
        <a:lstStyle/>
        <a:p>
          <a:r>
            <a:rPr lang="en-US" dirty="0" err="1"/>
            <a:t>Nytt</a:t>
          </a:r>
          <a:r>
            <a:rPr lang="en-US" dirty="0"/>
            <a:t> data </a:t>
          </a:r>
          <a:r>
            <a:rPr lang="en-US" dirty="0" err="1"/>
            <a:t>i</a:t>
          </a:r>
          <a:r>
            <a:rPr lang="en-US" dirty="0"/>
            <a:t> VIOL 3</a:t>
          </a:r>
          <a:endParaRPr lang="sv-SE" dirty="0"/>
        </a:p>
      </dgm:t>
    </dgm:pt>
    <dgm:pt modelId="{40CF517B-3C31-4C3A-B60D-AAD7C55AA690}" type="parTrans" cxnId="{4F1AEF3E-0565-4FD4-A7AF-EF37EF94CEB7}">
      <dgm:prSet/>
      <dgm:spPr/>
      <dgm:t>
        <a:bodyPr/>
        <a:lstStyle/>
        <a:p>
          <a:endParaRPr lang="sv-SE"/>
        </a:p>
      </dgm:t>
    </dgm:pt>
    <dgm:pt modelId="{867027CB-E529-4230-8079-C6B2873597D5}" type="sibTrans" cxnId="{4F1AEF3E-0565-4FD4-A7AF-EF37EF94CEB7}">
      <dgm:prSet/>
      <dgm:spPr/>
      <dgm:t>
        <a:bodyPr/>
        <a:lstStyle/>
        <a:p>
          <a:endParaRPr lang="sv-SE"/>
        </a:p>
      </dgm:t>
    </dgm:pt>
    <dgm:pt modelId="{988512B3-1CF5-4C4E-8C80-FEBB2DA0C367}">
      <dgm:prSet/>
      <dgm:spPr/>
      <dgm:t>
        <a:bodyPr/>
        <a:lstStyle/>
        <a:p>
          <a:r>
            <a:rPr lang="sv-SE" dirty="0"/>
            <a:t>Produktionsdata</a:t>
          </a:r>
        </a:p>
      </dgm:t>
    </dgm:pt>
    <dgm:pt modelId="{3E069285-F840-4E71-9F7F-A5D6DC31A6A9}" type="parTrans" cxnId="{DAA1C7E2-0236-40B0-A389-69C8BE604FD5}">
      <dgm:prSet/>
      <dgm:spPr/>
      <dgm:t>
        <a:bodyPr/>
        <a:lstStyle/>
        <a:p>
          <a:endParaRPr lang="sv-SE"/>
        </a:p>
      </dgm:t>
    </dgm:pt>
    <dgm:pt modelId="{4091F9C9-3C98-4377-A0A7-B7E23B851FD8}" type="sibTrans" cxnId="{DAA1C7E2-0236-40B0-A389-69C8BE604FD5}">
      <dgm:prSet/>
      <dgm:spPr/>
      <dgm:t>
        <a:bodyPr/>
        <a:lstStyle/>
        <a:p>
          <a:endParaRPr lang="sv-SE"/>
        </a:p>
      </dgm:t>
    </dgm:pt>
    <dgm:pt modelId="{49312B97-D760-44FE-BB6C-ADC27C283719}">
      <dgm:prSet/>
      <dgm:spPr/>
      <dgm:t>
        <a:bodyPr/>
        <a:lstStyle/>
        <a:p>
          <a:r>
            <a:rPr lang="en-US"/>
            <a:t>Avlägg och slutsignaler</a:t>
          </a:r>
          <a:endParaRPr lang="en-US" dirty="0"/>
        </a:p>
      </dgm:t>
    </dgm:pt>
    <dgm:pt modelId="{3F2459E4-3A36-4F5C-A970-6D4CBCCDE64A}" type="parTrans" cxnId="{461E5DFA-7CCB-4D60-A109-E5732D229E50}">
      <dgm:prSet/>
      <dgm:spPr/>
      <dgm:t>
        <a:bodyPr/>
        <a:lstStyle/>
        <a:p>
          <a:endParaRPr lang="sv-SE"/>
        </a:p>
      </dgm:t>
    </dgm:pt>
    <dgm:pt modelId="{A291251C-E741-4006-9B9B-66375A2B5D20}" type="sibTrans" cxnId="{461E5DFA-7CCB-4D60-A109-E5732D229E50}">
      <dgm:prSet/>
      <dgm:spPr/>
      <dgm:t>
        <a:bodyPr/>
        <a:lstStyle/>
        <a:p>
          <a:endParaRPr lang="sv-SE"/>
        </a:p>
      </dgm:t>
    </dgm:pt>
    <dgm:pt modelId="{6866753A-5FAC-4089-AE65-F54D25E57CF9}">
      <dgm:prSet/>
      <dgm:spPr/>
      <dgm:t>
        <a:bodyPr/>
        <a:lstStyle/>
        <a:p>
          <a:r>
            <a:rPr lang="sv-SE" dirty="0"/>
            <a:t>Mottagare, </a:t>
          </a:r>
          <a:r>
            <a:rPr lang="sv-SE" dirty="0" err="1"/>
            <a:t>leveransanvarig</a:t>
          </a:r>
          <a:r>
            <a:rPr lang="sv-SE" dirty="0"/>
            <a:t>, Befraktare, Transportföretag</a:t>
          </a:r>
        </a:p>
      </dgm:t>
    </dgm:pt>
    <dgm:pt modelId="{7EAB59A1-61DA-45FB-B04C-0484EBC519E9}" type="parTrans" cxnId="{2D9A82D6-C63F-4B8E-94D9-CBE026CC5CEC}">
      <dgm:prSet/>
      <dgm:spPr/>
      <dgm:t>
        <a:bodyPr/>
        <a:lstStyle/>
        <a:p>
          <a:endParaRPr lang="sv-SE"/>
        </a:p>
      </dgm:t>
    </dgm:pt>
    <dgm:pt modelId="{94F1A08F-5494-4D69-A69C-C6DF8F5B0931}" type="sibTrans" cxnId="{2D9A82D6-C63F-4B8E-94D9-CBE026CC5CEC}">
      <dgm:prSet/>
      <dgm:spPr/>
      <dgm:t>
        <a:bodyPr/>
        <a:lstStyle/>
        <a:p>
          <a:endParaRPr lang="sv-SE"/>
        </a:p>
      </dgm:t>
    </dgm:pt>
    <dgm:pt modelId="{25D2C6A4-5B16-4361-968A-E2AE11E5D6E9}">
      <dgm:prSet/>
      <dgm:spPr/>
      <dgm:t>
        <a:bodyPr/>
        <a:lstStyle/>
        <a:p>
          <a:r>
            <a:rPr lang="en-US" dirty="0" err="1"/>
            <a:t>Revisorsföretagens</a:t>
          </a:r>
          <a:r>
            <a:rPr lang="en-US" dirty="0"/>
            <a:t> </a:t>
          </a:r>
          <a:r>
            <a:rPr lang="en-US" dirty="0" err="1"/>
            <a:t>tillgång</a:t>
          </a:r>
          <a:r>
            <a:rPr lang="en-US" dirty="0"/>
            <a:t> till </a:t>
          </a:r>
          <a:r>
            <a:rPr lang="en-US" dirty="0" err="1"/>
            <a:t>Produktionssystemet</a:t>
          </a:r>
          <a:endParaRPr lang="sv-SE" dirty="0"/>
        </a:p>
      </dgm:t>
    </dgm:pt>
    <dgm:pt modelId="{ACABFF05-C933-49C6-9841-30CA67FBF124}" type="parTrans" cxnId="{8BCDB7C3-ADFF-48B2-BED3-33558190EAA4}">
      <dgm:prSet/>
      <dgm:spPr/>
      <dgm:t>
        <a:bodyPr/>
        <a:lstStyle/>
        <a:p>
          <a:endParaRPr lang="sv-SE"/>
        </a:p>
      </dgm:t>
    </dgm:pt>
    <dgm:pt modelId="{3BAB98D0-8F3F-43E8-85F7-65AFC218C968}" type="sibTrans" cxnId="{8BCDB7C3-ADFF-48B2-BED3-33558190EAA4}">
      <dgm:prSet/>
      <dgm:spPr/>
      <dgm:t>
        <a:bodyPr/>
        <a:lstStyle/>
        <a:p>
          <a:endParaRPr lang="sv-SE"/>
        </a:p>
      </dgm:t>
    </dgm:pt>
    <dgm:pt modelId="{A91D24D8-EB3B-423D-8B99-0E947169F2A3}" type="pres">
      <dgm:prSet presAssocID="{E8C8D440-7B2B-4293-AF35-F7F1D5909918}" presName="diagram" presStyleCnt="0">
        <dgm:presLayoutVars>
          <dgm:dir/>
          <dgm:resizeHandles val="exact"/>
        </dgm:presLayoutVars>
      </dgm:prSet>
      <dgm:spPr/>
    </dgm:pt>
    <dgm:pt modelId="{62ECBE72-A679-4A1C-804E-B416E2492189}" type="pres">
      <dgm:prSet presAssocID="{7170F86B-9532-4124-8D0F-E234DA1DD2CB}" presName="node" presStyleLbl="node1" presStyleIdx="0" presStyleCnt="14">
        <dgm:presLayoutVars>
          <dgm:bulletEnabled val="1"/>
        </dgm:presLayoutVars>
      </dgm:prSet>
      <dgm:spPr/>
    </dgm:pt>
    <dgm:pt modelId="{88CB022C-A538-4FCB-A613-754FF446C018}" type="pres">
      <dgm:prSet presAssocID="{0A7A53B3-0271-4E4D-9B8F-8B0247231730}" presName="sibTrans" presStyleCnt="0"/>
      <dgm:spPr/>
    </dgm:pt>
    <dgm:pt modelId="{3E8DE1C4-A9D7-497E-942F-AD08D3DB71D6}" type="pres">
      <dgm:prSet presAssocID="{DFB7D83E-BB9A-4899-94F4-002DB4D70019}" presName="node" presStyleLbl="node1" presStyleIdx="1" presStyleCnt="14">
        <dgm:presLayoutVars>
          <dgm:bulletEnabled val="1"/>
        </dgm:presLayoutVars>
      </dgm:prSet>
      <dgm:spPr/>
    </dgm:pt>
    <dgm:pt modelId="{FB6FC283-2995-4641-9B45-C76FB519A143}" type="pres">
      <dgm:prSet presAssocID="{7555B7B7-87B3-4FF4-B4CC-F393511B1C43}" presName="sibTrans" presStyleCnt="0"/>
      <dgm:spPr/>
    </dgm:pt>
    <dgm:pt modelId="{5616D94A-809F-4877-AB22-79B6B8583B04}" type="pres">
      <dgm:prSet presAssocID="{ADCC2742-7352-4F40-948A-9ECD25424321}" presName="node" presStyleLbl="node1" presStyleIdx="2" presStyleCnt="14">
        <dgm:presLayoutVars>
          <dgm:bulletEnabled val="1"/>
        </dgm:presLayoutVars>
      </dgm:prSet>
      <dgm:spPr/>
    </dgm:pt>
    <dgm:pt modelId="{A6965D48-8A41-4849-A8E9-D16F9ADD39D5}" type="pres">
      <dgm:prSet presAssocID="{9AF818A6-73C4-4783-A73B-77DF9B7264E9}" presName="sibTrans" presStyleCnt="0"/>
      <dgm:spPr/>
    </dgm:pt>
    <dgm:pt modelId="{B6CCF1F2-DFEE-4AFF-A033-80DDEB72E39D}" type="pres">
      <dgm:prSet presAssocID="{988512B3-1CF5-4C4E-8C80-FEBB2DA0C367}" presName="node" presStyleLbl="node1" presStyleIdx="3" presStyleCnt="14">
        <dgm:presLayoutVars>
          <dgm:bulletEnabled val="1"/>
        </dgm:presLayoutVars>
      </dgm:prSet>
      <dgm:spPr/>
    </dgm:pt>
    <dgm:pt modelId="{A1115E99-E842-462D-A6BF-CCD288B2F40A}" type="pres">
      <dgm:prSet presAssocID="{4091F9C9-3C98-4377-A0A7-B7E23B851FD8}" presName="sibTrans" presStyleCnt="0"/>
      <dgm:spPr/>
    </dgm:pt>
    <dgm:pt modelId="{91EC3118-8FD1-4549-9528-1DF6177725CF}" type="pres">
      <dgm:prSet presAssocID="{49312B97-D760-44FE-BB6C-ADC27C283719}" presName="node" presStyleLbl="node1" presStyleIdx="4" presStyleCnt="14">
        <dgm:presLayoutVars>
          <dgm:bulletEnabled val="1"/>
        </dgm:presLayoutVars>
      </dgm:prSet>
      <dgm:spPr/>
    </dgm:pt>
    <dgm:pt modelId="{BB5A17B3-B777-4E06-BBD9-A3CA103CBDE2}" type="pres">
      <dgm:prSet presAssocID="{A291251C-E741-4006-9B9B-66375A2B5D20}" presName="sibTrans" presStyleCnt="0"/>
      <dgm:spPr/>
    </dgm:pt>
    <dgm:pt modelId="{615D26FA-7761-4D23-8881-47A109F52033}" type="pres">
      <dgm:prSet presAssocID="{D21316EE-0C19-4423-ADCD-42CDB52245ED}" presName="node" presStyleLbl="node1" presStyleIdx="5" presStyleCnt="14">
        <dgm:presLayoutVars>
          <dgm:bulletEnabled val="1"/>
        </dgm:presLayoutVars>
      </dgm:prSet>
      <dgm:spPr/>
    </dgm:pt>
    <dgm:pt modelId="{3738B2C7-4065-4307-B9B2-5ED2E802861E}" type="pres">
      <dgm:prSet presAssocID="{867027CB-E529-4230-8079-C6B2873597D5}" presName="sibTrans" presStyleCnt="0"/>
      <dgm:spPr/>
    </dgm:pt>
    <dgm:pt modelId="{AC44A788-586D-48D4-9DB1-281DA9C26D10}" type="pres">
      <dgm:prSet presAssocID="{25D2C6A4-5B16-4361-968A-E2AE11E5D6E9}" presName="node" presStyleLbl="node1" presStyleIdx="6" presStyleCnt="14">
        <dgm:presLayoutVars>
          <dgm:bulletEnabled val="1"/>
        </dgm:presLayoutVars>
      </dgm:prSet>
      <dgm:spPr/>
    </dgm:pt>
    <dgm:pt modelId="{5ED03A5D-AF19-4FFE-A5F2-ED7B4FD6F0E7}" type="pres">
      <dgm:prSet presAssocID="{3BAB98D0-8F3F-43E8-85F7-65AFC218C968}" presName="sibTrans" presStyleCnt="0"/>
      <dgm:spPr/>
    </dgm:pt>
    <dgm:pt modelId="{AD7DC251-CA2E-4383-9824-3C4B593A23E9}" type="pres">
      <dgm:prSet presAssocID="{6866753A-5FAC-4089-AE65-F54D25E57CF9}" presName="node" presStyleLbl="node1" presStyleIdx="7" presStyleCnt="14">
        <dgm:presLayoutVars>
          <dgm:bulletEnabled val="1"/>
        </dgm:presLayoutVars>
      </dgm:prSet>
      <dgm:spPr/>
    </dgm:pt>
    <dgm:pt modelId="{F85411E0-CEC3-4681-A915-C08E6CB87470}" type="pres">
      <dgm:prSet presAssocID="{94F1A08F-5494-4D69-A69C-C6DF8F5B0931}" presName="sibTrans" presStyleCnt="0"/>
      <dgm:spPr/>
    </dgm:pt>
    <dgm:pt modelId="{6362EC73-3AA0-4BDB-8D6B-D10CCD57C860}" type="pres">
      <dgm:prSet presAssocID="{7252907E-C02C-4C67-8429-4F533A4B2873}" presName="node" presStyleLbl="node1" presStyleIdx="8" presStyleCnt="14">
        <dgm:presLayoutVars>
          <dgm:bulletEnabled val="1"/>
        </dgm:presLayoutVars>
      </dgm:prSet>
      <dgm:spPr/>
    </dgm:pt>
    <dgm:pt modelId="{443EBF71-89EC-4761-9675-4B54E5356703}" type="pres">
      <dgm:prSet presAssocID="{D107D8C0-E58B-447D-B5C7-B0FFA2E03B65}" presName="sibTrans" presStyleCnt="0"/>
      <dgm:spPr/>
    </dgm:pt>
    <dgm:pt modelId="{BA1B1020-6AF4-4D01-8ADC-9C02B5E6FC77}" type="pres">
      <dgm:prSet presAssocID="{58D02AD6-FA65-40EF-B473-BF17C3A1ABB3}" presName="node" presStyleLbl="node1" presStyleIdx="9" presStyleCnt="14">
        <dgm:presLayoutVars>
          <dgm:bulletEnabled val="1"/>
        </dgm:presLayoutVars>
      </dgm:prSet>
      <dgm:spPr/>
    </dgm:pt>
    <dgm:pt modelId="{3A57BA85-95B0-4465-AE96-F4E35D285D36}" type="pres">
      <dgm:prSet presAssocID="{5C8ABB3E-3E91-435A-8797-18DA2B3835EA}" presName="sibTrans" presStyleCnt="0"/>
      <dgm:spPr/>
    </dgm:pt>
    <dgm:pt modelId="{9B318CFF-0397-4D41-B9BE-622C9DAD24FF}" type="pres">
      <dgm:prSet presAssocID="{74610F3C-E70A-4309-A870-4E77539C3119}" presName="node" presStyleLbl="node1" presStyleIdx="10" presStyleCnt="14">
        <dgm:presLayoutVars>
          <dgm:bulletEnabled val="1"/>
        </dgm:presLayoutVars>
      </dgm:prSet>
      <dgm:spPr/>
    </dgm:pt>
    <dgm:pt modelId="{77C98B43-9A58-476E-BC3F-05E97FF9EAC9}" type="pres">
      <dgm:prSet presAssocID="{18ADD0E4-5509-4304-B085-BFC2FFB804D1}" presName="sibTrans" presStyleCnt="0"/>
      <dgm:spPr/>
    </dgm:pt>
    <dgm:pt modelId="{B6993D1A-BAA6-497E-B4D7-170466E50854}" type="pres">
      <dgm:prSet presAssocID="{BE213B92-4A27-4F34-B223-A6AC0C4C7945}" presName="node" presStyleLbl="node1" presStyleIdx="11" presStyleCnt="14">
        <dgm:presLayoutVars>
          <dgm:bulletEnabled val="1"/>
        </dgm:presLayoutVars>
      </dgm:prSet>
      <dgm:spPr/>
    </dgm:pt>
    <dgm:pt modelId="{965019D5-7073-4907-8208-6128458B2CC5}" type="pres">
      <dgm:prSet presAssocID="{965E1BAD-5D41-4978-A676-4123908A39AE}" presName="sibTrans" presStyleCnt="0"/>
      <dgm:spPr/>
    </dgm:pt>
    <dgm:pt modelId="{ECDACBF0-877C-45C9-B650-7A9827852E6F}" type="pres">
      <dgm:prSet presAssocID="{733E6134-9277-4398-BB45-DB5600C1824D}" presName="node" presStyleLbl="node1" presStyleIdx="12" presStyleCnt="14">
        <dgm:presLayoutVars>
          <dgm:bulletEnabled val="1"/>
        </dgm:presLayoutVars>
      </dgm:prSet>
      <dgm:spPr/>
    </dgm:pt>
    <dgm:pt modelId="{37439502-8907-48D6-AA1F-91E2B444670B}" type="pres">
      <dgm:prSet presAssocID="{20C54407-E14B-428C-8183-6193AC55F2A2}" presName="sibTrans" presStyleCnt="0"/>
      <dgm:spPr/>
    </dgm:pt>
    <dgm:pt modelId="{50D23DA5-8703-4D63-BABF-C2CA2E36BAFB}" type="pres">
      <dgm:prSet presAssocID="{2098D0FB-C76E-4456-9308-5002A345031D}" presName="node" presStyleLbl="node1" presStyleIdx="13" presStyleCnt="14">
        <dgm:presLayoutVars>
          <dgm:bulletEnabled val="1"/>
        </dgm:presLayoutVars>
      </dgm:prSet>
      <dgm:spPr/>
    </dgm:pt>
  </dgm:ptLst>
  <dgm:cxnLst>
    <dgm:cxn modelId="{CEA91500-3296-4CEF-9239-BDBB7EBCD0BB}" srcId="{E8C8D440-7B2B-4293-AF35-F7F1D5909918}" destId="{ADCC2742-7352-4F40-948A-9ECD25424321}" srcOrd="2" destOrd="0" parTransId="{CE0394A4-39C8-4344-9118-28E0EA1E55A5}" sibTransId="{9AF818A6-73C4-4783-A73B-77DF9B7264E9}"/>
    <dgm:cxn modelId="{FA2CE307-240F-46B1-BBEC-2521C9F36858}" type="presOf" srcId="{25D2C6A4-5B16-4361-968A-E2AE11E5D6E9}" destId="{AC44A788-586D-48D4-9DB1-281DA9C26D10}" srcOrd="0" destOrd="0" presId="urn:microsoft.com/office/officeart/2005/8/layout/default"/>
    <dgm:cxn modelId="{5C747A24-A47E-4692-890F-27B6F542D0A9}" type="presOf" srcId="{49312B97-D760-44FE-BB6C-ADC27C283719}" destId="{91EC3118-8FD1-4549-9528-1DF6177725CF}" srcOrd="0" destOrd="0" presId="urn:microsoft.com/office/officeart/2005/8/layout/default"/>
    <dgm:cxn modelId="{B0DDB325-04C3-4FFE-85ED-A28E38259E52}" type="presOf" srcId="{733E6134-9277-4398-BB45-DB5600C1824D}" destId="{ECDACBF0-877C-45C9-B650-7A9827852E6F}" srcOrd="0" destOrd="0" presId="urn:microsoft.com/office/officeart/2005/8/layout/default"/>
    <dgm:cxn modelId="{CE2AC428-0689-4976-9FDB-C533D2D952CD}" type="presOf" srcId="{7252907E-C02C-4C67-8429-4F533A4B2873}" destId="{6362EC73-3AA0-4BDB-8D6B-D10CCD57C860}" srcOrd="0" destOrd="0" presId="urn:microsoft.com/office/officeart/2005/8/layout/default"/>
    <dgm:cxn modelId="{24B0B729-EFFB-44D6-98A5-AAC88D477DA6}" type="presOf" srcId="{74610F3C-E70A-4309-A870-4E77539C3119}" destId="{9B318CFF-0397-4D41-B9BE-622C9DAD24FF}" srcOrd="0" destOrd="0" presId="urn:microsoft.com/office/officeart/2005/8/layout/default"/>
    <dgm:cxn modelId="{6ADDC233-533E-488B-9170-D1E5901CF3D4}" srcId="{E8C8D440-7B2B-4293-AF35-F7F1D5909918}" destId="{DFB7D83E-BB9A-4899-94F4-002DB4D70019}" srcOrd="1" destOrd="0" parTransId="{1526CD69-25DB-459D-8357-2F8D7CD5E90C}" sibTransId="{7555B7B7-87B3-4FF4-B4CC-F393511B1C43}"/>
    <dgm:cxn modelId="{F9DD673A-A11D-4EC9-99C6-F6BC973DAD47}" type="presOf" srcId="{58D02AD6-FA65-40EF-B473-BF17C3A1ABB3}" destId="{BA1B1020-6AF4-4D01-8ADC-9C02B5E6FC77}" srcOrd="0" destOrd="0" presId="urn:microsoft.com/office/officeart/2005/8/layout/default"/>
    <dgm:cxn modelId="{4F1AEF3E-0565-4FD4-A7AF-EF37EF94CEB7}" srcId="{E8C8D440-7B2B-4293-AF35-F7F1D5909918}" destId="{D21316EE-0C19-4423-ADCD-42CDB52245ED}" srcOrd="5" destOrd="0" parTransId="{40CF517B-3C31-4C3A-B60D-AAD7C55AA690}" sibTransId="{867027CB-E529-4230-8079-C6B2873597D5}"/>
    <dgm:cxn modelId="{41E02D65-2210-48DD-87E0-965EB91DE25A}" type="presOf" srcId="{DFB7D83E-BB9A-4899-94F4-002DB4D70019}" destId="{3E8DE1C4-A9D7-497E-942F-AD08D3DB71D6}" srcOrd="0" destOrd="0" presId="urn:microsoft.com/office/officeart/2005/8/layout/default"/>
    <dgm:cxn modelId="{3A85914B-2ECD-42EA-9F6C-3FCC83C005D7}" srcId="{E8C8D440-7B2B-4293-AF35-F7F1D5909918}" destId="{2098D0FB-C76E-4456-9308-5002A345031D}" srcOrd="13" destOrd="0" parTransId="{CD161D15-204C-4C24-A11A-E7BF0632D750}" sibTransId="{95010626-785E-4707-961B-61FA7734DC2F}"/>
    <dgm:cxn modelId="{8239B855-4DC9-4F15-AB43-A5A532C30FDD}" srcId="{E8C8D440-7B2B-4293-AF35-F7F1D5909918}" destId="{733E6134-9277-4398-BB45-DB5600C1824D}" srcOrd="12" destOrd="0" parTransId="{9B3262E4-CCE6-4220-933C-8CDE2C127D5F}" sibTransId="{20C54407-E14B-428C-8183-6193AC55F2A2}"/>
    <dgm:cxn modelId="{9755CA56-3241-4487-95CD-A671D243C79E}" srcId="{E8C8D440-7B2B-4293-AF35-F7F1D5909918}" destId="{74610F3C-E70A-4309-A870-4E77539C3119}" srcOrd="10" destOrd="0" parTransId="{FA379B44-409D-4B84-9739-09075116CC0D}" sibTransId="{18ADD0E4-5509-4304-B085-BFC2FFB804D1}"/>
    <dgm:cxn modelId="{3E8B6578-5D32-4525-B22A-C597BB32C2E8}" type="presOf" srcId="{BE213B92-4A27-4F34-B223-A6AC0C4C7945}" destId="{B6993D1A-BAA6-497E-B4D7-170466E50854}" srcOrd="0" destOrd="0" presId="urn:microsoft.com/office/officeart/2005/8/layout/default"/>
    <dgm:cxn modelId="{F280ED78-0643-48B8-89E0-5DD4E1AE7D1C}" type="presOf" srcId="{6866753A-5FAC-4089-AE65-F54D25E57CF9}" destId="{AD7DC251-CA2E-4383-9824-3C4B593A23E9}" srcOrd="0" destOrd="0" presId="urn:microsoft.com/office/officeart/2005/8/layout/default"/>
    <dgm:cxn modelId="{A257EB7B-06D9-4627-BF7D-389BB407F28F}" type="presOf" srcId="{2098D0FB-C76E-4456-9308-5002A345031D}" destId="{50D23DA5-8703-4D63-BABF-C2CA2E36BAFB}" srcOrd="0" destOrd="0" presId="urn:microsoft.com/office/officeart/2005/8/layout/default"/>
    <dgm:cxn modelId="{6FAB067C-A76B-44EE-A957-1A3D0100D8E2}" type="presOf" srcId="{D21316EE-0C19-4423-ADCD-42CDB52245ED}" destId="{615D26FA-7761-4D23-8881-47A109F52033}" srcOrd="0" destOrd="0" presId="urn:microsoft.com/office/officeart/2005/8/layout/default"/>
    <dgm:cxn modelId="{F48DCD89-F8A2-4D3E-B265-05CA30C49F96}" type="presOf" srcId="{ADCC2742-7352-4F40-948A-9ECD25424321}" destId="{5616D94A-809F-4877-AB22-79B6B8583B04}" srcOrd="0" destOrd="0" presId="urn:microsoft.com/office/officeart/2005/8/layout/default"/>
    <dgm:cxn modelId="{F6579493-FDFC-42BB-8B40-54BCF4FA49E6}" srcId="{E8C8D440-7B2B-4293-AF35-F7F1D5909918}" destId="{7252907E-C02C-4C67-8429-4F533A4B2873}" srcOrd="8" destOrd="0" parTransId="{6BBCCF8A-EB05-47AF-B11C-53D5F8C07331}" sibTransId="{D107D8C0-E58B-447D-B5C7-B0FFA2E03B65}"/>
    <dgm:cxn modelId="{E5F29A9E-C003-4D82-BD42-33D846BE0374}" srcId="{E8C8D440-7B2B-4293-AF35-F7F1D5909918}" destId="{7170F86B-9532-4124-8D0F-E234DA1DD2CB}" srcOrd="0" destOrd="0" parTransId="{73950868-093F-4406-9594-CFCD6CABBCBA}" sibTransId="{0A7A53B3-0271-4E4D-9B8F-8B0247231730}"/>
    <dgm:cxn modelId="{8BCDB7C3-ADFF-48B2-BED3-33558190EAA4}" srcId="{E8C8D440-7B2B-4293-AF35-F7F1D5909918}" destId="{25D2C6A4-5B16-4361-968A-E2AE11E5D6E9}" srcOrd="6" destOrd="0" parTransId="{ACABFF05-C933-49C6-9841-30CA67FBF124}" sibTransId="{3BAB98D0-8F3F-43E8-85F7-65AFC218C968}"/>
    <dgm:cxn modelId="{57083CC4-222A-4C52-99B9-8D94D072843B}" srcId="{E8C8D440-7B2B-4293-AF35-F7F1D5909918}" destId="{BE213B92-4A27-4F34-B223-A6AC0C4C7945}" srcOrd="11" destOrd="0" parTransId="{86616A28-14C3-45D6-A781-C2EF8C220EE5}" sibTransId="{965E1BAD-5D41-4978-A676-4123908A39AE}"/>
    <dgm:cxn modelId="{2D9A82D6-C63F-4B8E-94D9-CBE026CC5CEC}" srcId="{E8C8D440-7B2B-4293-AF35-F7F1D5909918}" destId="{6866753A-5FAC-4089-AE65-F54D25E57CF9}" srcOrd="7" destOrd="0" parTransId="{7EAB59A1-61DA-45FB-B04C-0484EBC519E9}" sibTransId="{94F1A08F-5494-4D69-A69C-C6DF8F5B0931}"/>
    <dgm:cxn modelId="{F92CF5E0-C0B7-4111-83AD-1ABDD01656C5}" type="presOf" srcId="{988512B3-1CF5-4C4E-8C80-FEBB2DA0C367}" destId="{B6CCF1F2-DFEE-4AFF-A033-80DDEB72E39D}" srcOrd="0" destOrd="0" presId="urn:microsoft.com/office/officeart/2005/8/layout/default"/>
    <dgm:cxn modelId="{DAA1C7E2-0236-40B0-A389-69C8BE604FD5}" srcId="{E8C8D440-7B2B-4293-AF35-F7F1D5909918}" destId="{988512B3-1CF5-4C4E-8C80-FEBB2DA0C367}" srcOrd="3" destOrd="0" parTransId="{3E069285-F840-4E71-9F7F-A5D6DC31A6A9}" sibTransId="{4091F9C9-3C98-4377-A0A7-B7E23B851FD8}"/>
    <dgm:cxn modelId="{ED6E2BF6-4295-41CC-8A75-600435BCA81C}" srcId="{E8C8D440-7B2B-4293-AF35-F7F1D5909918}" destId="{58D02AD6-FA65-40EF-B473-BF17C3A1ABB3}" srcOrd="9" destOrd="0" parTransId="{4BC5C09F-9790-4255-98A0-7D3B10B95CC4}" sibTransId="{5C8ABB3E-3E91-435A-8797-18DA2B3835EA}"/>
    <dgm:cxn modelId="{397746F8-7D06-4E50-9485-C6F21DCE9BB8}" type="presOf" srcId="{7170F86B-9532-4124-8D0F-E234DA1DD2CB}" destId="{62ECBE72-A679-4A1C-804E-B416E2492189}" srcOrd="0" destOrd="0" presId="urn:microsoft.com/office/officeart/2005/8/layout/default"/>
    <dgm:cxn modelId="{461E5DFA-7CCB-4D60-A109-E5732D229E50}" srcId="{E8C8D440-7B2B-4293-AF35-F7F1D5909918}" destId="{49312B97-D760-44FE-BB6C-ADC27C283719}" srcOrd="4" destOrd="0" parTransId="{3F2459E4-3A36-4F5C-A970-6D4CBCCDE64A}" sibTransId="{A291251C-E741-4006-9B9B-66375A2B5D20}"/>
    <dgm:cxn modelId="{6BD343FA-94FC-4628-8A05-FA02EC3B6357}" type="presOf" srcId="{E8C8D440-7B2B-4293-AF35-F7F1D5909918}" destId="{A91D24D8-EB3B-423D-8B99-0E947169F2A3}" srcOrd="0" destOrd="0" presId="urn:microsoft.com/office/officeart/2005/8/layout/default"/>
    <dgm:cxn modelId="{F81BA493-B1E8-43A3-81B8-A6C11FE8A823}" type="presParOf" srcId="{A91D24D8-EB3B-423D-8B99-0E947169F2A3}" destId="{62ECBE72-A679-4A1C-804E-B416E2492189}" srcOrd="0" destOrd="0" presId="urn:microsoft.com/office/officeart/2005/8/layout/default"/>
    <dgm:cxn modelId="{27D8FFB6-02F7-4E34-A97E-3569A44FB7DF}" type="presParOf" srcId="{A91D24D8-EB3B-423D-8B99-0E947169F2A3}" destId="{88CB022C-A538-4FCB-A613-754FF446C018}" srcOrd="1" destOrd="0" presId="urn:microsoft.com/office/officeart/2005/8/layout/default"/>
    <dgm:cxn modelId="{AFB3DDD9-7D12-45D3-8421-E292478DB47D}" type="presParOf" srcId="{A91D24D8-EB3B-423D-8B99-0E947169F2A3}" destId="{3E8DE1C4-A9D7-497E-942F-AD08D3DB71D6}" srcOrd="2" destOrd="0" presId="urn:microsoft.com/office/officeart/2005/8/layout/default"/>
    <dgm:cxn modelId="{A1C68384-750F-40FB-A05C-43BF8F41AF82}" type="presParOf" srcId="{A91D24D8-EB3B-423D-8B99-0E947169F2A3}" destId="{FB6FC283-2995-4641-9B45-C76FB519A143}" srcOrd="3" destOrd="0" presId="urn:microsoft.com/office/officeart/2005/8/layout/default"/>
    <dgm:cxn modelId="{FCE32DA7-FADE-4660-8968-2345A43F6D02}" type="presParOf" srcId="{A91D24D8-EB3B-423D-8B99-0E947169F2A3}" destId="{5616D94A-809F-4877-AB22-79B6B8583B04}" srcOrd="4" destOrd="0" presId="urn:microsoft.com/office/officeart/2005/8/layout/default"/>
    <dgm:cxn modelId="{5F555047-7FDD-4A04-A243-E38A58108AF8}" type="presParOf" srcId="{A91D24D8-EB3B-423D-8B99-0E947169F2A3}" destId="{A6965D48-8A41-4849-A8E9-D16F9ADD39D5}" srcOrd="5" destOrd="0" presId="urn:microsoft.com/office/officeart/2005/8/layout/default"/>
    <dgm:cxn modelId="{92CEB9F2-37A1-4271-B735-FA095C961BFD}" type="presParOf" srcId="{A91D24D8-EB3B-423D-8B99-0E947169F2A3}" destId="{B6CCF1F2-DFEE-4AFF-A033-80DDEB72E39D}" srcOrd="6" destOrd="0" presId="urn:microsoft.com/office/officeart/2005/8/layout/default"/>
    <dgm:cxn modelId="{1A38C0A2-6451-47FF-A4CA-85DF4897FDB4}" type="presParOf" srcId="{A91D24D8-EB3B-423D-8B99-0E947169F2A3}" destId="{A1115E99-E842-462D-A6BF-CCD288B2F40A}" srcOrd="7" destOrd="0" presId="urn:microsoft.com/office/officeart/2005/8/layout/default"/>
    <dgm:cxn modelId="{290CD49B-A7B9-4861-9774-0460421BA744}" type="presParOf" srcId="{A91D24D8-EB3B-423D-8B99-0E947169F2A3}" destId="{91EC3118-8FD1-4549-9528-1DF6177725CF}" srcOrd="8" destOrd="0" presId="urn:microsoft.com/office/officeart/2005/8/layout/default"/>
    <dgm:cxn modelId="{5A91CBAE-A58C-4F21-B7F4-6432D4D7787E}" type="presParOf" srcId="{A91D24D8-EB3B-423D-8B99-0E947169F2A3}" destId="{BB5A17B3-B777-4E06-BBD9-A3CA103CBDE2}" srcOrd="9" destOrd="0" presId="urn:microsoft.com/office/officeart/2005/8/layout/default"/>
    <dgm:cxn modelId="{A23E4A63-C49B-465C-AC9D-1F2B2183AD58}" type="presParOf" srcId="{A91D24D8-EB3B-423D-8B99-0E947169F2A3}" destId="{615D26FA-7761-4D23-8881-47A109F52033}" srcOrd="10" destOrd="0" presId="urn:microsoft.com/office/officeart/2005/8/layout/default"/>
    <dgm:cxn modelId="{F69060CD-083C-4370-AC88-1C873A5DED75}" type="presParOf" srcId="{A91D24D8-EB3B-423D-8B99-0E947169F2A3}" destId="{3738B2C7-4065-4307-B9B2-5ED2E802861E}" srcOrd="11" destOrd="0" presId="urn:microsoft.com/office/officeart/2005/8/layout/default"/>
    <dgm:cxn modelId="{D1312FDE-E3C7-4937-BD94-33B67E5BFBD7}" type="presParOf" srcId="{A91D24D8-EB3B-423D-8B99-0E947169F2A3}" destId="{AC44A788-586D-48D4-9DB1-281DA9C26D10}" srcOrd="12" destOrd="0" presId="urn:microsoft.com/office/officeart/2005/8/layout/default"/>
    <dgm:cxn modelId="{34CB3996-657F-4DE9-81EE-C56245E247E7}" type="presParOf" srcId="{A91D24D8-EB3B-423D-8B99-0E947169F2A3}" destId="{5ED03A5D-AF19-4FFE-A5F2-ED7B4FD6F0E7}" srcOrd="13" destOrd="0" presId="urn:microsoft.com/office/officeart/2005/8/layout/default"/>
    <dgm:cxn modelId="{C7D1DEAA-C338-43E1-90A5-66A4EBC03323}" type="presParOf" srcId="{A91D24D8-EB3B-423D-8B99-0E947169F2A3}" destId="{AD7DC251-CA2E-4383-9824-3C4B593A23E9}" srcOrd="14" destOrd="0" presId="urn:microsoft.com/office/officeart/2005/8/layout/default"/>
    <dgm:cxn modelId="{B6F33E27-FBC6-4E35-9997-942DDE8F62B0}" type="presParOf" srcId="{A91D24D8-EB3B-423D-8B99-0E947169F2A3}" destId="{F85411E0-CEC3-4681-A915-C08E6CB87470}" srcOrd="15" destOrd="0" presId="urn:microsoft.com/office/officeart/2005/8/layout/default"/>
    <dgm:cxn modelId="{D65F949C-9E44-4D2A-9792-E9240B6027B6}" type="presParOf" srcId="{A91D24D8-EB3B-423D-8B99-0E947169F2A3}" destId="{6362EC73-3AA0-4BDB-8D6B-D10CCD57C860}" srcOrd="16" destOrd="0" presId="urn:microsoft.com/office/officeart/2005/8/layout/default"/>
    <dgm:cxn modelId="{9DC1AB04-3D77-438C-A732-BB67C65447BC}" type="presParOf" srcId="{A91D24D8-EB3B-423D-8B99-0E947169F2A3}" destId="{443EBF71-89EC-4761-9675-4B54E5356703}" srcOrd="17" destOrd="0" presId="urn:microsoft.com/office/officeart/2005/8/layout/default"/>
    <dgm:cxn modelId="{2A9A86CB-F464-4123-B057-0257B66703D4}" type="presParOf" srcId="{A91D24D8-EB3B-423D-8B99-0E947169F2A3}" destId="{BA1B1020-6AF4-4D01-8ADC-9C02B5E6FC77}" srcOrd="18" destOrd="0" presId="urn:microsoft.com/office/officeart/2005/8/layout/default"/>
    <dgm:cxn modelId="{400DB91A-5D3F-40C4-8A39-CB11E1B8C1A1}" type="presParOf" srcId="{A91D24D8-EB3B-423D-8B99-0E947169F2A3}" destId="{3A57BA85-95B0-4465-AE96-F4E35D285D36}" srcOrd="19" destOrd="0" presId="urn:microsoft.com/office/officeart/2005/8/layout/default"/>
    <dgm:cxn modelId="{1B09B3BF-93ED-452B-B2AB-302934C8D9DA}" type="presParOf" srcId="{A91D24D8-EB3B-423D-8B99-0E947169F2A3}" destId="{9B318CFF-0397-4D41-B9BE-622C9DAD24FF}" srcOrd="20" destOrd="0" presId="urn:microsoft.com/office/officeart/2005/8/layout/default"/>
    <dgm:cxn modelId="{DBCC9A7E-E530-451A-A521-FE58C0A64ACF}" type="presParOf" srcId="{A91D24D8-EB3B-423D-8B99-0E947169F2A3}" destId="{77C98B43-9A58-476E-BC3F-05E97FF9EAC9}" srcOrd="21" destOrd="0" presId="urn:microsoft.com/office/officeart/2005/8/layout/default"/>
    <dgm:cxn modelId="{4AD1BF34-272E-4066-B389-66B776AF5BA1}" type="presParOf" srcId="{A91D24D8-EB3B-423D-8B99-0E947169F2A3}" destId="{B6993D1A-BAA6-497E-B4D7-170466E50854}" srcOrd="22" destOrd="0" presId="urn:microsoft.com/office/officeart/2005/8/layout/default"/>
    <dgm:cxn modelId="{7AFAF808-37B8-4D0C-857B-D30C211CE520}" type="presParOf" srcId="{A91D24D8-EB3B-423D-8B99-0E947169F2A3}" destId="{965019D5-7073-4907-8208-6128458B2CC5}" srcOrd="23" destOrd="0" presId="urn:microsoft.com/office/officeart/2005/8/layout/default"/>
    <dgm:cxn modelId="{8B885904-00D9-4D49-B573-91FC5FE84AFB}" type="presParOf" srcId="{A91D24D8-EB3B-423D-8B99-0E947169F2A3}" destId="{ECDACBF0-877C-45C9-B650-7A9827852E6F}" srcOrd="24" destOrd="0" presId="urn:microsoft.com/office/officeart/2005/8/layout/default"/>
    <dgm:cxn modelId="{33E1FE0A-F787-4247-81D4-22FFF4CC9EB8}" type="presParOf" srcId="{A91D24D8-EB3B-423D-8B99-0E947169F2A3}" destId="{37439502-8907-48D6-AA1F-91E2B444670B}" srcOrd="25" destOrd="0" presId="urn:microsoft.com/office/officeart/2005/8/layout/default"/>
    <dgm:cxn modelId="{D688596E-05AC-43A2-A07A-82CA87CC2A19}" type="presParOf" srcId="{A91D24D8-EB3B-423D-8B99-0E947169F2A3}" destId="{50D23DA5-8703-4D63-BABF-C2CA2E36BAFB}"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CBE72-A679-4A1C-804E-B416E2492189}">
      <dsp:nvSpPr>
        <dsp:cNvPr id="0" name=""/>
        <dsp:cNvSpPr/>
      </dsp:nvSpPr>
      <dsp:spPr>
        <a:xfrm>
          <a:off x="3594"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Produktions del i helheten</a:t>
          </a:r>
        </a:p>
      </dsp:txBody>
      <dsp:txXfrm>
        <a:off x="3594" y="229666"/>
        <a:ext cx="1946002" cy="1167601"/>
      </dsp:txXfrm>
    </dsp:sp>
    <dsp:sp modelId="{3E8DE1C4-A9D7-497E-942F-AD08D3DB71D6}">
      <dsp:nvSpPr>
        <dsp:cNvPr id="0" name=""/>
        <dsp:cNvSpPr/>
      </dsp:nvSpPr>
      <dsp:spPr>
        <a:xfrm>
          <a:off x="2144196"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Lämpliga</a:t>
          </a:r>
          <a:r>
            <a:rPr lang="en-US" sz="1300" kern="1200" dirty="0"/>
            <a:t> </a:t>
          </a:r>
          <a:r>
            <a:rPr lang="en-US" sz="1300" kern="1200" dirty="0" err="1"/>
            <a:t>förberedelser</a:t>
          </a:r>
          <a:endParaRPr lang="en-US" sz="1300" kern="1200" dirty="0"/>
        </a:p>
      </dsp:txBody>
      <dsp:txXfrm>
        <a:off x="2144196" y="229666"/>
        <a:ext cx="1946002" cy="1167601"/>
      </dsp:txXfrm>
    </dsp:sp>
    <dsp:sp modelId="{5616D94A-809F-4877-AB22-79B6B8583B04}">
      <dsp:nvSpPr>
        <dsp:cNvPr id="0" name=""/>
        <dsp:cNvSpPr/>
      </dsp:nvSpPr>
      <dsp:spPr>
        <a:xfrm>
          <a:off x="4284798"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Produktionsunderlag</a:t>
          </a:r>
        </a:p>
      </dsp:txBody>
      <dsp:txXfrm>
        <a:off x="4284798" y="229666"/>
        <a:ext cx="1946002" cy="1167601"/>
      </dsp:txXfrm>
    </dsp:sp>
    <dsp:sp modelId="{B6CCF1F2-DFEE-4AFF-A033-80DDEB72E39D}">
      <dsp:nvSpPr>
        <dsp:cNvPr id="0" name=""/>
        <dsp:cNvSpPr/>
      </dsp:nvSpPr>
      <dsp:spPr>
        <a:xfrm>
          <a:off x="6425401"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Produktionsdata</a:t>
          </a:r>
        </a:p>
      </dsp:txBody>
      <dsp:txXfrm>
        <a:off x="6425401" y="229666"/>
        <a:ext cx="1946002" cy="1167601"/>
      </dsp:txXfrm>
    </dsp:sp>
    <dsp:sp modelId="{91EC3118-8FD1-4549-9528-1DF6177725CF}">
      <dsp:nvSpPr>
        <dsp:cNvPr id="0" name=""/>
        <dsp:cNvSpPr/>
      </dsp:nvSpPr>
      <dsp:spPr>
        <a:xfrm>
          <a:off x="8566003" y="229666"/>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Avlägg och slutsignaler</a:t>
          </a:r>
          <a:endParaRPr lang="en-US" sz="1300" kern="1200" dirty="0"/>
        </a:p>
      </dsp:txBody>
      <dsp:txXfrm>
        <a:off x="8566003" y="229666"/>
        <a:ext cx="1946002" cy="1167601"/>
      </dsp:txXfrm>
    </dsp:sp>
    <dsp:sp modelId="{615D26FA-7761-4D23-8881-47A109F52033}">
      <dsp:nvSpPr>
        <dsp:cNvPr id="0" name=""/>
        <dsp:cNvSpPr/>
      </dsp:nvSpPr>
      <dsp:spPr>
        <a:xfrm>
          <a:off x="3594"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Nytt</a:t>
          </a:r>
          <a:r>
            <a:rPr lang="en-US" sz="1300" kern="1200" dirty="0"/>
            <a:t> data </a:t>
          </a:r>
          <a:r>
            <a:rPr lang="en-US" sz="1300" kern="1200" dirty="0" err="1"/>
            <a:t>i</a:t>
          </a:r>
          <a:r>
            <a:rPr lang="en-US" sz="1300" kern="1200" dirty="0"/>
            <a:t> VIOL 3</a:t>
          </a:r>
          <a:endParaRPr lang="sv-SE" sz="1300" kern="1200" dirty="0"/>
        </a:p>
      </dsp:txBody>
      <dsp:txXfrm>
        <a:off x="3594" y="1591868"/>
        <a:ext cx="1946002" cy="1167601"/>
      </dsp:txXfrm>
    </dsp:sp>
    <dsp:sp modelId="{AC44A788-586D-48D4-9DB1-281DA9C26D10}">
      <dsp:nvSpPr>
        <dsp:cNvPr id="0" name=""/>
        <dsp:cNvSpPr/>
      </dsp:nvSpPr>
      <dsp:spPr>
        <a:xfrm>
          <a:off x="2144196"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Revisorsföretagens</a:t>
          </a:r>
          <a:r>
            <a:rPr lang="en-US" sz="1300" kern="1200" dirty="0"/>
            <a:t> </a:t>
          </a:r>
          <a:r>
            <a:rPr lang="en-US" sz="1300" kern="1200" dirty="0" err="1"/>
            <a:t>tillgång</a:t>
          </a:r>
          <a:r>
            <a:rPr lang="en-US" sz="1300" kern="1200" dirty="0"/>
            <a:t> till </a:t>
          </a:r>
          <a:r>
            <a:rPr lang="en-US" sz="1300" kern="1200" dirty="0" err="1"/>
            <a:t>Produktionssystemet</a:t>
          </a:r>
          <a:endParaRPr lang="sv-SE" sz="1300" kern="1200" dirty="0"/>
        </a:p>
      </dsp:txBody>
      <dsp:txXfrm>
        <a:off x="2144196" y="1591868"/>
        <a:ext cx="1946002" cy="1167601"/>
      </dsp:txXfrm>
    </dsp:sp>
    <dsp:sp modelId="{AD7DC251-CA2E-4383-9824-3C4B593A23E9}">
      <dsp:nvSpPr>
        <dsp:cNvPr id="0" name=""/>
        <dsp:cNvSpPr/>
      </dsp:nvSpPr>
      <dsp:spPr>
        <a:xfrm>
          <a:off x="4284798"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t>Mottagare, </a:t>
          </a:r>
          <a:r>
            <a:rPr lang="sv-SE" sz="1300" kern="1200" dirty="0" err="1"/>
            <a:t>leveransanvarig</a:t>
          </a:r>
          <a:r>
            <a:rPr lang="sv-SE" sz="1300" kern="1200" dirty="0"/>
            <a:t>, Befraktare, Transportföretag</a:t>
          </a:r>
        </a:p>
      </dsp:txBody>
      <dsp:txXfrm>
        <a:off x="4284798" y="1591868"/>
        <a:ext cx="1946002" cy="1167601"/>
      </dsp:txXfrm>
    </dsp:sp>
    <dsp:sp modelId="{6362EC73-3AA0-4BDB-8D6B-D10CCD57C860}">
      <dsp:nvSpPr>
        <dsp:cNvPr id="0" name=""/>
        <dsp:cNvSpPr/>
      </dsp:nvSpPr>
      <dsp:spPr>
        <a:xfrm>
          <a:off x="6425401"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Användning av handelssortiment och produkter vid produktionsrapportering</a:t>
          </a:r>
        </a:p>
      </dsp:txBody>
      <dsp:txXfrm>
        <a:off x="6425401" y="1591868"/>
        <a:ext cx="1946002" cy="1167601"/>
      </dsp:txXfrm>
    </dsp:sp>
    <dsp:sp modelId="{BA1B1020-6AF4-4D01-8ADC-9C02B5E6FC77}">
      <dsp:nvSpPr>
        <dsp:cNvPr id="0" name=""/>
        <dsp:cNvSpPr/>
      </dsp:nvSpPr>
      <dsp:spPr>
        <a:xfrm>
          <a:off x="8566003" y="1591868"/>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Maskinregistret</a:t>
          </a:r>
        </a:p>
      </dsp:txBody>
      <dsp:txXfrm>
        <a:off x="8566003" y="1591868"/>
        <a:ext cx="1946002" cy="1167601"/>
      </dsp:txXfrm>
    </dsp:sp>
    <dsp:sp modelId="{9B318CFF-0397-4D41-B9BE-622C9DAD24FF}">
      <dsp:nvSpPr>
        <dsp:cNvPr id="0" name=""/>
        <dsp:cNvSpPr/>
      </dsp:nvSpPr>
      <dsp:spPr>
        <a:xfrm>
          <a:off x="1073895"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Produktionsledare</a:t>
          </a:r>
        </a:p>
      </dsp:txBody>
      <dsp:txXfrm>
        <a:off x="1073895" y="2954069"/>
        <a:ext cx="1946002" cy="1167601"/>
      </dsp:txXfrm>
    </dsp:sp>
    <dsp:sp modelId="{B6993D1A-BAA6-497E-B4D7-170466E50854}">
      <dsp:nvSpPr>
        <dsp:cNvPr id="0" name=""/>
        <dsp:cNvSpPr/>
      </dsp:nvSpPr>
      <dsp:spPr>
        <a:xfrm>
          <a:off x="3214497"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Biobränsleproducenters</a:t>
          </a:r>
          <a:r>
            <a:rPr lang="en-US" sz="1300" kern="1200" dirty="0"/>
            <a:t> </a:t>
          </a:r>
          <a:r>
            <a:rPr lang="en-US" sz="1300" kern="1200" dirty="0" err="1"/>
            <a:t>möjlighet</a:t>
          </a:r>
          <a:r>
            <a:rPr lang="en-US" sz="1300" kern="1200" dirty="0"/>
            <a:t> till </a:t>
          </a:r>
          <a:r>
            <a:rPr lang="en-US" sz="1300" kern="1200" dirty="0" err="1"/>
            <a:t>stöd</a:t>
          </a:r>
          <a:r>
            <a:rPr lang="en-US" sz="1300" kern="1200" dirty="0"/>
            <a:t> </a:t>
          </a:r>
          <a:r>
            <a:rPr lang="en-US" sz="1300" kern="1200" dirty="0" err="1"/>
            <a:t>i</a:t>
          </a:r>
          <a:r>
            <a:rPr lang="en-US" sz="1300" kern="1200" dirty="0"/>
            <a:t> VIOL 3</a:t>
          </a:r>
        </a:p>
      </dsp:txBody>
      <dsp:txXfrm>
        <a:off x="3214497" y="2954069"/>
        <a:ext cx="1946002" cy="1167601"/>
      </dsp:txXfrm>
    </dsp:sp>
    <dsp:sp modelId="{ECDACBF0-877C-45C9-B650-7A9827852E6F}">
      <dsp:nvSpPr>
        <dsp:cNvPr id="0" name=""/>
        <dsp:cNvSpPr/>
      </dsp:nvSpPr>
      <dsp:spPr>
        <a:xfrm>
          <a:off x="5355100"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Ersättningsgrundande skördarmätning</a:t>
          </a:r>
        </a:p>
      </dsp:txBody>
      <dsp:txXfrm>
        <a:off x="5355100" y="2954069"/>
        <a:ext cx="1946002" cy="1167601"/>
      </dsp:txXfrm>
    </dsp:sp>
    <dsp:sp modelId="{50D23DA5-8703-4D63-BABF-C2CA2E36BAFB}">
      <dsp:nvSpPr>
        <dsp:cNvPr id="0" name=""/>
        <dsp:cNvSpPr/>
      </dsp:nvSpPr>
      <dsp:spPr>
        <a:xfrm>
          <a:off x="7495702" y="2954069"/>
          <a:ext cx="1946002" cy="11676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Uppdragsgivarinställningar</a:t>
          </a:r>
        </a:p>
      </dsp:txBody>
      <dsp:txXfrm>
        <a:off x="7495702" y="2954069"/>
        <a:ext cx="1946002" cy="1167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BA3E2-01A8-42D8-B8B5-6CDEC6E8AA06}" type="datetimeFigureOut">
              <a:rPr lang="sv-SE" smtClean="0"/>
              <a:t>2022-09-29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32E46-DFAD-456F-8823-923B8E0BF884}" type="slidenum">
              <a:rPr lang="sv-SE" smtClean="0"/>
              <a:t>‹#›</a:t>
            </a:fld>
            <a:endParaRPr lang="sv-SE"/>
          </a:p>
        </p:txBody>
      </p:sp>
    </p:spTree>
    <p:extLst>
      <p:ext uri="{BB962C8B-B14F-4D97-AF65-F5344CB8AC3E}">
        <p14:creationId xmlns:p14="http://schemas.microsoft.com/office/powerpoint/2010/main" val="68626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FB66071-9CFA-4E80-B7B5-E4AD32ADACF5}" type="slidenum">
              <a:rPr lang="sv-SE" smtClean="0"/>
              <a:t>6</a:t>
            </a:fld>
            <a:endParaRPr lang="sv-SE"/>
          </a:p>
        </p:txBody>
      </p:sp>
    </p:spTree>
    <p:extLst>
      <p:ext uri="{BB962C8B-B14F-4D97-AF65-F5344CB8AC3E}">
        <p14:creationId xmlns:p14="http://schemas.microsoft.com/office/powerpoint/2010/main" val="2740194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örstasida endast logo">
    <p:spTree>
      <p:nvGrpSpPr>
        <p:cNvPr id="1" name=""/>
        <p:cNvGrpSpPr/>
        <p:nvPr/>
      </p:nvGrpSpPr>
      <p:grpSpPr>
        <a:xfrm>
          <a:off x="0" y="0"/>
          <a:ext cx="0" cy="0"/>
          <a:chOff x="0" y="0"/>
          <a:chExt cx="0" cy="0"/>
        </a:xfrm>
      </p:grpSpPr>
      <p:pic>
        <p:nvPicPr>
          <p:cNvPr id="4" name="Bildobjekt 3" descr="En bild som visar träd, utomhus, skog, trä&#10;&#10;Automatiskt genererad beskrivning">
            <a:extLst>
              <a:ext uri="{FF2B5EF4-FFF2-40B4-BE49-F238E27FC236}">
                <a16:creationId xmlns:a16="http://schemas.microsoft.com/office/drawing/2014/main" id="{844745CF-7C36-3243-B9C6-AD5D1C2F5B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Bildobjekt 6" descr="En bild som visar ritning&#10;&#10;Automatiskt genererad beskrivning">
            <a:extLst>
              <a:ext uri="{FF2B5EF4-FFF2-40B4-BE49-F238E27FC236}">
                <a16:creationId xmlns:a16="http://schemas.microsoft.com/office/drawing/2014/main" id="{43E5D5CC-697F-6844-939F-0A5A8BC965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1326" y="2280912"/>
            <a:ext cx="8509348" cy="1994378"/>
          </a:xfrm>
          <a:prstGeom prst="rect">
            <a:avLst/>
          </a:prstGeom>
        </p:spPr>
      </p:pic>
    </p:spTree>
    <p:extLst>
      <p:ext uri="{BB962C8B-B14F-4D97-AF65-F5344CB8AC3E}">
        <p14:creationId xmlns:p14="http://schemas.microsoft.com/office/powerpoint/2010/main" val="154017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ellansida Rubrik 6">
    <p:spTree>
      <p:nvGrpSpPr>
        <p:cNvPr id="1" name=""/>
        <p:cNvGrpSpPr/>
        <p:nvPr/>
      </p:nvGrpSpPr>
      <p:grpSpPr>
        <a:xfrm>
          <a:off x="0" y="0"/>
          <a:ext cx="0" cy="0"/>
          <a:chOff x="0" y="0"/>
          <a:chExt cx="0" cy="0"/>
        </a:xfrm>
      </p:grpSpPr>
      <p:pic>
        <p:nvPicPr>
          <p:cNvPr id="6" name="Bildobjekt 5" descr="En bild som visar träd, utomhus, växt, skog&#10;&#10;Automatiskt genererad beskrivning">
            <a:extLst>
              <a:ext uri="{FF2B5EF4-FFF2-40B4-BE49-F238E27FC236}">
                <a16:creationId xmlns:a16="http://schemas.microsoft.com/office/drawing/2014/main" id="{DD08B0C4-8633-7041-A346-C1115B476B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5" name="Platshållare för text 17">
            <a:extLst>
              <a:ext uri="{FF2B5EF4-FFF2-40B4-BE49-F238E27FC236}">
                <a16:creationId xmlns:a16="http://schemas.microsoft.com/office/drawing/2014/main" id="{D12BCEC6-A04C-4D95-A639-D3F2294A2E42}"/>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7EDE8901-523E-4F43-ADD6-271C8CD95267}"/>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422676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Mellansida Rubrik 6">
    <p:spTree>
      <p:nvGrpSpPr>
        <p:cNvPr id="1" name=""/>
        <p:cNvGrpSpPr/>
        <p:nvPr/>
      </p:nvGrpSpPr>
      <p:grpSpPr>
        <a:xfrm>
          <a:off x="0" y="0"/>
          <a:ext cx="0" cy="0"/>
          <a:chOff x="0" y="0"/>
          <a:chExt cx="0" cy="0"/>
        </a:xfrm>
      </p:grpSpPr>
      <p:pic>
        <p:nvPicPr>
          <p:cNvPr id="5" name="Bildobjekt 4" descr="En bild som visar bit, choklad, nära&#10;&#10;Automatiskt genererad beskrivning">
            <a:extLst>
              <a:ext uri="{FF2B5EF4-FFF2-40B4-BE49-F238E27FC236}">
                <a16:creationId xmlns:a16="http://schemas.microsoft.com/office/drawing/2014/main" id="{5219BA8A-737E-7A40-BC15-66400703B6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pic>
        <p:nvPicPr>
          <p:cNvPr id="7" name="Bildobjekt 6">
            <a:extLst>
              <a:ext uri="{FF2B5EF4-FFF2-40B4-BE49-F238E27FC236}">
                <a16:creationId xmlns:a16="http://schemas.microsoft.com/office/drawing/2014/main" id="{64993883-AA97-4204-AB0F-A8D76161B125}"/>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09848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Mellansida Rubrik 6">
    <p:spTree>
      <p:nvGrpSpPr>
        <p:cNvPr id="1" name=""/>
        <p:cNvGrpSpPr/>
        <p:nvPr/>
      </p:nvGrpSpPr>
      <p:grpSpPr>
        <a:xfrm>
          <a:off x="0" y="0"/>
          <a:ext cx="0" cy="0"/>
          <a:chOff x="0" y="0"/>
          <a:chExt cx="0" cy="0"/>
        </a:xfrm>
      </p:grpSpPr>
      <p:pic>
        <p:nvPicPr>
          <p:cNvPr id="6" name="Bildobjekt 5" descr="En bild som visar tårta, leksak, födelsedag&#10;&#10;Automatiskt genererad beskrivning">
            <a:extLst>
              <a:ext uri="{FF2B5EF4-FFF2-40B4-BE49-F238E27FC236}">
                <a16:creationId xmlns:a16="http://schemas.microsoft.com/office/drawing/2014/main" id="{2F1CB311-7921-1D45-B6AC-44CA93726D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pic>
        <p:nvPicPr>
          <p:cNvPr id="7" name="Bildobjekt 6">
            <a:extLst>
              <a:ext uri="{FF2B5EF4-FFF2-40B4-BE49-F238E27FC236}">
                <a16:creationId xmlns:a16="http://schemas.microsoft.com/office/drawing/2014/main" id="{6A9CBF45-7EF5-440C-B342-E9DA42252992}"/>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11670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3706BFC1-7309-4A14-9C77-0E0EF082BCC3}"/>
              </a:ext>
            </a:extLst>
          </p:cNvPr>
          <p:cNvPicPr>
            <a:picLocks noChangeAspect="1"/>
          </p:cNvPicPr>
          <p:nvPr userDrawn="1"/>
        </p:nvPicPr>
        <p:blipFill>
          <a:blip r:embed="rId3"/>
          <a:stretch>
            <a:fillRect/>
          </a:stretch>
        </p:blipFill>
        <p:spPr>
          <a:xfrm>
            <a:off x="11317288" y="296863"/>
            <a:ext cx="539631" cy="532800"/>
          </a:xfrm>
          <a:prstGeom prst="rect">
            <a:avLst/>
          </a:prstGeom>
        </p:spPr>
      </p:pic>
    </p:spTree>
    <p:extLst>
      <p:ext uri="{BB962C8B-B14F-4D97-AF65-F5344CB8AC3E}">
        <p14:creationId xmlns:p14="http://schemas.microsoft.com/office/powerpoint/2010/main" val="327919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brö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6602260" cy="4351338"/>
          </a:xfrm>
        </p:spPr>
        <p:txBody>
          <a:bodyPr/>
          <a:lstStyle>
            <a:lvl1pPr marL="4763" indent="0">
              <a:lnSpc>
                <a:spcPct val="130000"/>
              </a:lnSpc>
              <a:spcAft>
                <a:spcPts val="1200"/>
              </a:spcAft>
              <a:buFont typeface="Arial" panose="020B0604020202020204" pitchFamily="34" charset="0"/>
              <a:buNone/>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None/>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p:txBody>
      </p:sp>
      <p:pic>
        <p:nvPicPr>
          <p:cNvPr id="6" name="Bildobjekt 5">
            <a:extLst>
              <a:ext uri="{FF2B5EF4-FFF2-40B4-BE49-F238E27FC236}">
                <a16:creationId xmlns:a16="http://schemas.microsoft.com/office/drawing/2014/main" id="{BE81181C-596E-47B7-AB47-7A9AD1F15253}"/>
              </a:ext>
            </a:extLst>
          </p:cNvPr>
          <p:cNvPicPr>
            <a:picLocks noChangeAspect="1"/>
          </p:cNvPicPr>
          <p:nvPr userDrawn="1"/>
        </p:nvPicPr>
        <p:blipFill>
          <a:blip r:embed="rId2"/>
          <a:stretch>
            <a:fillRect/>
          </a:stretch>
        </p:blipFill>
        <p:spPr>
          <a:xfrm>
            <a:off x="11317288" y="296863"/>
            <a:ext cx="539631" cy="532800"/>
          </a:xfrm>
          <a:prstGeom prst="rect">
            <a:avLst/>
          </a:prstGeom>
        </p:spPr>
      </p:pic>
    </p:spTree>
    <p:extLst>
      <p:ext uri="{BB962C8B-B14F-4D97-AF65-F5344CB8AC3E}">
        <p14:creationId xmlns:p14="http://schemas.microsoft.com/office/powerpoint/2010/main" val="85153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ubrik och brö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4075922" y="795403"/>
            <a:ext cx="6915539" cy="895285"/>
          </a:xfrm>
        </p:spPr>
        <p:txBody>
          <a:bodyPr anchor="t"/>
          <a:lstStyle>
            <a:lvl1pPr>
              <a:lnSpc>
                <a:spcPct val="100000"/>
              </a:lnSpc>
              <a:defRPr sz="2400" b="1" i="0" spc="-4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5" name="Platshållare för innehåll 2">
            <a:extLst>
              <a:ext uri="{FF2B5EF4-FFF2-40B4-BE49-F238E27FC236}">
                <a16:creationId xmlns:a16="http://schemas.microsoft.com/office/drawing/2014/main" id="{A5CC740E-8130-44BA-A25B-3765D84AF876}"/>
              </a:ext>
            </a:extLst>
          </p:cNvPr>
          <p:cNvSpPr>
            <a:spLocks noGrp="1"/>
          </p:cNvSpPr>
          <p:nvPr>
            <p:ph idx="10"/>
          </p:nvPr>
        </p:nvSpPr>
        <p:spPr>
          <a:xfrm>
            <a:off x="4075922" y="1844285"/>
            <a:ext cx="5505061" cy="4351338"/>
          </a:xfrm>
        </p:spPr>
        <p:txBody>
          <a:bodyPr/>
          <a:lstStyle>
            <a:lvl1pPr marL="180975" indent="-176213">
              <a:lnSpc>
                <a:spcPct val="130000"/>
              </a:lnSpc>
              <a:spcAft>
                <a:spcPts val="1200"/>
              </a:spcAft>
              <a:buFontTx/>
              <a:buBlip>
                <a:blip r:embed="rId2"/>
              </a:buBlip>
              <a:tabLst/>
              <a:defRPr sz="1600" b="0" i="0">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descr="En bild som visar träd, utomhus, gräs, växt&#10;&#10;Automatiskt genererad beskrivning">
            <a:extLst>
              <a:ext uri="{FF2B5EF4-FFF2-40B4-BE49-F238E27FC236}">
                <a16:creationId xmlns:a16="http://schemas.microsoft.com/office/drawing/2014/main" id="{2204A98B-ADB1-4524-B225-1877204D4B9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3359020" cy="6858000"/>
          </a:xfrm>
          <a:prstGeom prst="rect">
            <a:avLst/>
          </a:prstGeom>
        </p:spPr>
      </p:pic>
      <p:pic>
        <p:nvPicPr>
          <p:cNvPr id="8" name="Bildobjekt 7">
            <a:extLst>
              <a:ext uri="{FF2B5EF4-FFF2-40B4-BE49-F238E27FC236}">
                <a16:creationId xmlns:a16="http://schemas.microsoft.com/office/drawing/2014/main" id="{564DEC10-E1F4-4649-8BC5-27ABA59FAB4C}"/>
              </a:ext>
            </a:extLst>
          </p:cNvPr>
          <p:cNvPicPr>
            <a:picLocks noChangeAspect="1"/>
          </p:cNvPicPr>
          <p:nvPr userDrawn="1"/>
        </p:nvPicPr>
        <p:blipFill>
          <a:blip r:embed="rId4"/>
          <a:stretch>
            <a:fillRect/>
          </a:stretch>
        </p:blipFill>
        <p:spPr>
          <a:xfrm>
            <a:off x="11317288" y="296863"/>
            <a:ext cx="539631" cy="532800"/>
          </a:xfrm>
          <a:prstGeom prst="rect">
            <a:avLst/>
          </a:prstGeom>
        </p:spPr>
      </p:pic>
    </p:spTree>
    <p:extLst>
      <p:ext uri="{BB962C8B-B14F-4D97-AF65-F5344CB8AC3E}">
        <p14:creationId xmlns:p14="http://schemas.microsoft.com/office/powerpoint/2010/main" val="3933943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Rubrik och punktlista">
    <p:bg>
      <p:bgPr>
        <a:solidFill>
          <a:srgbClr val="0F0F0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AED2B49F-D3AF-48FE-B85E-7FFF8FC100F3}"/>
              </a:ext>
            </a:extLst>
          </p:cNvPr>
          <p:cNvPicPr>
            <a:picLocks noChangeAspect="1"/>
          </p:cNvPicPr>
          <p:nvPr userDrawn="1"/>
        </p:nvPicPr>
        <p:blipFill>
          <a:blip r:embed="rId3"/>
          <a:stretch>
            <a:fillRect/>
          </a:stretch>
        </p:blipFill>
        <p:spPr>
          <a:xfrm>
            <a:off x="11353800" y="296863"/>
            <a:ext cx="546224" cy="546224"/>
          </a:xfrm>
          <a:prstGeom prst="rect">
            <a:avLst/>
          </a:prstGeom>
        </p:spPr>
      </p:pic>
    </p:spTree>
    <p:extLst>
      <p:ext uri="{BB962C8B-B14F-4D97-AF65-F5344CB8AC3E}">
        <p14:creationId xmlns:p14="http://schemas.microsoft.com/office/powerpoint/2010/main" val="515350982"/>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71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ubrik och punktlista">
    <p:bg>
      <p:bgPr>
        <a:solidFill>
          <a:srgbClr val="1F657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5AD521E9-41BB-4C45-8FB4-7F302EDF2552}"/>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2493952483"/>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715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Rubrik och punktlista">
    <p:bg>
      <p:bgPr>
        <a:solidFill>
          <a:srgbClr val="007B4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lstStyle>
            <a:lvl1pPr marL="180975" indent="-176213">
              <a:lnSpc>
                <a:spcPct val="130000"/>
              </a:lnSpc>
              <a:spcAft>
                <a:spcPts val="1200"/>
              </a:spcAft>
              <a:buFontTx/>
              <a:buBlip>
                <a:blip r:embed="rId2"/>
              </a:buBlip>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5" name="Bildobjekt 4">
            <a:extLst>
              <a:ext uri="{FF2B5EF4-FFF2-40B4-BE49-F238E27FC236}">
                <a16:creationId xmlns:a16="http://schemas.microsoft.com/office/drawing/2014/main" id="{CB50E3FE-E99C-4304-95DC-9D1AE2AE8561}"/>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167262477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715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Rubrik och punktlista">
    <p:bg>
      <p:bgPr>
        <a:solidFill>
          <a:srgbClr val="DFDCD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p:txBody>
          <a:bodyPr/>
          <a:lstStyle>
            <a:lvl1pPr marL="180975" indent="-176213">
              <a:lnSpc>
                <a:spcPct val="130000"/>
              </a:lnSpc>
              <a:spcAft>
                <a:spcPts val="1200"/>
              </a:spcAft>
              <a:buFontTx/>
              <a:buBlip>
                <a:blip r:embed="rId2"/>
              </a:buBlip>
              <a:tabLst/>
              <a:defRPr sz="1600" b="0" i="0">
                <a:solidFill>
                  <a:schemeClr val="tx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Char char="-"/>
              <a:tabLst/>
              <a:defRPr sz="1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a:p>
            <a:pPr lvl="1"/>
            <a:r>
              <a:rPr lang="sv-SE"/>
              <a:t>Nivå två</a:t>
            </a:r>
          </a:p>
        </p:txBody>
      </p:sp>
      <p:pic>
        <p:nvPicPr>
          <p:cNvPr id="6" name="Bildobjekt 5">
            <a:extLst>
              <a:ext uri="{FF2B5EF4-FFF2-40B4-BE49-F238E27FC236}">
                <a16:creationId xmlns:a16="http://schemas.microsoft.com/office/drawing/2014/main" id="{AE373ED7-365C-4324-8A54-F8822D97EEB4}"/>
              </a:ext>
            </a:extLst>
          </p:cNvPr>
          <p:cNvPicPr>
            <a:picLocks noChangeAspect="1"/>
          </p:cNvPicPr>
          <p:nvPr userDrawn="1"/>
        </p:nvPicPr>
        <p:blipFill>
          <a:blip r:embed="rId3"/>
          <a:stretch>
            <a:fillRect/>
          </a:stretch>
        </p:blipFill>
        <p:spPr>
          <a:xfrm>
            <a:off x="11317288" y="296863"/>
            <a:ext cx="539631" cy="532800"/>
          </a:xfrm>
          <a:prstGeom prst="rect">
            <a:avLst/>
          </a:prstGeom>
        </p:spPr>
      </p:pic>
    </p:spTree>
    <p:extLst>
      <p:ext uri="{BB962C8B-B14F-4D97-AF65-F5344CB8AC3E}">
        <p14:creationId xmlns:p14="http://schemas.microsoft.com/office/powerpoint/2010/main" val="1377385597"/>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71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örstasida_1">
    <p:spTree>
      <p:nvGrpSpPr>
        <p:cNvPr id="1" name=""/>
        <p:cNvGrpSpPr/>
        <p:nvPr/>
      </p:nvGrpSpPr>
      <p:grpSpPr>
        <a:xfrm>
          <a:off x="0" y="0"/>
          <a:ext cx="0" cy="0"/>
          <a:chOff x="0" y="0"/>
          <a:chExt cx="0" cy="0"/>
        </a:xfrm>
      </p:grpSpPr>
      <p:pic>
        <p:nvPicPr>
          <p:cNvPr id="7" name="Bildobjekt 6" descr="En bild som visar inomhus, bit, choklad, nära&#10;&#10;Automatiskt genererad beskrivning">
            <a:extLst>
              <a:ext uri="{FF2B5EF4-FFF2-40B4-BE49-F238E27FC236}">
                <a16:creationId xmlns:a16="http://schemas.microsoft.com/office/drawing/2014/main" id="{D698C875-4914-3947-BDA0-1A8EDB48C6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309DB69-9C4F-3247-AF7F-705F73A4D21D}"/>
              </a:ext>
            </a:extLst>
          </p:cNvPr>
          <p:cNvSpPr>
            <a:spLocks noGrp="1"/>
          </p:cNvSpPr>
          <p:nvPr>
            <p:ph type="ctrTitle" hasCustomPrompt="1"/>
          </p:nvPr>
        </p:nvSpPr>
        <p:spPr>
          <a:xfrm>
            <a:off x="1631267" y="1382707"/>
            <a:ext cx="6242137" cy="443314"/>
          </a:xfrm>
        </p:spPr>
        <p:txBody>
          <a:bodyPr anchor="t"/>
          <a:lstStyle>
            <a:lvl1pPr algn="l">
              <a:defRPr sz="1600" b="1" i="0" spc="-3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döpa presentationen</a:t>
            </a:r>
          </a:p>
        </p:txBody>
      </p:sp>
      <p:sp>
        <p:nvSpPr>
          <p:cNvPr id="3" name="Underrubrik 2">
            <a:extLst>
              <a:ext uri="{FF2B5EF4-FFF2-40B4-BE49-F238E27FC236}">
                <a16:creationId xmlns:a16="http://schemas.microsoft.com/office/drawing/2014/main" id="{746FF08F-4952-E34F-8725-A2380E0A879C}"/>
              </a:ext>
            </a:extLst>
          </p:cNvPr>
          <p:cNvSpPr>
            <a:spLocks noGrp="1"/>
          </p:cNvSpPr>
          <p:nvPr>
            <p:ph type="subTitle" idx="1" hasCustomPrompt="1"/>
          </p:nvPr>
        </p:nvSpPr>
        <p:spPr>
          <a:xfrm>
            <a:off x="1631267" y="1667233"/>
            <a:ext cx="4230941" cy="317575"/>
          </a:xfrm>
        </p:spPr>
        <p:txBody>
          <a:bodyPr/>
          <a:lstStyle>
            <a:lvl1pPr marL="0" indent="0" algn="l">
              <a:buNone/>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skriva datum</a:t>
            </a:r>
          </a:p>
        </p:txBody>
      </p:sp>
      <p:pic>
        <p:nvPicPr>
          <p:cNvPr id="6" name="Bildobjekt 5" descr="En bild som visar ritning&#10;&#10;Automatiskt genererad beskrivning">
            <a:extLst>
              <a:ext uri="{FF2B5EF4-FFF2-40B4-BE49-F238E27FC236}">
                <a16:creationId xmlns:a16="http://schemas.microsoft.com/office/drawing/2014/main" id="{13A9E33A-5696-6347-B3A9-1F8412DFEB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5758" y="503694"/>
            <a:ext cx="4106783" cy="962527"/>
          </a:xfrm>
          <a:prstGeom prst="rect">
            <a:avLst/>
          </a:prstGeom>
        </p:spPr>
      </p:pic>
    </p:spTree>
    <p:extLst>
      <p:ext uri="{BB962C8B-B14F-4D97-AF65-F5344CB8AC3E}">
        <p14:creationId xmlns:p14="http://schemas.microsoft.com/office/powerpoint/2010/main" val="1001674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Rubrik och brödtext">
    <p:bg>
      <p:bgPr>
        <a:solidFill>
          <a:srgbClr val="0F0F0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ED7C3-081C-6548-AE82-56E28C914BE5}"/>
              </a:ext>
            </a:extLst>
          </p:cNvPr>
          <p:cNvSpPr>
            <a:spLocks noGrp="1"/>
          </p:cNvSpPr>
          <p:nvPr>
            <p:ph type="title"/>
          </p:nvPr>
        </p:nvSpPr>
        <p:spPr>
          <a:xfrm>
            <a:off x="838200" y="795403"/>
            <a:ext cx="10515600" cy="895285"/>
          </a:xfrm>
        </p:spPr>
        <p:txBody>
          <a:bodyPr anchor="t"/>
          <a:lstStyle>
            <a:lvl1pPr>
              <a:lnSpc>
                <a:spcPct val="100000"/>
              </a:lnSpc>
              <a:defRPr sz="2400" b="1" i="0" spc="-4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37E05BB6-85B6-484C-8141-09C90B0B5C78}"/>
              </a:ext>
            </a:extLst>
          </p:cNvPr>
          <p:cNvSpPr>
            <a:spLocks noGrp="1"/>
          </p:cNvSpPr>
          <p:nvPr>
            <p:ph idx="1"/>
          </p:nvPr>
        </p:nvSpPr>
        <p:spPr>
          <a:xfrm>
            <a:off x="838200" y="1825625"/>
            <a:ext cx="6602260" cy="4351338"/>
          </a:xfrm>
        </p:spPr>
        <p:txBody>
          <a:bodyPr/>
          <a:lstStyle>
            <a:lvl1pPr marL="4763" indent="0">
              <a:lnSpc>
                <a:spcPct val="130000"/>
              </a:lnSpc>
              <a:spcAft>
                <a:spcPts val="1200"/>
              </a:spcAft>
              <a:buFont typeface="Arial" panose="020B0604020202020204" pitchFamily="34" charset="0"/>
              <a:buNone/>
              <a:tabLst/>
              <a:defRPr sz="1600" b="0" i="0">
                <a:solidFill>
                  <a:schemeClr val="bg1"/>
                </a:solidFill>
                <a:latin typeface="Noto Serif" panose="02020600060500020200" pitchFamily="18" charset="0"/>
                <a:ea typeface="Noto Serif" panose="02020600060500020200" pitchFamily="18" charset="0"/>
                <a:cs typeface="Noto Serif" panose="02020600060500020200" pitchFamily="18" charset="0"/>
              </a:defRPr>
            </a:lvl1pPr>
            <a:lvl2pPr marL="355600" indent="-174625">
              <a:lnSpc>
                <a:spcPct val="110000"/>
              </a:lnSpc>
              <a:spcAft>
                <a:spcPts val="1200"/>
              </a:spcAft>
              <a:buFont typeface="Systemtypsnitt normalt"/>
              <a:buNone/>
              <a:tabLst/>
              <a:defRPr sz="1400" b="0" i="0">
                <a:latin typeface="Open Sans" panose="020B0606030504020204" pitchFamily="34" charset="0"/>
                <a:ea typeface="Open Sans" panose="020B0606030504020204" pitchFamily="34" charset="0"/>
                <a:cs typeface="Open Sans" panose="020B0606030504020204" pitchFamily="34" charset="0"/>
              </a:defRPr>
            </a:lvl2pPr>
            <a:lvl3pPr marL="536575"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3pPr>
            <a:lvl4pPr marL="712788" indent="-176213">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4pPr>
            <a:lvl5pPr marL="893763" indent="-180975">
              <a:lnSpc>
                <a:spcPct val="110000"/>
              </a:lnSpc>
              <a:spcAft>
                <a:spcPts val="1200"/>
              </a:spcAft>
              <a:buFont typeface="Systemtypsnitt normalt"/>
              <a:buChar char="-"/>
              <a:tabLst/>
              <a:defRPr sz="1400" b="0" i="0">
                <a:latin typeface="Noto Serif" panose="02020600060500020200" pitchFamily="18" charset="0"/>
                <a:ea typeface="Noto Serif" panose="02020600060500020200" pitchFamily="18" charset="0"/>
                <a:cs typeface="Noto Serif" panose="02020600060500020200" pitchFamily="18" charset="0"/>
              </a:defRPr>
            </a:lvl5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08EBDDAF-1098-43A1-8390-1D8B76470BA6}"/>
              </a:ext>
            </a:extLst>
          </p:cNvPr>
          <p:cNvPicPr>
            <a:picLocks noChangeAspect="1"/>
          </p:cNvPicPr>
          <p:nvPr userDrawn="1"/>
        </p:nvPicPr>
        <p:blipFill>
          <a:blip r:embed="rId2"/>
          <a:stretch>
            <a:fillRect/>
          </a:stretch>
        </p:blipFill>
        <p:spPr>
          <a:xfrm>
            <a:off x="11353800" y="296863"/>
            <a:ext cx="546224" cy="546224"/>
          </a:xfrm>
          <a:prstGeom prst="rect">
            <a:avLst/>
          </a:prstGeom>
        </p:spPr>
      </p:pic>
    </p:spTree>
    <p:extLst>
      <p:ext uri="{BB962C8B-B14F-4D97-AF65-F5344CB8AC3E}">
        <p14:creationId xmlns:p14="http://schemas.microsoft.com/office/powerpoint/2010/main" val="2699193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Mellansida Rubrik 1">
    <p:spTree>
      <p:nvGrpSpPr>
        <p:cNvPr id="1" name=""/>
        <p:cNvGrpSpPr/>
        <p:nvPr/>
      </p:nvGrpSpPr>
      <p:grpSpPr>
        <a:xfrm>
          <a:off x="0" y="0"/>
          <a:ext cx="0" cy="0"/>
          <a:chOff x="0" y="0"/>
          <a:chExt cx="0" cy="0"/>
        </a:xfrm>
      </p:grpSpPr>
      <p:pic>
        <p:nvPicPr>
          <p:cNvPr id="5" name="Bildobjekt 4" descr="En bild som visar utomhus, himmel, föremål utomhus, rad&#10;&#10;Automatiskt genererad beskrivning">
            <a:extLst>
              <a:ext uri="{FF2B5EF4-FFF2-40B4-BE49-F238E27FC236}">
                <a16:creationId xmlns:a16="http://schemas.microsoft.com/office/drawing/2014/main" id="{CB8BBDA1-C9D2-E048-A654-0B56C6A04F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pic>
        <p:nvPicPr>
          <p:cNvPr id="6" name="Bildobjekt 5">
            <a:extLst>
              <a:ext uri="{FF2B5EF4-FFF2-40B4-BE49-F238E27FC236}">
                <a16:creationId xmlns:a16="http://schemas.microsoft.com/office/drawing/2014/main" id="{8F97BA3C-A79A-429B-9D8A-C88AA0D93901}"/>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704308172"/>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715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Mellansida Rubrik 4">
    <p:spTree>
      <p:nvGrpSpPr>
        <p:cNvPr id="1" name=""/>
        <p:cNvGrpSpPr/>
        <p:nvPr/>
      </p:nvGrpSpPr>
      <p:grpSpPr>
        <a:xfrm>
          <a:off x="0" y="0"/>
          <a:ext cx="0" cy="0"/>
          <a:chOff x="0" y="0"/>
          <a:chExt cx="0" cy="0"/>
        </a:xfrm>
      </p:grpSpPr>
      <p:pic>
        <p:nvPicPr>
          <p:cNvPr id="5" name="Bildobjekt 4" descr="En bild som visar träd, utomhus, skog, växt&#10;&#10;Automatiskt genererad beskrivning">
            <a:extLst>
              <a:ext uri="{FF2B5EF4-FFF2-40B4-BE49-F238E27FC236}">
                <a16:creationId xmlns:a16="http://schemas.microsoft.com/office/drawing/2014/main" id="{2C9D44E2-6AB2-3847-8709-32933A20EB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5577468"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rubrik</a:t>
            </a:r>
          </a:p>
        </p:txBody>
      </p:sp>
      <p:pic>
        <p:nvPicPr>
          <p:cNvPr id="7" name="Bildobjekt 6">
            <a:extLst>
              <a:ext uri="{FF2B5EF4-FFF2-40B4-BE49-F238E27FC236}">
                <a16:creationId xmlns:a16="http://schemas.microsoft.com/office/drawing/2014/main" id="{8C5ADEA3-4908-4011-8D31-A584A1D41D19}"/>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04407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Mellansida Rubrik 6">
    <p:spTree>
      <p:nvGrpSpPr>
        <p:cNvPr id="1" name=""/>
        <p:cNvGrpSpPr/>
        <p:nvPr/>
      </p:nvGrpSpPr>
      <p:grpSpPr>
        <a:xfrm>
          <a:off x="0" y="0"/>
          <a:ext cx="0" cy="0"/>
          <a:chOff x="0" y="0"/>
          <a:chExt cx="0" cy="0"/>
        </a:xfrm>
      </p:grpSpPr>
      <p:pic>
        <p:nvPicPr>
          <p:cNvPr id="6" name="Bildobjekt 5" descr="En bild som visar träd, utomhus, transport, skog&#10;&#10;Automatiskt genererad beskrivning">
            <a:extLst>
              <a:ext uri="{FF2B5EF4-FFF2-40B4-BE49-F238E27FC236}">
                <a16:creationId xmlns:a16="http://schemas.microsoft.com/office/drawing/2014/main" id="{583E969E-2309-714E-8EC1-B47605F58C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5" name="Platshållare för text 17">
            <a:extLst>
              <a:ext uri="{FF2B5EF4-FFF2-40B4-BE49-F238E27FC236}">
                <a16:creationId xmlns:a16="http://schemas.microsoft.com/office/drawing/2014/main" id="{4DA24741-E8C7-4BDB-8B6A-9368F1DDB4F5}"/>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1679CF55-10D3-44D9-9C13-8E5D9BE319B7}"/>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07352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Mellansida Rubrik 6">
    <p:spTree>
      <p:nvGrpSpPr>
        <p:cNvPr id="1" name=""/>
        <p:cNvGrpSpPr/>
        <p:nvPr/>
      </p:nvGrpSpPr>
      <p:grpSpPr>
        <a:xfrm>
          <a:off x="0" y="0"/>
          <a:ext cx="0" cy="0"/>
          <a:chOff x="0" y="0"/>
          <a:chExt cx="0" cy="0"/>
        </a:xfrm>
      </p:grpSpPr>
      <p:pic>
        <p:nvPicPr>
          <p:cNvPr id="5" name="Bildobjekt 4" descr="En bild som visar träd, utomhus, skog, trä&#10;&#10;Automatiskt genererad beskrivning">
            <a:extLst>
              <a:ext uri="{FF2B5EF4-FFF2-40B4-BE49-F238E27FC236}">
                <a16:creationId xmlns:a16="http://schemas.microsoft.com/office/drawing/2014/main" id="{FE204568-3E71-624C-B70D-14E2EC452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6" name="Platshållare för text 17">
            <a:extLst>
              <a:ext uri="{FF2B5EF4-FFF2-40B4-BE49-F238E27FC236}">
                <a16:creationId xmlns:a16="http://schemas.microsoft.com/office/drawing/2014/main" id="{22533307-8358-4624-BE15-52CA5F15BEC6}"/>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54080A65-96A8-4103-8138-D35F7D905546}"/>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960118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Mellansida Rubrik 6">
    <p:spTree>
      <p:nvGrpSpPr>
        <p:cNvPr id="1" name=""/>
        <p:cNvGrpSpPr/>
        <p:nvPr/>
      </p:nvGrpSpPr>
      <p:grpSpPr>
        <a:xfrm>
          <a:off x="0" y="0"/>
          <a:ext cx="0" cy="0"/>
          <a:chOff x="0" y="0"/>
          <a:chExt cx="0" cy="0"/>
        </a:xfrm>
      </p:grpSpPr>
      <p:pic>
        <p:nvPicPr>
          <p:cNvPr id="6" name="Bildobjekt 5" descr="En bild som visar utomhus, gräs, träd, växt&#10;&#10;Automatiskt genererad beskrivning">
            <a:extLst>
              <a:ext uri="{FF2B5EF4-FFF2-40B4-BE49-F238E27FC236}">
                <a16:creationId xmlns:a16="http://schemas.microsoft.com/office/drawing/2014/main" id="{DE5F308A-4224-664E-AC74-19DE6F9619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pic>
        <p:nvPicPr>
          <p:cNvPr id="5" name="Bildobjekt 4">
            <a:extLst>
              <a:ext uri="{FF2B5EF4-FFF2-40B4-BE49-F238E27FC236}">
                <a16:creationId xmlns:a16="http://schemas.microsoft.com/office/drawing/2014/main" id="{4EDE4750-4326-442C-AFFA-E9F60DC9D9F3}"/>
              </a:ext>
            </a:extLst>
          </p:cNvPr>
          <p:cNvPicPr>
            <a:picLocks noChangeAspect="1"/>
          </p:cNvPicPr>
          <p:nvPr userDrawn="1"/>
        </p:nvPicPr>
        <p:blipFill>
          <a:blip r:embed="rId3"/>
          <a:stretch>
            <a:fillRect/>
          </a:stretch>
        </p:blipFill>
        <p:spPr>
          <a:xfrm>
            <a:off x="11353800" y="296863"/>
            <a:ext cx="546224" cy="546224"/>
          </a:xfrm>
          <a:prstGeom prst="rect">
            <a:avLst/>
          </a:prstGeom>
        </p:spPr>
      </p:pic>
    </p:spTree>
    <p:extLst>
      <p:ext uri="{BB962C8B-B14F-4D97-AF65-F5344CB8AC3E}">
        <p14:creationId xmlns:p14="http://schemas.microsoft.com/office/powerpoint/2010/main" val="3662095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Mellansida Rubrik 6">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2ED97B4-F414-432F-91BD-08E1372080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solidFill>
                <a:effectLst>
                  <a:outerShdw blurRad="50800" dist="38100" dir="2700000" algn="tl" rotWithShape="0">
                    <a:schemeClr val="tx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6" name="Platshållare för text 17">
            <a:extLst>
              <a:ext uri="{FF2B5EF4-FFF2-40B4-BE49-F238E27FC236}">
                <a16:creationId xmlns:a16="http://schemas.microsoft.com/office/drawing/2014/main" id="{22533307-8358-4624-BE15-52CA5F15BEC6}"/>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effectLst>
                  <a:outerShdw blurRad="50800" dist="38100" dir="2700000" algn="tl" rotWithShape="0">
                    <a:schemeClr val="tx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9" name="Bildobjekt 8">
            <a:extLst>
              <a:ext uri="{FF2B5EF4-FFF2-40B4-BE49-F238E27FC236}">
                <a16:creationId xmlns:a16="http://schemas.microsoft.com/office/drawing/2014/main" id="{C232983B-EBD6-47CC-B475-09BC377646F0}"/>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2016132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Mellansida Rubrik 6">
    <p:spTree>
      <p:nvGrpSpPr>
        <p:cNvPr id="1" name=""/>
        <p:cNvGrpSpPr/>
        <p:nvPr/>
      </p:nvGrpSpPr>
      <p:grpSpPr>
        <a:xfrm>
          <a:off x="0" y="0"/>
          <a:ext cx="0" cy="0"/>
          <a:chOff x="0" y="0"/>
          <a:chExt cx="0" cy="0"/>
        </a:xfrm>
      </p:grpSpPr>
      <p:pic>
        <p:nvPicPr>
          <p:cNvPr id="5" name="Bildobjekt 4" descr="En bild som visar träd, snö, utomhus, natur&#10;&#10;Automatiskt genererad beskrivning">
            <a:extLst>
              <a:ext uri="{FF2B5EF4-FFF2-40B4-BE49-F238E27FC236}">
                <a16:creationId xmlns:a16="http://schemas.microsoft.com/office/drawing/2014/main" id="{9982DB08-50CB-4FE5-A5FA-31E0EA6B26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solidFill>
                <a:effectLst>
                  <a:outerShdw blurRad="50800" dist="38100" dir="2700000" algn="tl" rotWithShape="0">
                    <a:schemeClr val="tx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6" name="Platshållare för text 17">
            <a:extLst>
              <a:ext uri="{FF2B5EF4-FFF2-40B4-BE49-F238E27FC236}">
                <a16:creationId xmlns:a16="http://schemas.microsoft.com/office/drawing/2014/main" id="{22533307-8358-4624-BE15-52CA5F15BEC6}"/>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effectLst>
                  <a:outerShdw blurRad="50800" dist="38100" dir="2700000" algn="tl" rotWithShape="0">
                    <a:schemeClr val="tx1">
                      <a:alpha val="40000"/>
                    </a:schemeClr>
                  </a:outerShdw>
                </a:effectLst>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189074B6-0B90-4B6A-88F8-B7560D9329F0}"/>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224987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Avsnittsrubrik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B71467-43FE-4E35-A30E-9EC169A7056D}"/>
              </a:ext>
            </a:extLst>
          </p:cNvPr>
          <p:cNvSpPr>
            <a:spLocks noGrp="1"/>
          </p:cNvSpPr>
          <p:nvPr>
            <p:ph type="title"/>
          </p:nvPr>
        </p:nvSpPr>
        <p:spPr>
          <a:xfrm>
            <a:off x="831850" y="1709738"/>
            <a:ext cx="10515600" cy="2852737"/>
          </a:xfrm>
        </p:spPr>
        <p:txBody>
          <a:bodyPr anchor="b"/>
          <a:lstStyle>
            <a:lvl1pPr>
              <a:defRPr sz="6000" b="1">
                <a:solidFill>
                  <a:srgbClr val="35962B"/>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E9702FF-B2F1-4945-97B1-E32EED1B85FE}"/>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036026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och innehåll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307AE-B9C0-432C-8A3F-EB63E4725EE3}"/>
              </a:ext>
            </a:extLst>
          </p:cNvPr>
          <p:cNvSpPr>
            <a:spLocks noGrp="1"/>
          </p:cNvSpPr>
          <p:nvPr>
            <p:ph type="title"/>
          </p:nvPr>
        </p:nvSpPr>
        <p:spPr>
          <a:xfrm>
            <a:off x="838200" y="365125"/>
            <a:ext cx="9231489" cy="1325563"/>
          </a:xfrm>
        </p:spPr>
        <p:txBody>
          <a:bodyPr/>
          <a:lstStyle>
            <a:lvl1pPr>
              <a:defRPr b="1">
                <a:solidFill>
                  <a:srgbClr val="35962B"/>
                </a:solidFill>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465285A8-5268-44F5-92EB-8547E57B4CEC}"/>
              </a:ext>
            </a:extLst>
          </p:cNvPr>
          <p:cNvSpPr>
            <a:spLocks noGrp="1"/>
          </p:cNvSpPr>
          <p:nvPr>
            <p:ph type="body" sz="quarter" idx="10"/>
          </p:nvPr>
        </p:nvSpPr>
        <p:spPr>
          <a:xfrm>
            <a:off x="838200" y="1709353"/>
            <a:ext cx="9231489" cy="39763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4645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09DB69-9C4F-3247-AF7F-705F73A4D21D}"/>
              </a:ext>
            </a:extLst>
          </p:cNvPr>
          <p:cNvSpPr>
            <a:spLocks noGrp="1"/>
          </p:cNvSpPr>
          <p:nvPr>
            <p:ph type="ctrTitle"/>
          </p:nvPr>
        </p:nvSpPr>
        <p:spPr>
          <a:xfrm>
            <a:off x="1524000" y="2393795"/>
            <a:ext cx="8127304" cy="1116168"/>
          </a:xfrm>
        </p:spPr>
        <p:txBody>
          <a:bodyPr anchor="t"/>
          <a:lstStyle>
            <a:lvl1pPr algn="l">
              <a:defRPr sz="3600" b="1" i="0" spc="-80" baseline="0">
                <a:latin typeface="Open Sans" panose="020B0606030504020204" pitchFamily="34" charset="0"/>
                <a:ea typeface="Open Sans" panose="020B0606030504020204" pitchFamily="34" charset="0"/>
                <a:cs typeface="Open Sans" panose="020B0606030504020204"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46FF08F-4952-E34F-8725-A2380E0A879C}"/>
              </a:ext>
            </a:extLst>
          </p:cNvPr>
          <p:cNvSpPr>
            <a:spLocks noGrp="1"/>
          </p:cNvSpPr>
          <p:nvPr>
            <p:ph type="subTitle" idx="1"/>
          </p:nvPr>
        </p:nvSpPr>
        <p:spPr>
          <a:xfrm>
            <a:off x="1524000" y="3602038"/>
            <a:ext cx="9144000"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6" name="Bildobjekt 5">
            <a:extLst>
              <a:ext uri="{FF2B5EF4-FFF2-40B4-BE49-F238E27FC236}">
                <a16:creationId xmlns:a16="http://schemas.microsoft.com/office/drawing/2014/main" id="{4C7710DD-FCD8-47E3-BBA3-3536C09DA223}"/>
              </a:ext>
            </a:extLst>
          </p:cNvPr>
          <p:cNvPicPr>
            <a:picLocks noChangeAspect="1"/>
          </p:cNvPicPr>
          <p:nvPr userDrawn="1"/>
        </p:nvPicPr>
        <p:blipFill>
          <a:blip r:embed="rId2"/>
          <a:stretch>
            <a:fillRect/>
          </a:stretch>
        </p:blipFill>
        <p:spPr>
          <a:xfrm>
            <a:off x="11317288" y="296863"/>
            <a:ext cx="539631" cy="532800"/>
          </a:xfrm>
          <a:prstGeom prst="rect">
            <a:avLst/>
          </a:prstGeom>
        </p:spPr>
      </p:pic>
    </p:spTree>
    <p:extLst>
      <p:ext uri="{BB962C8B-B14F-4D97-AF65-F5344CB8AC3E}">
        <p14:creationId xmlns:p14="http://schemas.microsoft.com/office/powerpoint/2010/main" val="3572414453"/>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71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llansida Rubrik 1">
    <p:spTree>
      <p:nvGrpSpPr>
        <p:cNvPr id="1" name=""/>
        <p:cNvGrpSpPr/>
        <p:nvPr/>
      </p:nvGrpSpPr>
      <p:grpSpPr>
        <a:xfrm>
          <a:off x="0" y="0"/>
          <a:ext cx="0" cy="0"/>
          <a:chOff x="0" y="0"/>
          <a:chExt cx="0" cy="0"/>
        </a:xfrm>
      </p:grpSpPr>
      <p:pic>
        <p:nvPicPr>
          <p:cNvPr id="4" name="Bildobjekt 3" descr="En bild som visar himmel, utomhus, föremål utomhus, rad&#10;&#10;Automatiskt genererad beskrivning">
            <a:extLst>
              <a:ext uri="{FF2B5EF4-FFF2-40B4-BE49-F238E27FC236}">
                <a16:creationId xmlns:a16="http://schemas.microsoft.com/office/drawing/2014/main" id="{90666055-DDF7-5044-974C-60C12F5A5E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sp>
        <p:nvSpPr>
          <p:cNvPr id="5" name="Platshållare för text 17">
            <a:extLst>
              <a:ext uri="{FF2B5EF4-FFF2-40B4-BE49-F238E27FC236}">
                <a16:creationId xmlns:a16="http://schemas.microsoft.com/office/drawing/2014/main" id="{06514233-3939-4575-9506-BF1F1EF871F8}"/>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7" name="Bildobjekt 6">
            <a:extLst>
              <a:ext uri="{FF2B5EF4-FFF2-40B4-BE49-F238E27FC236}">
                <a16:creationId xmlns:a16="http://schemas.microsoft.com/office/drawing/2014/main" id="{8CD592AC-AABE-4A2C-8D05-A7848A49B461}"/>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173258391"/>
      </p:ext>
    </p:extLst>
  </p:cSld>
  <p:clrMapOvr>
    <a:masterClrMapping/>
  </p:clrMapOvr>
  <p:extLst>
    <p:ext uri="{DCECCB84-F9BA-43D5-87BE-67443E8EF086}">
      <p15:sldGuideLst xmlns:p15="http://schemas.microsoft.com/office/powerpoint/2012/main">
        <p15:guide id="1" orient="horz" pos="187" userDrawn="1">
          <p15:clr>
            <a:srgbClr val="FBAE40"/>
          </p15:clr>
        </p15:guide>
        <p15:guide id="2" pos="71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ansida Rubrik 2">
    <p:spTree>
      <p:nvGrpSpPr>
        <p:cNvPr id="1" name=""/>
        <p:cNvGrpSpPr/>
        <p:nvPr/>
      </p:nvGrpSpPr>
      <p:grpSpPr>
        <a:xfrm>
          <a:off x="0" y="0"/>
          <a:ext cx="0" cy="0"/>
          <a:chOff x="0" y="0"/>
          <a:chExt cx="0" cy="0"/>
        </a:xfrm>
      </p:grpSpPr>
      <p:pic>
        <p:nvPicPr>
          <p:cNvPr id="5" name="Bildobjekt 4" descr="En bild som visar grön, sitter, skog, träd&#10;&#10;Automatiskt genererad beskrivning">
            <a:extLst>
              <a:ext uri="{FF2B5EF4-FFF2-40B4-BE49-F238E27FC236}">
                <a16:creationId xmlns:a16="http://schemas.microsoft.com/office/drawing/2014/main" id="{922A2FA4-7B6B-4B4A-8C6A-280873A755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sp>
        <p:nvSpPr>
          <p:cNvPr id="18" name="Platshållare för text 17">
            <a:extLst>
              <a:ext uri="{FF2B5EF4-FFF2-40B4-BE49-F238E27FC236}">
                <a16:creationId xmlns:a16="http://schemas.microsoft.com/office/drawing/2014/main" id="{887B0604-5438-4DCD-88B7-2DF8A2874897}"/>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7" name="Bildobjekt 6">
            <a:extLst>
              <a:ext uri="{FF2B5EF4-FFF2-40B4-BE49-F238E27FC236}">
                <a16:creationId xmlns:a16="http://schemas.microsoft.com/office/drawing/2014/main" id="{55854DE9-2CFB-45C4-8325-43FF1AE76EBD}"/>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0283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ansida Rubrik 3">
    <p:spTree>
      <p:nvGrpSpPr>
        <p:cNvPr id="1" name=""/>
        <p:cNvGrpSpPr/>
        <p:nvPr/>
      </p:nvGrpSpPr>
      <p:grpSpPr>
        <a:xfrm>
          <a:off x="0" y="0"/>
          <a:ext cx="0" cy="0"/>
          <a:chOff x="0" y="0"/>
          <a:chExt cx="0" cy="0"/>
        </a:xfrm>
      </p:grpSpPr>
      <p:pic>
        <p:nvPicPr>
          <p:cNvPr id="5" name="Bildobjekt 4" descr="En bild som visar gräs&#10;&#10;Automatiskt genererad beskrivning">
            <a:extLst>
              <a:ext uri="{FF2B5EF4-FFF2-40B4-BE49-F238E27FC236}">
                <a16:creationId xmlns:a16="http://schemas.microsoft.com/office/drawing/2014/main" id="{658C782C-89B4-254C-A0A9-6C93B1645F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sp>
        <p:nvSpPr>
          <p:cNvPr id="6" name="Platshållare för text 17">
            <a:extLst>
              <a:ext uri="{FF2B5EF4-FFF2-40B4-BE49-F238E27FC236}">
                <a16:creationId xmlns:a16="http://schemas.microsoft.com/office/drawing/2014/main" id="{036F9ECE-CDA4-4228-8153-345D6BFAB495}"/>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7497C606-BA54-4CEF-96E6-748A373CD0A1}"/>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31426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llansida Rubrik 4">
    <p:spTree>
      <p:nvGrpSpPr>
        <p:cNvPr id="1" name=""/>
        <p:cNvGrpSpPr/>
        <p:nvPr/>
      </p:nvGrpSpPr>
      <p:grpSpPr>
        <a:xfrm>
          <a:off x="0" y="0"/>
          <a:ext cx="0" cy="0"/>
          <a:chOff x="0" y="0"/>
          <a:chExt cx="0" cy="0"/>
        </a:xfrm>
      </p:grpSpPr>
      <p:pic>
        <p:nvPicPr>
          <p:cNvPr id="6" name="Bildobjekt 5" descr="En bild som visar träd, utomhus, gräs, skog&#10;&#10;Automatiskt genererad beskrivning">
            <a:extLst>
              <a:ext uri="{FF2B5EF4-FFF2-40B4-BE49-F238E27FC236}">
                <a16:creationId xmlns:a16="http://schemas.microsoft.com/office/drawing/2014/main" id="{2065AC02-8907-0B41-A36A-ADB110B29B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sp>
        <p:nvSpPr>
          <p:cNvPr id="5" name="Platshållare för text 17">
            <a:extLst>
              <a:ext uri="{FF2B5EF4-FFF2-40B4-BE49-F238E27FC236}">
                <a16:creationId xmlns:a16="http://schemas.microsoft.com/office/drawing/2014/main" id="{3C730335-467C-4EB7-AB4D-6B49E4F2A023}"/>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97924808-46CD-45A7-A803-6FBE9A49D150}"/>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337302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llansida Rubrik 5">
    <p:spTree>
      <p:nvGrpSpPr>
        <p:cNvPr id="1" name=""/>
        <p:cNvGrpSpPr/>
        <p:nvPr/>
      </p:nvGrpSpPr>
      <p:grpSpPr>
        <a:xfrm>
          <a:off x="0" y="0"/>
          <a:ext cx="0" cy="0"/>
          <a:chOff x="0" y="0"/>
          <a:chExt cx="0" cy="0"/>
        </a:xfrm>
      </p:grpSpPr>
      <p:pic>
        <p:nvPicPr>
          <p:cNvPr id="5" name="Bildobjekt 4" descr="En bild som visar utomhus, snö, stående, person&#10;&#10;Automatiskt genererad beskrivning">
            <a:extLst>
              <a:ext uri="{FF2B5EF4-FFF2-40B4-BE49-F238E27FC236}">
                <a16:creationId xmlns:a16="http://schemas.microsoft.com/office/drawing/2014/main" id="{EDA43F72-F58B-4A42-A6FA-37B1057F67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10515600"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rubrik</a:t>
            </a:r>
          </a:p>
        </p:txBody>
      </p:sp>
      <p:sp>
        <p:nvSpPr>
          <p:cNvPr id="6" name="Platshållare för text 17">
            <a:extLst>
              <a:ext uri="{FF2B5EF4-FFF2-40B4-BE49-F238E27FC236}">
                <a16:creationId xmlns:a16="http://schemas.microsoft.com/office/drawing/2014/main" id="{31097999-00A2-417E-93EF-D451199DAAA7}"/>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5E5E5F9D-4668-44FB-8FE0-2789167D34CA}"/>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182424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llansida Rubrik 6">
    <p:spTree>
      <p:nvGrpSpPr>
        <p:cNvPr id="1" name=""/>
        <p:cNvGrpSpPr/>
        <p:nvPr/>
      </p:nvGrpSpPr>
      <p:grpSpPr>
        <a:xfrm>
          <a:off x="0" y="0"/>
          <a:ext cx="0" cy="0"/>
          <a:chOff x="0" y="0"/>
          <a:chExt cx="0" cy="0"/>
        </a:xfrm>
      </p:grpSpPr>
      <p:pic>
        <p:nvPicPr>
          <p:cNvPr id="5" name="Bildobjekt 4" descr="En bild som visar träd, utomhus, transport, av trä&#10;&#10;Automatiskt genererad beskrivning">
            <a:extLst>
              <a:ext uri="{FF2B5EF4-FFF2-40B4-BE49-F238E27FC236}">
                <a16:creationId xmlns:a16="http://schemas.microsoft.com/office/drawing/2014/main" id="{9068025E-6855-214E-880C-F7376AE82D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F8C46A87-C63F-6C48-AF9A-DD61C95D50AE}"/>
              </a:ext>
            </a:extLst>
          </p:cNvPr>
          <p:cNvSpPr>
            <a:spLocks noGrp="1"/>
          </p:cNvSpPr>
          <p:nvPr>
            <p:ph type="title" hasCustomPrompt="1"/>
          </p:nvPr>
        </p:nvSpPr>
        <p:spPr>
          <a:xfrm>
            <a:off x="838200" y="2595369"/>
            <a:ext cx="6439422" cy="1325563"/>
          </a:xfrm>
        </p:spPr>
        <p:txBody>
          <a:bodyPr anchor="t"/>
          <a:lstStyle>
            <a:lvl1pPr>
              <a:defRPr b="1" i="0" spc="-8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Klicka här för att skriva en kort rubrik</a:t>
            </a:r>
          </a:p>
        </p:txBody>
      </p:sp>
      <p:sp>
        <p:nvSpPr>
          <p:cNvPr id="6" name="Platshållare för text 17">
            <a:extLst>
              <a:ext uri="{FF2B5EF4-FFF2-40B4-BE49-F238E27FC236}">
                <a16:creationId xmlns:a16="http://schemas.microsoft.com/office/drawing/2014/main" id="{5667BC89-D009-44BF-9DFC-D1778020D38C}"/>
              </a:ext>
            </a:extLst>
          </p:cNvPr>
          <p:cNvSpPr>
            <a:spLocks noGrp="1"/>
          </p:cNvSpPr>
          <p:nvPr>
            <p:ph type="body" sz="quarter" idx="10" hasCustomPrompt="1"/>
          </p:nvPr>
        </p:nvSpPr>
        <p:spPr>
          <a:xfrm>
            <a:off x="838199" y="4117068"/>
            <a:ext cx="8452757" cy="1559990"/>
          </a:xfrm>
        </p:spPr>
        <p:txBody>
          <a:bodyPr/>
          <a:lstStyle>
            <a:lvl1pPr>
              <a:buFontTx/>
              <a:buNone/>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5pPr>
              <a:buNone/>
              <a:defRPr/>
            </a:lvl5pPr>
          </a:lstStyle>
          <a:p>
            <a:pPr lvl="0"/>
            <a:r>
              <a:rPr lang="sv-SE" dirty="0"/>
              <a:t>Klicka här för att skriva en underrubrik</a:t>
            </a:r>
          </a:p>
        </p:txBody>
      </p:sp>
      <p:pic>
        <p:nvPicPr>
          <p:cNvPr id="8" name="Bildobjekt 7">
            <a:extLst>
              <a:ext uri="{FF2B5EF4-FFF2-40B4-BE49-F238E27FC236}">
                <a16:creationId xmlns:a16="http://schemas.microsoft.com/office/drawing/2014/main" id="{D19D983C-8597-4C3A-A0A3-C3404B5060DD}"/>
              </a:ext>
            </a:extLst>
          </p:cNvPr>
          <p:cNvPicPr>
            <a:picLocks noChangeAspect="1"/>
          </p:cNvPicPr>
          <p:nvPr userDrawn="1"/>
        </p:nvPicPr>
        <p:blipFill>
          <a:blip r:embed="rId3"/>
          <a:stretch>
            <a:fillRect/>
          </a:stretch>
        </p:blipFill>
        <p:spPr>
          <a:xfrm>
            <a:off x="11317288" y="306859"/>
            <a:ext cx="539631" cy="532800"/>
          </a:xfrm>
          <a:prstGeom prst="rect">
            <a:avLst/>
          </a:prstGeom>
        </p:spPr>
      </p:pic>
    </p:spTree>
    <p:extLst>
      <p:ext uri="{BB962C8B-B14F-4D97-AF65-F5344CB8AC3E}">
        <p14:creationId xmlns:p14="http://schemas.microsoft.com/office/powerpoint/2010/main" val="124486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C2A48DD-DCF3-F147-8A83-D4DBAA8C3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1120664-BCC5-EA40-8A3E-D97D345E8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835E7F-1923-2B4E-8792-250CFBB34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7D77F-9B0E-A448-B81E-B6100637E94F}" type="datetimeFigureOut">
              <a:rPr lang="sv-SE" smtClean="0"/>
              <a:t>2022-09-29</a:t>
            </a:fld>
            <a:endParaRPr lang="sv-SE"/>
          </a:p>
        </p:txBody>
      </p:sp>
      <p:sp>
        <p:nvSpPr>
          <p:cNvPr id="5" name="Platshållare för sidfot 4">
            <a:extLst>
              <a:ext uri="{FF2B5EF4-FFF2-40B4-BE49-F238E27FC236}">
                <a16:creationId xmlns:a16="http://schemas.microsoft.com/office/drawing/2014/main" id="{4AF51D83-120C-794C-9089-DF6BF255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6B92AA7-8AD5-6A44-8B93-B38C992A6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8DE52-BC3F-934E-9E28-15BE3F642BA6}" type="slidenum">
              <a:rPr lang="sv-SE" smtClean="0"/>
              <a:t>‹#›</a:t>
            </a:fld>
            <a:endParaRPr lang="sv-SE"/>
          </a:p>
        </p:txBody>
      </p:sp>
    </p:spTree>
    <p:extLst>
      <p:ext uri="{BB962C8B-B14F-4D97-AF65-F5344CB8AC3E}">
        <p14:creationId xmlns:p14="http://schemas.microsoft.com/office/powerpoint/2010/main" val="420870592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49" r:id="rId3"/>
    <p:sldLayoutId id="2147483654" r:id="rId4"/>
    <p:sldLayoutId id="2147483660" r:id="rId5"/>
    <p:sldLayoutId id="2147483661" r:id="rId6"/>
    <p:sldLayoutId id="2147483662" r:id="rId7"/>
    <p:sldLayoutId id="2147483664" r:id="rId8"/>
    <p:sldLayoutId id="2147483663" r:id="rId9"/>
    <p:sldLayoutId id="2147483668" r:id="rId10"/>
    <p:sldLayoutId id="2147483669" r:id="rId11"/>
    <p:sldLayoutId id="2147483670" r:id="rId12"/>
    <p:sldLayoutId id="2147483650" r:id="rId13"/>
    <p:sldLayoutId id="2147483667" r:id="rId14"/>
    <p:sldLayoutId id="2147483678" r:id="rId15"/>
    <p:sldLayoutId id="2147483671" r:id="rId16"/>
    <p:sldLayoutId id="2147483679" r:id="rId17"/>
    <p:sldLayoutId id="2147483681" r:id="rId18"/>
    <p:sldLayoutId id="2147483682" r:id="rId19"/>
    <p:sldLayoutId id="2147483672" r:id="rId20"/>
    <p:sldLayoutId id="2147483673" r:id="rId21"/>
    <p:sldLayoutId id="2147483674" r:id="rId22"/>
    <p:sldLayoutId id="2147483675" r:id="rId23"/>
    <p:sldLayoutId id="2147483676" r:id="rId24"/>
    <p:sldLayoutId id="2147483677" r:id="rId25"/>
    <p:sldLayoutId id="2147483683" r:id="rId26"/>
    <p:sldLayoutId id="2147483684" r:id="rId27"/>
    <p:sldLayoutId id="2147483685" r:id="rId28"/>
    <p:sldLayoutId id="2147483686"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png"/><Relationship Id="rId7" Type="http://schemas.openxmlformats.org/officeDocument/2006/relationships/image" Target="../media/image54.jp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9.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jpg"/><Relationship Id="rId4" Type="http://schemas.openxmlformats.org/officeDocument/2006/relationships/image" Target="../media/image51.png"/><Relationship Id="rId9" Type="http://schemas.openxmlformats.org/officeDocument/2006/relationships/image" Target="../media/image56.jpg"/></Relationships>
</file>

<file path=ppt/slides/_rels/slide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4.gif"/><Relationship Id="rId7" Type="http://schemas.openxmlformats.org/officeDocument/2006/relationships/image" Target="../media/image29.gif"/><Relationship Id="rId2" Type="http://schemas.openxmlformats.org/officeDocument/2006/relationships/image" Target="../media/image63.gif"/><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image" Target="../media/image66.gif"/><Relationship Id="rId4" Type="http://schemas.openxmlformats.org/officeDocument/2006/relationships/image" Target="../media/image6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6" Type="http://schemas.openxmlformats.org/officeDocument/2006/relationships/image" Target="../media/image66.gif"/><Relationship Id="rId5" Type="http://schemas.openxmlformats.org/officeDocument/2006/relationships/image" Target="../media/image63.gif"/><Relationship Id="rId4" Type="http://schemas.openxmlformats.org/officeDocument/2006/relationships/image" Target="../media/image64.gi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67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4FA52-84CA-4625-81FC-A11CC7A9B39C}"/>
              </a:ext>
            </a:extLst>
          </p:cNvPr>
          <p:cNvSpPr>
            <a:spLocks noGrp="1"/>
          </p:cNvSpPr>
          <p:nvPr>
            <p:ph type="title"/>
          </p:nvPr>
        </p:nvSpPr>
        <p:spPr/>
        <p:txBody>
          <a:bodyPr>
            <a:normAutofit/>
          </a:bodyPr>
          <a:lstStyle/>
          <a:p>
            <a:r>
              <a:rPr lang="sv-SE" sz="3200" dirty="0"/>
              <a:t>Förutsättningar inför tester</a:t>
            </a:r>
          </a:p>
        </p:txBody>
      </p:sp>
      <p:sp>
        <p:nvSpPr>
          <p:cNvPr id="3" name="Platshållare för text 2">
            <a:extLst>
              <a:ext uri="{FF2B5EF4-FFF2-40B4-BE49-F238E27FC236}">
                <a16:creationId xmlns:a16="http://schemas.microsoft.com/office/drawing/2014/main" id="{F9BC7C38-396E-49D3-8370-7A4B20D92A7B}"/>
              </a:ext>
            </a:extLst>
          </p:cNvPr>
          <p:cNvSpPr>
            <a:spLocks noGrp="1"/>
          </p:cNvSpPr>
          <p:nvPr>
            <p:ph type="body" sz="quarter" idx="10"/>
          </p:nvPr>
        </p:nvSpPr>
        <p:spPr/>
        <p:txBody>
          <a:bodyPr>
            <a:normAutofit/>
          </a:bodyPr>
          <a:lstStyle/>
          <a:p>
            <a:r>
              <a:rPr lang="sv-SE" sz="2600" dirty="0"/>
              <a:t>Kontrollera att:</a:t>
            </a:r>
          </a:p>
          <a:p>
            <a:pPr lvl="1"/>
            <a:r>
              <a:rPr lang="sv-SE" dirty="0"/>
              <a:t>De maskiner som ska användas finns med i Maskinregistret, och är kopplade med dig som uppdragsgivare</a:t>
            </a:r>
          </a:p>
          <a:p>
            <a:pPr lvl="1"/>
            <a:r>
              <a:rPr lang="sv-SE" dirty="0"/>
              <a:t>Filer från testmaskinen stödjer StanForD2010 version 3.0 eller senare</a:t>
            </a:r>
          </a:p>
          <a:p>
            <a:endParaRPr lang="sv-SE" sz="2600" dirty="0"/>
          </a:p>
          <a:p>
            <a:r>
              <a:rPr lang="sv-SE" sz="2600" dirty="0"/>
              <a:t>Undersök:</a:t>
            </a:r>
          </a:p>
          <a:p>
            <a:pPr lvl="1"/>
            <a:r>
              <a:rPr lang="sv-SE" dirty="0"/>
              <a:t>Vilka handelssortiment och mottagningsplatser som ska användas. Det går bara att använda dem som finns upplagda i VIOL 3</a:t>
            </a:r>
          </a:p>
          <a:p>
            <a:endParaRPr lang="sv-SE" dirty="0"/>
          </a:p>
        </p:txBody>
      </p:sp>
    </p:spTree>
    <p:extLst>
      <p:ext uri="{BB962C8B-B14F-4D97-AF65-F5344CB8AC3E}">
        <p14:creationId xmlns:p14="http://schemas.microsoft.com/office/powerpoint/2010/main" val="393927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51C5F8-8AC4-4600-9F51-13B77DFA22AB}"/>
              </a:ext>
            </a:extLst>
          </p:cNvPr>
          <p:cNvSpPr>
            <a:spLocks noGrp="1"/>
          </p:cNvSpPr>
          <p:nvPr>
            <p:ph type="title"/>
          </p:nvPr>
        </p:nvSpPr>
        <p:spPr/>
        <p:txBody>
          <a:bodyPr>
            <a:normAutofit/>
          </a:bodyPr>
          <a:lstStyle/>
          <a:p>
            <a:r>
              <a:rPr lang="sv-SE" sz="3200" dirty="0"/>
              <a:t>Förutsättningar inför tester</a:t>
            </a:r>
          </a:p>
        </p:txBody>
      </p:sp>
      <p:sp>
        <p:nvSpPr>
          <p:cNvPr id="3" name="Platshållare för text 2">
            <a:extLst>
              <a:ext uri="{FF2B5EF4-FFF2-40B4-BE49-F238E27FC236}">
                <a16:creationId xmlns:a16="http://schemas.microsoft.com/office/drawing/2014/main" id="{B3B365F9-37D1-404E-9EBB-74C7CC2E5FC4}"/>
              </a:ext>
            </a:extLst>
          </p:cNvPr>
          <p:cNvSpPr>
            <a:spLocks noGrp="1"/>
          </p:cNvSpPr>
          <p:nvPr>
            <p:ph type="body" sz="quarter" idx="10"/>
          </p:nvPr>
        </p:nvSpPr>
        <p:spPr/>
        <p:txBody>
          <a:bodyPr>
            <a:normAutofit/>
          </a:bodyPr>
          <a:lstStyle/>
          <a:p>
            <a:r>
              <a:rPr lang="sv-SE" sz="2600" dirty="0"/>
              <a:t>Vid användning av verkliga produktionsfiler anpassade för VIOL 2 måste dem modifieras för att passa VIOL 3</a:t>
            </a:r>
          </a:p>
          <a:p>
            <a:r>
              <a:rPr lang="sv-SE" sz="2600" dirty="0"/>
              <a:t>Normalt är det dessa identiteter som behöver ändras:</a:t>
            </a:r>
          </a:p>
          <a:p>
            <a:pPr lvl="1"/>
            <a:r>
              <a:rPr lang="sv-SE" dirty="0"/>
              <a:t>Avtalsobjekt istället för virkesorder</a:t>
            </a:r>
          </a:p>
          <a:p>
            <a:pPr lvl="1"/>
            <a:r>
              <a:rPr lang="sv-SE" dirty="0"/>
              <a:t>Handelssortiment istället för SSTE</a:t>
            </a:r>
          </a:p>
          <a:p>
            <a:pPr lvl="1"/>
            <a:r>
              <a:rPr lang="sv-SE" dirty="0"/>
              <a:t>Anpassa mottagningsplatskod (vanligen genom att ta bort sista nollan i koden)</a:t>
            </a:r>
          </a:p>
          <a:p>
            <a:pPr lvl="1"/>
            <a:r>
              <a:rPr lang="sv-SE" dirty="0"/>
              <a:t>Gränssnitt för dessa modifieringar finns i testmiljöerna</a:t>
            </a:r>
          </a:p>
        </p:txBody>
      </p:sp>
    </p:spTree>
    <p:extLst>
      <p:ext uri="{BB962C8B-B14F-4D97-AF65-F5344CB8AC3E}">
        <p14:creationId xmlns:p14="http://schemas.microsoft.com/office/powerpoint/2010/main" val="394516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881F1-2053-4C75-8C88-5964964A20AE}"/>
              </a:ext>
            </a:extLst>
          </p:cNvPr>
          <p:cNvSpPr>
            <a:spLocks noGrp="1"/>
          </p:cNvSpPr>
          <p:nvPr>
            <p:ph type="title"/>
          </p:nvPr>
        </p:nvSpPr>
        <p:spPr/>
        <p:txBody>
          <a:bodyPr>
            <a:normAutofit/>
          </a:bodyPr>
          <a:lstStyle/>
          <a:p>
            <a:r>
              <a:rPr lang="sv-SE" sz="4000" dirty="0"/>
              <a:t>Produktionsunderlag</a:t>
            </a:r>
          </a:p>
        </p:txBody>
      </p:sp>
    </p:spTree>
    <p:extLst>
      <p:ext uri="{BB962C8B-B14F-4D97-AF65-F5344CB8AC3E}">
        <p14:creationId xmlns:p14="http://schemas.microsoft.com/office/powerpoint/2010/main" val="240777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8F26B-32BA-408B-9F70-CAFFFE69220F}"/>
              </a:ext>
            </a:extLst>
          </p:cNvPr>
          <p:cNvSpPr>
            <a:spLocks noGrp="1"/>
          </p:cNvSpPr>
          <p:nvPr>
            <p:ph type="title"/>
          </p:nvPr>
        </p:nvSpPr>
        <p:spPr/>
        <p:txBody>
          <a:bodyPr>
            <a:normAutofit/>
          </a:bodyPr>
          <a:lstStyle/>
          <a:p>
            <a:r>
              <a:rPr lang="sv-SE" sz="3200" dirty="0"/>
              <a:t>Produktionsunderlaget ska:</a:t>
            </a:r>
          </a:p>
        </p:txBody>
      </p:sp>
      <p:sp>
        <p:nvSpPr>
          <p:cNvPr id="3" name="Platshållare för text 2">
            <a:extLst>
              <a:ext uri="{FF2B5EF4-FFF2-40B4-BE49-F238E27FC236}">
                <a16:creationId xmlns:a16="http://schemas.microsoft.com/office/drawing/2014/main" id="{5E4EEE90-FB85-4ACB-A37A-3B708C98B151}"/>
              </a:ext>
            </a:extLst>
          </p:cNvPr>
          <p:cNvSpPr>
            <a:spLocks noGrp="1"/>
          </p:cNvSpPr>
          <p:nvPr>
            <p:ph type="body" sz="quarter" idx="10"/>
          </p:nvPr>
        </p:nvSpPr>
        <p:spPr>
          <a:xfrm>
            <a:off x="838200" y="1709353"/>
            <a:ext cx="9231489" cy="3976327"/>
          </a:xfrm>
        </p:spPr>
        <p:txBody>
          <a:bodyPr>
            <a:normAutofit lnSpcReduction="10000"/>
          </a:bodyPr>
          <a:lstStyle/>
          <a:p>
            <a:r>
              <a:rPr lang="sv-SE" dirty="0"/>
              <a:t>Säkerställa att skogsmaskinerna rapporterar rätt, samt peka ut aktörer som skall ta del av produktionsdata </a:t>
            </a:r>
          </a:p>
          <a:p>
            <a:pPr lvl="1"/>
            <a:r>
              <a:rPr lang="sv-SE" dirty="0"/>
              <a:t>Produktionsunderlaget skall innehålla samma kombination av handelssortiment och producerat för mottagningsplats som skogsmaskinen rapporterar</a:t>
            </a:r>
          </a:p>
          <a:p>
            <a:pPr lvl="1"/>
            <a:r>
              <a:rPr lang="sv-SE" dirty="0" err="1"/>
              <a:t>Biometrias</a:t>
            </a:r>
            <a:r>
              <a:rPr lang="sv-SE" dirty="0"/>
              <a:t> system avvisar felaktig rapportering, återkopplar direkt till maskinen som rapporterar fel, och uppdragsgivaren kan genom en aktiv bevakning av avvisningar snabbt korrigera rapporteringen</a:t>
            </a:r>
          </a:p>
          <a:p>
            <a:pPr lvl="1"/>
            <a:r>
              <a:rPr lang="sv-SE" dirty="0"/>
              <a:t>Andra intressenter till virket får tidig och bra information om producerade kvantiteter förutsatt att uppdragsgivaren angivit dessa i produktionsunderlaget</a:t>
            </a:r>
          </a:p>
          <a:p>
            <a:endParaRPr lang="sv-SE" dirty="0"/>
          </a:p>
        </p:txBody>
      </p:sp>
    </p:spTree>
    <p:extLst>
      <p:ext uri="{BB962C8B-B14F-4D97-AF65-F5344CB8AC3E}">
        <p14:creationId xmlns:p14="http://schemas.microsoft.com/office/powerpoint/2010/main" val="218583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410BF3-8BBF-45B1-9391-F84FA871FF83}"/>
              </a:ext>
            </a:extLst>
          </p:cNvPr>
          <p:cNvSpPr>
            <a:spLocks noGrp="1"/>
          </p:cNvSpPr>
          <p:nvPr>
            <p:ph type="title"/>
          </p:nvPr>
        </p:nvSpPr>
        <p:spPr>
          <a:xfrm>
            <a:off x="838200" y="365125"/>
            <a:ext cx="9231489" cy="1125347"/>
          </a:xfrm>
        </p:spPr>
        <p:txBody>
          <a:bodyPr>
            <a:normAutofit/>
          </a:bodyPr>
          <a:lstStyle/>
          <a:p>
            <a:r>
              <a:rPr lang="sv-SE" sz="3200" dirty="0"/>
              <a:t>Produktionsunderlaget</a:t>
            </a:r>
          </a:p>
        </p:txBody>
      </p:sp>
      <p:sp>
        <p:nvSpPr>
          <p:cNvPr id="3" name="Platshållare för text 2">
            <a:extLst>
              <a:ext uri="{FF2B5EF4-FFF2-40B4-BE49-F238E27FC236}">
                <a16:creationId xmlns:a16="http://schemas.microsoft.com/office/drawing/2014/main" id="{4B4299F9-9F27-4339-A9E7-76E7CD96E0F8}"/>
              </a:ext>
            </a:extLst>
          </p:cNvPr>
          <p:cNvSpPr>
            <a:spLocks noGrp="1"/>
          </p:cNvSpPr>
          <p:nvPr>
            <p:ph type="body" sz="quarter" idx="10"/>
          </p:nvPr>
        </p:nvSpPr>
        <p:spPr>
          <a:xfrm>
            <a:off x="1385455" y="1490473"/>
            <a:ext cx="9670472" cy="2942982"/>
          </a:xfrm>
        </p:spPr>
        <p:txBody>
          <a:bodyPr>
            <a:normAutofit lnSpcReduction="10000"/>
          </a:bodyPr>
          <a:lstStyle/>
          <a:p>
            <a:r>
              <a:rPr lang="sv-SE" sz="1900" dirty="0"/>
              <a:t>När avtalsobjektet aktiveras automatgenereras ett produktionsunderlag</a:t>
            </a:r>
            <a:br>
              <a:rPr lang="sv-SE" sz="1900" dirty="0"/>
            </a:br>
            <a:r>
              <a:rPr lang="sv-SE" sz="1900" dirty="0"/>
              <a:t>med uppgifterna som ska lagras på huvudnivå</a:t>
            </a:r>
          </a:p>
          <a:p>
            <a:pPr lvl="1"/>
            <a:r>
              <a:rPr lang="sv-SE" sz="1900" dirty="0"/>
              <a:t>Från förstaledskontraktet</a:t>
            </a:r>
          </a:p>
          <a:p>
            <a:pPr lvl="2"/>
            <a:r>
              <a:rPr lang="sv-SE" sz="1500" dirty="0"/>
              <a:t>Säljare, köpare, anskaffningsform, avtalsform</a:t>
            </a:r>
          </a:p>
          <a:p>
            <a:pPr lvl="1"/>
            <a:r>
              <a:rPr lang="sv-SE" sz="1900" dirty="0"/>
              <a:t>Från avtalsobjektet</a:t>
            </a:r>
          </a:p>
          <a:p>
            <a:pPr lvl="2">
              <a:lnSpc>
                <a:spcPct val="110000"/>
              </a:lnSpc>
            </a:pPr>
            <a:r>
              <a:rPr lang="sv-SE" sz="1500" dirty="0"/>
              <a:t>Avläggsuppgifter, avverkningsform, produktionsledaruppgifter, logistikinformationsmottagare, giltighetstid för avtalsobjektet</a:t>
            </a:r>
            <a:endParaRPr lang="sv-SE" sz="1800" dirty="0"/>
          </a:p>
          <a:p>
            <a:r>
              <a:rPr lang="sv-SE" sz="1900" dirty="0"/>
              <a:t>Avtalsobjekt och produktionsunderlag har samma identitet</a:t>
            </a:r>
          </a:p>
          <a:p>
            <a:r>
              <a:rPr lang="sv-SE" sz="1900" dirty="0"/>
              <a:t>Informationen på produktionsunderlaget kan skapas i </a:t>
            </a:r>
            <a:r>
              <a:rPr lang="sv-SE" sz="1900" dirty="0" err="1"/>
              <a:t>Biometrias</a:t>
            </a:r>
            <a:r>
              <a:rPr lang="sv-SE" sz="1900" dirty="0"/>
              <a:t> system, alternativt skapas genom integration från hemsystem</a:t>
            </a:r>
          </a:p>
          <a:p>
            <a:endParaRPr lang="sv-SE" sz="1900" dirty="0"/>
          </a:p>
        </p:txBody>
      </p:sp>
      <p:sp>
        <p:nvSpPr>
          <p:cNvPr id="6" name="Rektangel: rundade hörn 5">
            <a:extLst>
              <a:ext uri="{FF2B5EF4-FFF2-40B4-BE49-F238E27FC236}">
                <a16:creationId xmlns:a16="http://schemas.microsoft.com/office/drawing/2014/main" id="{FF056349-2A00-4A8A-ABF0-19403CDA1DC9}"/>
              </a:ext>
            </a:extLst>
          </p:cNvPr>
          <p:cNvSpPr/>
          <p:nvPr/>
        </p:nvSpPr>
        <p:spPr>
          <a:xfrm>
            <a:off x="2055425" y="4535424"/>
            <a:ext cx="2121408"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Förstaledskontrakt</a:t>
            </a:r>
          </a:p>
        </p:txBody>
      </p:sp>
      <p:sp>
        <p:nvSpPr>
          <p:cNvPr id="7" name="Rektangel: rundade hörn 6">
            <a:extLst>
              <a:ext uri="{FF2B5EF4-FFF2-40B4-BE49-F238E27FC236}">
                <a16:creationId xmlns:a16="http://schemas.microsoft.com/office/drawing/2014/main" id="{C3DB53D7-80F8-4CD5-9D87-FC02262712FE}"/>
              </a:ext>
            </a:extLst>
          </p:cNvPr>
          <p:cNvSpPr/>
          <p:nvPr/>
        </p:nvSpPr>
        <p:spPr>
          <a:xfrm>
            <a:off x="2055425" y="5472684"/>
            <a:ext cx="2121408"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Avtalsobjekt</a:t>
            </a:r>
          </a:p>
        </p:txBody>
      </p:sp>
      <p:sp>
        <p:nvSpPr>
          <p:cNvPr id="8" name="Rektangel: rundade hörn 7">
            <a:extLst>
              <a:ext uri="{FF2B5EF4-FFF2-40B4-BE49-F238E27FC236}">
                <a16:creationId xmlns:a16="http://schemas.microsoft.com/office/drawing/2014/main" id="{23E8DEEF-1CBF-4DB1-8C32-FA9B58C33E11}"/>
              </a:ext>
            </a:extLst>
          </p:cNvPr>
          <p:cNvSpPr/>
          <p:nvPr/>
        </p:nvSpPr>
        <p:spPr>
          <a:xfrm>
            <a:off x="6228135" y="4932244"/>
            <a:ext cx="2490216" cy="749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Produktionsunderlag</a:t>
            </a:r>
          </a:p>
        </p:txBody>
      </p:sp>
      <p:sp>
        <p:nvSpPr>
          <p:cNvPr id="10" name="Pil: höger 9">
            <a:extLst>
              <a:ext uri="{FF2B5EF4-FFF2-40B4-BE49-F238E27FC236}">
                <a16:creationId xmlns:a16="http://schemas.microsoft.com/office/drawing/2014/main" id="{734FF952-9A7B-4F5A-B045-7229917F88DF}"/>
              </a:ext>
            </a:extLst>
          </p:cNvPr>
          <p:cNvSpPr/>
          <p:nvPr/>
        </p:nvSpPr>
        <p:spPr>
          <a:xfrm>
            <a:off x="4859584" y="5143500"/>
            <a:ext cx="685800" cy="3291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0395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8F26B-32BA-408B-9F70-CAFFFE69220F}"/>
              </a:ext>
            </a:extLst>
          </p:cNvPr>
          <p:cNvSpPr>
            <a:spLocks noGrp="1"/>
          </p:cNvSpPr>
          <p:nvPr>
            <p:ph type="title"/>
          </p:nvPr>
        </p:nvSpPr>
        <p:spPr/>
        <p:txBody>
          <a:bodyPr>
            <a:normAutofit/>
          </a:bodyPr>
          <a:lstStyle/>
          <a:p>
            <a:r>
              <a:rPr lang="sv-SE" sz="3200" dirty="0"/>
              <a:t>Handelssortiment och aktörer på produktionsunderlaget</a:t>
            </a:r>
          </a:p>
        </p:txBody>
      </p:sp>
      <p:sp>
        <p:nvSpPr>
          <p:cNvPr id="3" name="Platshållare för text 2">
            <a:extLst>
              <a:ext uri="{FF2B5EF4-FFF2-40B4-BE49-F238E27FC236}">
                <a16:creationId xmlns:a16="http://schemas.microsoft.com/office/drawing/2014/main" id="{5E4EEE90-FB85-4ACB-A37A-3B708C98B151}"/>
              </a:ext>
            </a:extLst>
          </p:cNvPr>
          <p:cNvSpPr>
            <a:spLocks noGrp="1"/>
          </p:cNvSpPr>
          <p:nvPr>
            <p:ph type="body" sz="quarter" idx="10"/>
          </p:nvPr>
        </p:nvSpPr>
        <p:spPr>
          <a:xfrm>
            <a:off x="838200" y="1709353"/>
            <a:ext cx="9231489" cy="4215959"/>
          </a:xfrm>
        </p:spPr>
        <p:txBody>
          <a:bodyPr>
            <a:noAutofit/>
          </a:bodyPr>
          <a:lstStyle/>
          <a:p>
            <a:pPr>
              <a:lnSpc>
                <a:spcPct val="120000"/>
              </a:lnSpc>
            </a:pPr>
            <a:r>
              <a:rPr lang="sv-SE" sz="2000" dirty="0"/>
              <a:t>De handelssortiment som skall produceras på ett avtalsobjekt måste läggas upp i produktionsunderlaget. Handelssortimenten hämtas </a:t>
            </a:r>
            <a:r>
              <a:rPr lang="sv-SE" sz="2000" b="1" dirty="0"/>
              <a:t>inte</a:t>
            </a:r>
            <a:r>
              <a:rPr lang="sv-SE" sz="2000" dirty="0"/>
              <a:t> från förstaledskontraktet eller avtalsobjektet. Det går att lägga till handelssortiment som inte finns på förstaledskontraktet eller avtalsobjektet. Det är möjligt att även lägga till producerat för mottagningsplats för varje sortiment.</a:t>
            </a:r>
          </a:p>
          <a:p>
            <a:pPr>
              <a:lnSpc>
                <a:spcPct val="120000"/>
              </a:lnSpc>
            </a:pPr>
            <a:r>
              <a:rPr lang="sv-SE" sz="2000" dirty="0"/>
              <a:t>Varje kombination av handelssortiment och producerat för mottagningsplats ger en egen sortimentsrad i produktionsunderlaget</a:t>
            </a:r>
          </a:p>
          <a:p>
            <a:pPr>
              <a:lnSpc>
                <a:spcPct val="120000"/>
              </a:lnSpc>
            </a:pPr>
            <a:r>
              <a:rPr lang="sv-SE" sz="2000" dirty="0"/>
              <a:t>Man kan lägga till sortimentsraderna manuellt i produktionsunderlaget, via mallar i Biometrias produktionssystem, eller genom integration till VIOL 3</a:t>
            </a:r>
          </a:p>
          <a:p>
            <a:pPr marL="0" indent="0">
              <a:lnSpc>
                <a:spcPct val="120000"/>
              </a:lnSpc>
              <a:buNone/>
            </a:pPr>
            <a:endParaRPr lang="sv-SE" sz="2000" dirty="0"/>
          </a:p>
        </p:txBody>
      </p:sp>
    </p:spTree>
    <p:extLst>
      <p:ext uri="{BB962C8B-B14F-4D97-AF65-F5344CB8AC3E}">
        <p14:creationId xmlns:p14="http://schemas.microsoft.com/office/powerpoint/2010/main" val="250664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4">
            <a:extLst>
              <a:ext uri="{FF2B5EF4-FFF2-40B4-BE49-F238E27FC236}">
                <a16:creationId xmlns:a16="http://schemas.microsoft.com/office/drawing/2014/main" id="{B16D307F-F816-5082-89D8-CDCD8FE3082F}"/>
              </a:ext>
            </a:extLst>
          </p:cNvPr>
          <p:cNvPicPr>
            <a:picLocks noChangeAspect="1"/>
          </p:cNvPicPr>
          <p:nvPr/>
        </p:nvPicPr>
        <p:blipFill>
          <a:blip r:embed="rId2"/>
          <a:stretch>
            <a:fillRect/>
          </a:stretch>
        </p:blipFill>
        <p:spPr>
          <a:xfrm>
            <a:off x="291999" y="1367880"/>
            <a:ext cx="9356028" cy="4385323"/>
          </a:xfrm>
          <a:prstGeom prst="rect">
            <a:avLst/>
          </a:prstGeom>
        </p:spPr>
      </p:pic>
      <p:sp>
        <p:nvSpPr>
          <p:cNvPr id="2" name="Rubrik 1">
            <a:extLst>
              <a:ext uri="{FF2B5EF4-FFF2-40B4-BE49-F238E27FC236}">
                <a16:creationId xmlns:a16="http://schemas.microsoft.com/office/drawing/2014/main" id="{9278F26B-32BA-408B-9F70-CAFFFE69220F}"/>
              </a:ext>
            </a:extLst>
          </p:cNvPr>
          <p:cNvSpPr>
            <a:spLocks noGrp="1"/>
          </p:cNvSpPr>
          <p:nvPr>
            <p:ph type="title"/>
          </p:nvPr>
        </p:nvSpPr>
        <p:spPr>
          <a:xfrm>
            <a:off x="451103" y="317958"/>
            <a:ext cx="9231489" cy="1116203"/>
          </a:xfrm>
        </p:spPr>
        <p:txBody>
          <a:bodyPr>
            <a:normAutofit/>
          </a:bodyPr>
          <a:lstStyle/>
          <a:p>
            <a:r>
              <a:rPr lang="sv-SE" sz="3200" dirty="0"/>
              <a:t>Så här ser ett produktionsunderlag ut:</a:t>
            </a:r>
          </a:p>
        </p:txBody>
      </p:sp>
      <p:sp>
        <p:nvSpPr>
          <p:cNvPr id="5" name="Höger klammerparentes 4">
            <a:extLst>
              <a:ext uri="{FF2B5EF4-FFF2-40B4-BE49-F238E27FC236}">
                <a16:creationId xmlns:a16="http://schemas.microsoft.com/office/drawing/2014/main" id="{41321B82-4F0D-4AD3-8564-265E3BDC931C}"/>
              </a:ext>
            </a:extLst>
          </p:cNvPr>
          <p:cNvSpPr/>
          <p:nvPr/>
        </p:nvSpPr>
        <p:spPr>
          <a:xfrm>
            <a:off x="7840951" y="1700784"/>
            <a:ext cx="219456" cy="12344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Höger klammerparentes 5">
            <a:extLst>
              <a:ext uri="{FF2B5EF4-FFF2-40B4-BE49-F238E27FC236}">
                <a16:creationId xmlns:a16="http://schemas.microsoft.com/office/drawing/2014/main" id="{3C8660ED-B948-497F-9B8B-D9376E8415AB}"/>
              </a:ext>
            </a:extLst>
          </p:cNvPr>
          <p:cNvSpPr/>
          <p:nvPr/>
        </p:nvSpPr>
        <p:spPr>
          <a:xfrm>
            <a:off x="9737418" y="2935224"/>
            <a:ext cx="161486" cy="714750"/>
          </a:xfrm>
          <a:prstGeom prst="rightBrace">
            <a:avLst/>
          </a:prstGeom>
          <a:ln w="19050">
            <a:solidFill>
              <a:srgbClr val="3596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textruta 7">
            <a:extLst>
              <a:ext uri="{FF2B5EF4-FFF2-40B4-BE49-F238E27FC236}">
                <a16:creationId xmlns:a16="http://schemas.microsoft.com/office/drawing/2014/main" id="{F29211F7-2C38-48CE-A353-434AE74816F9}"/>
              </a:ext>
            </a:extLst>
          </p:cNvPr>
          <p:cNvSpPr txBox="1"/>
          <p:nvPr/>
        </p:nvSpPr>
        <p:spPr>
          <a:xfrm>
            <a:off x="8247053" y="2001061"/>
            <a:ext cx="21488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1200" dirty="0"/>
              <a:t>Uppgifter från förstaledskontrakt och avtalsobjekt</a:t>
            </a:r>
          </a:p>
        </p:txBody>
      </p:sp>
      <p:sp>
        <p:nvSpPr>
          <p:cNvPr id="9" name="textruta 8">
            <a:extLst>
              <a:ext uri="{FF2B5EF4-FFF2-40B4-BE49-F238E27FC236}">
                <a16:creationId xmlns:a16="http://schemas.microsoft.com/office/drawing/2014/main" id="{52C44E46-FAB9-4052-B055-6833B045B864}"/>
              </a:ext>
            </a:extLst>
          </p:cNvPr>
          <p:cNvSpPr txBox="1"/>
          <p:nvPr/>
        </p:nvSpPr>
        <p:spPr>
          <a:xfrm>
            <a:off x="10149782" y="3005936"/>
            <a:ext cx="141737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1200" dirty="0"/>
              <a:t>Aktörer som ska kunna ta del av produktionsdata</a:t>
            </a:r>
          </a:p>
        </p:txBody>
      </p:sp>
      <p:sp>
        <p:nvSpPr>
          <p:cNvPr id="10" name="Höger klammerparentes 9">
            <a:extLst>
              <a:ext uri="{FF2B5EF4-FFF2-40B4-BE49-F238E27FC236}">
                <a16:creationId xmlns:a16="http://schemas.microsoft.com/office/drawing/2014/main" id="{A5DF129B-6671-414B-92B0-124D87AD88E4}"/>
              </a:ext>
            </a:extLst>
          </p:cNvPr>
          <p:cNvSpPr/>
          <p:nvPr/>
        </p:nvSpPr>
        <p:spPr>
          <a:xfrm>
            <a:off x="9728084" y="4166466"/>
            <a:ext cx="170820" cy="1187504"/>
          </a:xfrm>
          <a:prstGeom prst="rightBrace">
            <a:avLst>
              <a:gd name="adj1" fmla="val 1065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textruta 10">
            <a:extLst>
              <a:ext uri="{FF2B5EF4-FFF2-40B4-BE49-F238E27FC236}">
                <a16:creationId xmlns:a16="http://schemas.microsoft.com/office/drawing/2014/main" id="{28103CC5-CB43-4EA2-BC16-BEB0BACE0736}"/>
              </a:ext>
            </a:extLst>
          </p:cNvPr>
          <p:cNvSpPr txBox="1"/>
          <p:nvPr/>
        </p:nvSpPr>
        <p:spPr>
          <a:xfrm>
            <a:off x="10149782" y="4107933"/>
            <a:ext cx="1927918" cy="2203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1200" dirty="0"/>
              <a:t>Tillåtna kombinationer av handelssortiment och mottagningsplatser vid produktionsrapportering. Rapporteras volymer utan mottagningsplats behövs också en rad utan mottagningsplats på produktions-underlaget för att dessa ska godkännas.</a:t>
            </a:r>
          </a:p>
        </p:txBody>
      </p:sp>
    </p:spTree>
    <p:extLst>
      <p:ext uri="{BB962C8B-B14F-4D97-AF65-F5344CB8AC3E}">
        <p14:creationId xmlns:p14="http://schemas.microsoft.com/office/powerpoint/2010/main" val="406279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3CCBC0FD-4571-A373-C4E7-D546A5ADABF4}"/>
              </a:ext>
            </a:extLst>
          </p:cNvPr>
          <p:cNvPicPr>
            <a:picLocks noChangeAspect="1"/>
          </p:cNvPicPr>
          <p:nvPr/>
        </p:nvPicPr>
        <p:blipFill>
          <a:blip r:embed="rId2"/>
          <a:stretch>
            <a:fillRect/>
          </a:stretch>
        </p:blipFill>
        <p:spPr>
          <a:xfrm>
            <a:off x="511277" y="1800125"/>
            <a:ext cx="11169445" cy="3408659"/>
          </a:xfrm>
          <a:prstGeom prst="rect">
            <a:avLst/>
          </a:prstGeom>
          <a:ln>
            <a:solidFill>
              <a:schemeClr val="tx1"/>
            </a:solidFill>
          </a:ln>
        </p:spPr>
      </p:pic>
      <p:sp>
        <p:nvSpPr>
          <p:cNvPr id="2" name="Rubrik 1">
            <a:extLst>
              <a:ext uri="{FF2B5EF4-FFF2-40B4-BE49-F238E27FC236}">
                <a16:creationId xmlns:a16="http://schemas.microsoft.com/office/drawing/2014/main" id="{7EBC243D-D763-41D6-8EF3-F8AFE771288D}"/>
              </a:ext>
            </a:extLst>
          </p:cNvPr>
          <p:cNvSpPr>
            <a:spLocks noGrp="1"/>
          </p:cNvSpPr>
          <p:nvPr>
            <p:ph type="title"/>
          </p:nvPr>
        </p:nvSpPr>
        <p:spPr>
          <a:xfrm>
            <a:off x="775137" y="174237"/>
            <a:ext cx="9231489" cy="1124711"/>
          </a:xfrm>
        </p:spPr>
        <p:txBody>
          <a:bodyPr>
            <a:normAutofit/>
          </a:bodyPr>
          <a:lstStyle/>
          <a:p>
            <a:r>
              <a:rPr lang="sv-SE" sz="3200" dirty="0">
                <a:solidFill>
                  <a:srgbClr val="3B9637"/>
                </a:solidFill>
                <a:latin typeface="+mj-lt"/>
              </a:rPr>
              <a:t>Radspecifika uppgifter</a:t>
            </a:r>
          </a:p>
        </p:txBody>
      </p:sp>
      <p:sp>
        <p:nvSpPr>
          <p:cNvPr id="8" name="textruta 7">
            <a:extLst>
              <a:ext uri="{FF2B5EF4-FFF2-40B4-BE49-F238E27FC236}">
                <a16:creationId xmlns:a16="http://schemas.microsoft.com/office/drawing/2014/main" id="{E582429B-2C8A-499F-A31D-1B07B9435449}"/>
              </a:ext>
            </a:extLst>
          </p:cNvPr>
          <p:cNvSpPr txBox="1"/>
          <p:nvPr/>
        </p:nvSpPr>
        <p:spPr>
          <a:xfrm>
            <a:off x="882551" y="1114979"/>
            <a:ext cx="4779144" cy="584775"/>
          </a:xfrm>
          <a:prstGeom prst="rect">
            <a:avLst/>
          </a:prstGeom>
          <a:solidFill>
            <a:schemeClr val="bg1"/>
          </a:solidFill>
          <a:ln>
            <a:solidFill>
              <a:srgbClr val="3B9637"/>
            </a:solidFill>
          </a:ln>
        </p:spPr>
        <p:txBody>
          <a:bodyPr wrap="square" rtlCol="0">
            <a:spAutoFit/>
          </a:bodyPr>
          <a:lstStyle/>
          <a:p>
            <a:r>
              <a:rPr lang="sv-SE" sz="1600" dirty="0"/>
              <a:t>Handelssortiment och mottagningsplats som skogsmaskinerna ska rapportera</a:t>
            </a:r>
          </a:p>
        </p:txBody>
      </p:sp>
      <p:sp>
        <p:nvSpPr>
          <p:cNvPr id="9" name="textruta 8">
            <a:extLst>
              <a:ext uri="{FF2B5EF4-FFF2-40B4-BE49-F238E27FC236}">
                <a16:creationId xmlns:a16="http://schemas.microsoft.com/office/drawing/2014/main" id="{D46340A9-9048-41C5-9270-9C41E9F34079}"/>
              </a:ext>
            </a:extLst>
          </p:cNvPr>
          <p:cNvSpPr txBox="1"/>
          <p:nvPr/>
        </p:nvSpPr>
        <p:spPr>
          <a:xfrm>
            <a:off x="6885432" y="1070617"/>
            <a:ext cx="4224469" cy="584775"/>
          </a:xfrm>
          <a:prstGeom prst="rect">
            <a:avLst/>
          </a:prstGeom>
          <a:solidFill>
            <a:schemeClr val="bg1"/>
          </a:solidFill>
          <a:ln>
            <a:solidFill>
              <a:srgbClr val="3B9637"/>
            </a:solidFill>
          </a:ln>
        </p:spPr>
        <p:txBody>
          <a:bodyPr wrap="square" rtlCol="0">
            <a:spAutoFit/>
          </a:bodyPr>
          <a:lstStyle/>
          <a:p>
            <a:r>
              <a:rPr lang="sv-SE" sz="1600" dirty="0"/>
              <a:t>För att få ut produktionsresultat till mottagaren ska </a:t>
            </a:r>
            <a:r>
              <a:rPr lang="sv-SE" sz="1600" u="sng" dirty="0"/>
              <a:t>mottagningsplats</a:t>
            </a:r>
            <a:r>
              <a:rPr lang="sv-SE" sz="1600" dirty="0"/>
              <a:t> vara ifyllt</a:t>
            </a:r>
          </a:p>
        </p:txBody>
      </p:sp>
      <p:sp>
        <p:nvSpPr>
          <p:cNvPr id="11" name="textruta 10">
            <a:extLst>
              <a:ext uri="{FF2B5EF4-FFF2-40B4-BE49-F238E27FC236}">
                <a16:creationId xmlns:a16="http://schemas.microsoft.com/office/drawing/2014/main" id="{B0ED52A0-6DD8-4669-9DCE-86D0634C9700}"/>
              </a:ext>
            </a:extLst>
          </p:cNvPr>
          <p:cNvSpPr txBox="1"/>
          <p:nvPr/>
        </p:nvSpPr>
        <p:spPr>
          <a:xfrm>
            <a:off x="693977" y="5640498"/>
            <a:ext cx="5145570" cy="830997"/>
          </a:xfrm>
          <a:prstGeom prst="rect">
            <a:avLst/>
          </a:prstGeom>
          <a:ln>
            <a:solidFill>
              <a:srgbClr val="3B9637"/>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600" dirty="0">
                <a:solidFill>
                  <a:schemeClr val="tx1"/>
                </a:solidFill>
              </a:rPr>
              <a:t>Aktörer som ska kunna ta del av produktionsresultat tidigt: Planerad mottagare anges på produktionsunderlaget. Logistikinformationsmottagare hämtas från avtalsobjektet.</a:t>
            </a:r>
          </a:p>
        </p:txBody>
      </p:sp>
      <p:cxnSp>
        <p:nvCxnSpPr>
          <p:cNvPr id="5" name="Rak pilkoppling 4">
            <a:extLst>
              <a:ext uri="{FF2B5EF4-FFF2-40B4-BE49-F238E27FC236}">
                <a16:creationId xmlns:a16="http://schemas.microsoft.com/office/drawing/2014/main" id="{19E4B211-FA6E-4AC4-B498-8035B8A3A167}"/>
              </a:ext>
            </a:extLst>
          </p:cNvPr>
          <p:cNvCxnSpPr>
            <a:cxnSpLocks/>
          </p:cNvCxnSpPr>
          <p:nvPr/>
        </p:nvCxnSpPr>
        <p:spPr>
          <a:xfrm flipV="1">
            <a:off x="1071425" y="3941064"/>
            <a:ext cx="0" cy="1699434"/>
          </a:xfrm>
          <a:prstGeom prst="straightConnector1">
            <a:avLst/>
          </a:prstGeom>
          <a:ln w="19050">
            <a:solidFill>
              <a:srgbClr val="3B9637"/>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95580389-405F-4EE6-BEF1-DE4085CC7179}"/>
              </a:ext>
            </a:extLst>
          </p:cNvPr>
          <p:cNvCxnSpPr>
            <a:cxnSpLocks/>
          </p:cNvCxnSpPr>
          <p:nvPr/>
        </p:nvCxnSpPr>
        <p:spPr>
          <a:xfrm flipV="1">
            <a:off x="838200" y="3569313"/>
            <a:ext cx="0" cy="20711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 name="Rak pilkoppling 3">
            <a:extLst>
              <a:ext uri="{FF2B5EF4-FFF2-40B4-BE49-F238E27FC236}">
                <a16:creationId xmlns:a16="http://schemas.microsoft.com/office/drawing/2014/main" id="{C2147BE4-CB0E-462F-AFBF-E1C14B64314F}"/>
              </a:ext>
            </a:extLst>
          </p:cNvPr>
          <p:cNvCxnSpPr>
            <a:cxnSpLocks/>
          </p:cNvCxnSpPr>
          <p:nvPr/>
        </p:nvCxnSpPr>
        <p:spPr>
          <a:xfrm>
            <a:off x="8357616" y="1655392"/>
            <a:ext cx="0" cy="139050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2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09889-9F4D-4CBD-B905-2D39239A6516}"/>
              </a:ext>
            </a:extLst>
          </p:cNvPr>
          <p:cNvSpPr>
            <a:spLocks noGrp="1"/>
          </p:cNvSpPr>
          <p:nvPr>
            <p:ph type="title"/>
          </p:nvPr>
        </p:nvSpPr>
        <p:spPr/>
        <p:txBody>
          <a:bodyPr>
            <a:normAutofit/>
          </a:bodyPr>
          <a:lstStyle/>
          <a:p>
            <a:r>
              <a:rPr lang="sv-SE" sz="3200" dirty="0"/>
              <a:t>Nackdelar med ett generellt produktionsunderlag med ”alla rader”</a:t>
            </a:r>
          </a:p>
        </p:txBody>
      </p:sp>
      <p:sp>
        <p:nvSpPr>
          <p:cNvPr id="3" name="Platshållare för text 2">
            <a:extLst>
              <a:ext uri="{FF2B5EF4-FFF2-40B4-BE49-F238E27FC236}">
                <a16:creationId xmlns:a16="http://schemas.microsoft.com/office/drawing/2014/main" id="{415D7920-B13B-4424-A35A-B2DBB13BCC27}"/>
              </a:ext>
            </a:extLst>
          </p:cNvPr>
          <p:cNvSpPr>
            <a:spLocks noGrp="1"/>
          </p:cNvSpPr>
          <p:nvPr>
            <p:ph type="body" sz="quarter" idx="10"/>
          </p:nvPr>
        </p:nvSpPr>
        <p:spPr/>
        <p:txBody>
          <a:bodyPr/>
          <a:lstStyle/>
          <a:p>
            <a:r>
              <a:rPr lang="sv-SE" dirty="0"/>
              <a:t>Då hjälper inte produktionsunderlaget dig att ha koll på att det är rätt handelssortiment och mottagningsplatser som rapporteras</a:t>
            </a:r>
          </a:p>
          <a:p>
            <a:endParaRPr lang="sv-SE" dirty="0"/>
          </a:p>
          <a:p>
            <a:r>
              <a:rPr lang="sv-SE" dirty="0"/>
              <a:t>Felaktig produktionsrapportering slinker igenom och stör inte bara dig utan även mottagare, transportföretag </a:t>
            </a:r>
            <a:r>
              <a:rPr lang="sv-SE" dirty="0" err="1"/>
              <a:t>m.fl</a:t>
            </a:r>
            <a:r>
              <a:rPr lang="sv-SE" dirty="0"/>
              <a:t>  </a:t>
            </a:r>
          </a:p>
          <a:p>
            <a:endParaRPr lang="sv-SE" dirty="0"/>
          </a:p>
        </p:txBody>
      </p:sp>
    </p:spTree>
    <p:extLst>
      <p:ext uri="{BB962C8B-B14F-4D97-AF65-F5344CB8AC3E}">
        <p14:creationId xmlns:p14="http://schemas.microsoft.com/office/powerpoint/2010/main" val="334481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43FC4-83EC-43AE-8D3E-ECB925775315}"/>
              </a:ext>
            </a:extLst>
          </p:cNvPr>
          <p:cNvSpPr>
            <a:spLocks noGrp="1"/>
          </p:cNvSpPr>
          <p:nvPr>
            <p:ph type="title"/>
          </p:nvPr>
        </p:nvSpPr>
        <p:spPr>
          <a:xfrm>
            <a:off x="838200" y="365125"/>
            <a:ext cx="10390632" cy="1325563"/>
          </a:xfrm>
        </p:spPr>
        <p:txBody>
          <a:bodyPr>
            <a:normAutofit/>
          </a:bodyPr>
          <a:lstStyle/>
          <a:p>
            <a:r>
              <a:rPr lang="sv-SE" sz="3200" dirty="0"/>
              <a:t>Sammanfattning produktionsunderlag</a:t>
            </a:r>
          </a:p>
        </p:txBody>
      </p:sp>
      <p:sp>
        <p:nvSpPr>
          <p:cNvPr id="3" name="Platshållare för text 2">
            <a:extLst>
              <a:ext uri="{FF2B5EF4-FFF2-40B4-BE49-F238E27FC236}">
                <a16:creationId xmlns:a16="http://schemas.microsoft.com/office/drawing/2014/main" id="{7367AE96-CE07-4D0E-928D-0613093BC678}"/>
              </a:ext>
            </a:extLst>
          </p:cNvPr>
          <p:cNvSpPr>
            <a:spLocks noGrp="1"/>
          </p:cNvSpPr>
          <p:nvPr>
            <p:ph type="body" sz="quarter" idx="10"/>
          </p:nvPr>
        </p:nvSpPr>
        <p:spPr>
          <a:xfrm>
            <a:off x="838200" y="1709353"/>
            <a:ext cx="10390632" cy="4996247"/>
          </a:xfrm>
        </p:spPr>
        <p:txBody>
          <a:bodyPr>
            <a:noAutofit/>
          </a:bodyPr>
          <a:lstStyle/>
          <a:p>
            <a:pPr>
              <a:lnSpc>
                <a:spcPct val="120000"/>
              </a:lnSpc>
            </a:pPr>
            <a:r>
              <a:rPr lang="sv-SE" sz="2000" dirty="0"/>
              <a:t>Produktionsunderlaget ska säkerställa att skogsmaskinerna rapporterar rätt, samt peka ut aktörer som skall ta del av produktionsdata</a:t>
            </a:r>
          </a:p>
          <a:p>
            <a:pPr>
              <a:lnSpc>
                <a:spcPct val="120000"/>
              </a:lnSpc>
            </a:pPr>
            <a:r>
              <a:rPr lang="sv-SE" sz="2000" dirty="0"/>
              <a:t>Huvuduppgifter kommer från förstaledskontrakt och avtalsobjekt</a:t>
            </a:r>
          </a:p>
          <a:p>
            <a:pPr>
              <a:lnSpc>
                <a:spcPct val="120000"/>
              </a:lnSpc>
            </a:pPr>
            <a:r>
              <a:rPr lang="sv-SE" sz="2000" dirty="0"/>
              <a:t>Inga handelssortimentsrader </a:t>
            </a:r>
            <a:r>
              <a:rPr lang="sv-SE" sz="2000" dirty="0" err="1"/>
              <a:t>automatskapas</a:t>
            </a:r>
            <a:r>
              <a:rPr lang="sv-SE" sz="2000" dirty="0"/>
              <a:t> på den första versionen av produktionsunderlaget - Raduppgifter </a:t>
            </a:r>
            <a:r>
              <a:rPr lang="sv-SE" sz="2000" u="sng" dirty="0"/>
              <a:t>kan</a:t>
            </a:r>
            <a:r>
              <a:rPr lang="sv-SE" sz="2000" dirty="0"/>
              <a:t> hämtas från mall</a:t>
            </a:r>
          </a:p>
          <a:p>
            <a:pPr>
              <a:lnSpc>
                <a:spcPct val="120000"/>
              </a:lnSpc>
            </a:pPr>
            <a:r>
              <a:rPr lang="sv-SE" sz="2000" dirty="0"/>
              <a:t>Komplettera produktionsunderlaget med de handelssortiment som faktiskt skall produceras </a:t>
            </a:r>
          </a:p>
          <a:p>
            <a:pPr>
              <a:lnSpc>
                <a:spcPct val="120000"/>
              </a:lnSpc>
            </a:pPr>
            <a:r>
              <a:rPr lang="sv-SE" sz="2000" dirty="0"/>
              <a:t>Komplettera med planerad mottagare för att mottagaren tidigt ska få information om vad som har producerats </a:t>
            </a:r>
          </a:p>
          <a:p>
            <a:pPr>
              <a:lnSpc>
                <a:spcPct val="120000"/>
              </a:lnSpc>
            </a:pPr>
            <a:r>
              <a:rPr lang="sv-SE" sz="2000" dirty="0"/>
              <a:t>Logistikinformationsmottagare hämtas per automatik till produktionsunderlagsraden från avtalsobjektet</a:t>
            </a:r>
          </a:p>
          <a:p>
            <a:pPr>
              <a:lnSpc>
                <a:spcPct val="120000"/>
              </a:lnSpc>
            </a:pPr>
            <a:r>
              <a:rPr lang="sv-SE" sz="2000" dirty="0"/>
              <a:t>Gör </a:t>
            </a:r>
            <a:r>
              <a:rPr lang="sv-SE" sz="2000" u="sng" dirty="0"/>
              <a:t>inte</a:t>
            </a:r>
            <a:r>
              <a:rPr lang="sv-SE" sz="2000" dirty="0"/>
              <a:t> en generell uppsättning av rader som finns på alla produktionsunderlag</a:t>
            </a:r>
          </a:p>
        </p:txBody>
      </p:sp>
    </p:spTree>
    <p:extLst>
      <p:ext uri="{BB962C8B-B14F-4D97-AF65-F5344CB8AC3E}">
        <p14:creationId xmlns:p14="http://schemas.microsoft.com/office/powerpoint/2010/main" val="19230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4B45B1-124F-4E10-853F-42950D966DD1}"/>
              </a:ext>
            </a:extLst>
          </p:cNvPr>
          <p:cNvSpPr>
            <a:spLocks noGrp="1"/>
          </p:cNvSpPr>
          <p:nvPr>
            <p:ph type="ctrTitle"/>
          </p:nvPr>
        </p:nvSpPr>
        <p:spPr/>
        <p:txBody>
          <a:bodyPr/>
          <a:lstStyle/>
          <a:p>
            <a:r>
              <a:rPr lang="sv-SE" dirty="0"/>
              <a:t>Produktion i VIOL 3</a:t>
            </a:r>
          </a:p>
        </p:txBody>
      </p:sp>
      <p:sp>
        <p:nvSpPr>
          <p:cNvPr id="3" name="Platshållare för text 2">
            <a:extLst>
              <a:ext uri="{FF2B5EF4-FFF2-40B4-BE49-F238E27FC236}">
                <a16:creationId xmlns:a16="http://schemas.microsoft.com/office/drawing/2014/main" id="{41DF043A-35EF-408B-8091-F8D7B61A20BC}"/>
              </a:ext>
            </a:extLst>
          </p:cNvPr>
          <p:cNvSpPr>
            <a:spLocks noGrp="1"/>
          </p:cNvSpPr>
          <p:nvPr>
            <p:ph type="subTitle" idx="1"/>
          </p:nvPr>
        </p:nvSpPr>
        <p:spPr/>
        <p:txBody>
          <a:bodyPr/>
          <a:lstStyle/>
          <a:p>
            <a:r>
              <a:rPr lang="sv-SE" dirty="0"/>
              <a:t>Helhetslösning och förberedelser</a:t>
            </a:r>
          </a:p>
          <a:p>
            <a:r>
              <a:rPr lang="sv-SE" sz="1400" dirty="0"/>
              <a:t>2022-09-28</a:t>
            </a:r>
          </a:p>
        </p:txBody>
      </p:sp>
    </p:spTree>
    <p:extLst>
      <p:ext uri="{BB962C8B-B14F-4D97-AF65-F5344CB8AC3E}">
        <p14:creationId xmlns:p14="http://schemas.microsoft.com/office/powerpoint/2010/main" val="340293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A0CFB383-E56A-4DBC-BD48-39B59F456C21}"/>
              </a:ext>
            </a:extLst>
          </p:cNvPr>
          <p:cNvSpPr>
            <a:spLocks noGrp="1"/>
          </p:cNvSpPr>
          <p:nvPr>
            <p:ph type="title"/>
          </p:nvPr>
        </p:nvSpPr>
        <p:spPr/>
        <p:txBody>
          <a:bodyPr>
            <a:normAutofit/>
          </a:bodyPr>
          <a:lstStyle/>
          <a:p>
            <a:r>
              <a:rPr lang="sv-SE" sz="3200" dirty="0"/>
              <a:t>Produktionsunderlagsmall</a:t>
            </a:r>
          </a:p>
        </p:txBody>
      </p:sp>
      <p:sp>
        <p:nvSpPr>
          <p:cNvPr id="3" name="Platshållare för text 2">
            <a:extLst>
              <a:ext uri="{FF2B5EF4-FFF2-40B4-BE49-F238E27FC236}">
                <a16:creationId xmlns:a16="http://schemas.microsoft.com/office/drawing/2014/main" id="{8A46F28C-A5FC-4E0C-8127-E1D535C95DE3}"/>
              </a:ext>
            </a:extLst>
          </p:cNvPr>
          <p:cNvSpPr>
            <a:spLocks noGrp="1"/>
          </p:cNvSpPr>
          <p:nvPr>
            <p:ph type="body" sz="quarter" idx="10"/>
          </p:nvPr>
        </p:nvSpPr>
        <p:spPr/>
        <p:txBody>
          <a:bodyPr/>
          <a:lstStyle/>
          <a:p>
            <a:r>
              <a:rPr lang="sv-SE" sz="1800" dirty="0"/>
              <a:t>Vilka sortimentsrader som ska finnas på produktionsunderlaget kan styras genom att använda färdiga mallar. Varje mall innehåller en uppsättning av sortimentsrader ifyllda med alla uppgifter som ska finnas</a:t>
            </a:r>
          </a:p>
          <a:p>
            <a:r>
              <a:rPr lang="sv-SE" sz="1800" dirty="0"/>
              <a:t>När man valt vilken mall som ska appliceras kompletteras produktionsunderlaget med mallens raduppgifter </a:t>
            </a:r>
          </a:p>
          <a:p>
            <a:r>
              <a:rPr lang="sv-SE" sz="1800" dirty="0"/>
              <a:t>När användaren har sparat uppgifterna från mallen är det möjligt att justera och komplettera enligt de regler som gäller:</a:t>
            </a:r>
            <a:endParaRPr lang="sv-SE" sz="1600" dirty="0"/>
          </a:p>
          <a:p>
            <a:pPr lvl="1"/>
            <a:r>
              <a:rPr lang="sv-SE" sz="1600" dirty="0"/>
              <a:t>Någon av aktörerna på en rad tas bort, byts ut eller läggs till</a:t>
            </a:r>
          </a:p>
          <a:p>
            <a:pPr lvl="1"/>
            <a:r>
              <a:rPr lang="sv-SE" sz="1600" dirty="0"/>
              <a:t>Ny rad med nytt sortiment läggs till</a:t>
            </a:r>
          </a:p>
          <a:p>
            <a:pPr lvl="1"/>
            <a:r>
              <a:rPr lang="sv-SE" sz="1600" dirty="0"/>
              <a:t>Rad som inte ska användas inaktiveras</a:t>
            </a:r>
          </a:p>
          <a:p>
            <a:endParaRPr lang="sv-SE" sz="1800" dirty="0"/>
          </a:p>
          <a:p>
            <a:endParaRPr lang="sv-SE" dirty="0"/>
          </a:p>
        </p:txBody>
      </p:sp>
      <p:pic>
        <p:nvPicPr>
          <p:cNvPr id="4" name="Bildobjekt 3">
            <a:extLst>
              <a:ext uri="{FF2B5EF4-FFF2-40B4-BE49-F238E27FC236}">
                <a16:creationId xmlns:a16="http://schemas.microsoft.com/office/drawing/2014/main" id="{B11E4E00-206A-495B-AB0D-815CD0B11482}"/>
              </a:ext>
            </a:extLst>
          </p:cNvPr>
          <p:cNvPicPr>
            <a:picLocks noChangeAspect="1"/>
          </p:cNvPicPr>
          <p:nvPr/>
        </p:nvPicPr>
        <p:blipFill>
          <a:blip r:embed="rId2"/>
          <a:stretch>
            <a:fillRect/>
          </a:stretch>
        </p:blipFill>
        <p:spPr>
          <a:xfrm>
            <a:off x="5428445" y="4199635"/>
            <a:ext cx="5912832" cy="2141698"/>
          </a:xfrm>
          <a:prstGeom prst="rect">
            <a:avLst/>
          </a:prstGeom>
        </p:spPr>
      </p:pic>
      <p:sp>
        <p:nvSpPr>
          <p:cNvPr id="7" name="textruta 6">
            <a:extLst>
              <a:ext uri="{FF2B5EF4-FFF2-40B4-BE49-F238E27FC236}">
                <a16:creationId xmlns:a16="http://schemas.microsoft.com/office/drawing/2014/main" id="{F4CCA05E-CBDD-48BE-A98B-AB63B691FA60}"/>
              </a:ext>
            </a:extLst>
          </p:cNvPr>
          <p:cNvSpPr txBox="1"/>
          <p:nvPr/>
        </p:nvSpPr>
        <p:spPr>
          <a:xfrm>
            <a:off x="1435994" y="4996676"/>
            <a:ext cx="3277674" cy="923330"/>
          </a:xfrm>
          <a:prstGeom prst="rect">
            <a:avLst/>
          </a:prstGeom>
          <a:noFill/>
          <a:ln>
            <a:solidFill>
              <a:srgbClr val="3B9637"/>
            </a:solidFill>
          </a:ln>
        </p:spPr>
        <p:txBody>
          <a:bodyPr wrap="square" rtlCol="0">
            <a:spAutoFit/>
          </a:bodyPr>
          <a:lstStyle/>
          <a:p>
            <a:r>
              <a:rPr lang="sv-SE" dirty="0"/>
              <a:t>Är jag användare hos Holmen kan jag använda de färdiga mallar som berör Holmen</a:t>
            </a:r>
          </a:p>
        </p:txBody>
      </p:sp>
      <p:cxnSp>
        <p:nvCxnSpPr>
          <p:cNvPr id="9" name="Rak pilkoppling 8">
            <a:extLst>
              <a:ext uri="{FF2B5EF4-FFF2-40B4-BE49-F238E27FC236}">
                <a16:creationId xmlns:a16="http://schemas.microsoft.com/office/drawing/2014/main" id="{3B1DD32C-BF6D-4F70-977C-7864D267C823}"/>
              </a:ext>
            </a:extLst>
          </p:cNvPr>
          <p:cNvCxnSpPr>
            <a:cxnSpLocks/>
            <a:stCxn id="7" idx="3"/>
          </p:cNvCxnSpPr>
          <p:nvPr/>
        </p:nvCxnSpPr>
        <p:spPr>
          <a:xfrm>
            <a:off x="4713668" y="5458341"/>
            <a:ext cx="545037" cy="2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1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D10188-C197-4465-8B9B-FEE07D2B2B6D}"/>
              </a:ext>
            </a:extLst>
          </p:cNvPr>
          <p:cNvSpPr>
            <a:spLocks noGrp="1"/>
          </p:cNvSpPr>
          <p:nvPr>
            <p:ph type="title"/>
          </p:nvPr>
        </p:nvSpPr>
        <p:spPr>
          <a:xfrm>
            <a:off x="838200" y="365126"/>
            <a:ext cx="10768582" cy="612648"/>
          </a:xfrm>
        </p:spPr>
        <p:txBody>
          <a:bodyPr>
            <a:normAutofit/>
          </a:bodyPr>
          <a:lstStyle/>
          <a:p>
            <a:r>
              <a:rPr lang="sv-SE" sz="3200" dirty="0"/>
              <a:t>Integration: Företagssystem - Biometria</a:t>
            </a:r>
          </a:p>
        </p:txBody>
      </p:sp>
      <p:sp>
        <p:nvSpPr>
          <p:cNvPr id="4" name="Rektangel: rundade hörn 3">
            <a:extLst>
              <a:ext uri="{FF2B5EF4-FFF2-40B4-BE49-F238E27FC236}">
                <a16:creationId xmlns:a16="http://schemas.microsoft.com/office/drawing/2014/main" id="{3A5A890C-1EAE-446B-9BC7-A7E741FA6C89}"/>
              </a:ext>
            </a:extLst>
          </p:cNvPr>
          <p:cNvSpPr/>
          <p:nvPr/>
        </p:nvSpPr>
        <p:spPr>
          <a:xfrm>
            <a:off x="1859281" y="1856232"/>
            <a:ext cx="2276856"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Förstaledskontrakt</a:t>
            </a:r>
          </a:p>
        </p:txBody>
      </p:sp>
      <p:sp>
        <p:nvSpPr>
          <p:cNvPr id="5" name="Rektangel: rundade hörn 4">
            <a:extLst>
              <a:ext uri="{FF2B5EF4-FFF2-40B4-BE49-F238E27FC236}">
                <a16:creationId xmlns:a16="http://schemas.microsoft.com/office/drawing/2014/main" id="{9F05031F-8EAA-4D44-B171-3F33B99F7A64}"/>
              </a:ext>
            </a:extLst>
          </p:cNvPr>
          <p:cNvSpPr/>
          <p:nvPr/>
        </p:nvSpPr>
        <p:spPr>
          <a:xfrm>
            <a:off x="1859281" y="2412492"/>
            <a:ext cx="2276856"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Avtalsobjekt</a:t>
            </a:r>
          </a:p>
        </p:txBody>
      </p:sp>
      <p:sp>
        <p:nvSpPr>
          <p:cNvPr id="6" name="Rektangel: rundade hörn 5">
            <a:extLst>
              <a:ext uri="{FF2B5EF4-FFF2-40B4-BE49-F238E27FC236}">
                <a16:creationId xmlns:a16="http://schemas.microsoft.com/office/drawing/2014/main" id="{5721A675-C416-423D-972A-5FCEBE10E01D}"/>
              </a:ext>
            </a:extLst>
          </p:cNvPr>
          <p:cNvSpPr/>
          <p:nvPr/>
        </p:nvSpPr>
        <p:spPr>
          <a:xfrm>
            <a:off x="8055863" y="1856232"/>
            <a:ext cx="2276856"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Förstaledskontrakt</a:t>
            </a:r>
          </a:p>
        </p:txBody>
      </p:sp>
      <p:sp>
        <p:nvSpPr>
          <p:cNvPr id="7" name="Rektangel: rundade hörn 6">
            <a:extLst>
              <a:ext uri="{FF2B5EF4-FFF2-40B4-BE49-F238E27FC236}">
                <a16:creationId xmlns:a16="http://schemas.microsoft.com/office/drawing/2014/main" id="{F2BD7854-C28D-4031-9D6D-AE0D6A493311}"/>
              </a:ext>
            </a:extLst>
          </p:cNvPr>
          <p:cNvSpPr/>
          <p:nvPr/>
        </p:nvSpPr>
        <p:spPr>
          <a:xfrm>
            <a:off x="8055863" y="2412492"/>
            <a:ext cx="2276856" cy="502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Avtalsobjekt</a:t>
            </a:r>
          </a:p>
        </p:txBody>
      </p:sp>
      <p:sp>
        <p:nvSpPr>
          <p:cNvPr id="8" name="Pil: höger 7">
            <a:extLst>
              <a:ext uri="{FF2B5EF4-FFF2-40B4-BE49-F238E27FC236}">
                <a16:creationId xmlns:a16="http://schemas.microsoft.com/office/drawing/2014/main" id="{2DC613A7-5E2E-4993-9352-01740CA279D7}"/>
              </a:ext>
            </a:extLst>
          </p:cNvPr>
          <p:cNvSpPr/>
          <p:nvPr/>
        </p:nvSpPr>
        <p:spPr>
          <a:xfrm>
            <a:off x="4824984" y="2029968"/>
            <a:ext cx="2542032" cy="3291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4318A82B-6EAF-4171-AC65-5A550A5C3D6A}"/>
              </a:ext>
            </a:extLst>
          </p:cNvPr>
          <p:cNvSpPr/>
          <p:nvPr/>
        </p:nvSpPr>
        <p:spPr>
          <a:xfrm>
            <a:off x="4824984" y="2492502"/>
            <a:ext cx="2542032" cy="3291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1" name="Pil: böjd 10">
            <a:extLst>
              <a:ext uri="{FF2B5EF4-FFF2-40B4-BE49-F238E27FC236}">
                <a16:creationId xmlns:a16="http://schemas.microsoft.com/office/drawing/2014/main" id="{39C9F824-C708-4EBD-AC8B-6FDAB20F4779}"/>
              </a:ext>
            </a:extLst>
          </p:cNvPr>
          <p:cNvSpPr/>
          <p:nvPr/>
        </p:nvSpPr>
        <p:spPr>
          <a:xfrm rot="5400000">
            <a:off x="10463782" y="2663952"/>
            <a:ext cx="612648" cy="502920"/>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solidFill>
                <a:schemeClr val="tx1"/>
              </a:solidFill>
            </a:endParaRPr>
          </a:p>
        </p:txBody>
      </p:sp>
      <p:sp>
        <p:nvSpPr>
          <p:cNvPr id="12" name="Rektangel: rundade hörn 11">
            <a:extLst>
              <a:ext uri="{FF2B5EF4-FFF2-40B4-BE49-F238E27FC236}">
                <a16:creationId xmlns:a16="http://schemas.microsoft.com/office/drawing/2014/main" id="{D585A60C-696E-474F-BD0A-E7108B7FFC17}"/>
              </a:ext>
            </a:extLst>
          </p:cNvPr>
          <p:cNvSpPr/>
          <p:nvPr/>
        </p:nvSpPr>
        <p:spPr>
          <a:xfrm>
            <a:off x="7379208" y="3268980"/>
            <a:ext cx="4135459" cy="104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Produktionsunderlag 12345678</a:t>
            </a:r>
          </a:p>
          <a:p>
            <a:r>
              <a:rPr lang="sv-SE" sz="1200" dirty="0"/>
              <a:t>Uppdragsgivare: XXX	</a:t>
            </a:r>
          </a:p>
          <a:p>
            <a:r>
              <a:rPr lang="sv-SE" sz="1200" dirty="0"/>
              <a:t>Säljare: XXX		 Logistikinformationsmottagare</a:t>
            </a:r>
          </a:p>
          <a:p>
            <a:r>
              <a:rPr lang="sv-SE" sz="1200" dirty="0"/>
              <a:t>Anskaffningsform: XXX 	Avverkningsform: XXX</a:t>
            </a:r>
          </a:p>
        </p:txBody>
      </p:sp>
      <p:sp>
        <p:nvSpPr>
          <p:cNvPr id="14" name="Rektangel: rundade hörn 13">
            <a:extLst>
              <a:ext uri="{FF2B5EF4-FFF2-40B4-BE49-F238E27FC236}">
                <a16:creationId xmlns:a16="http://schemas.microsoft.com/office/drawing/2014/main" id="{E7E945C8-12CD-4355-A7C6-C5FAD0D204DE}"/>
              </a:ext>
            </a:extLst>
          </p:cNvPr>
          <p:cNvSpPr/>
          <p:nvPr/>
        </p:nvSpPr>
        <p:spPr>
          <a:xfrm>
            <a:off x="585216" y="3284220"/>
            <a:ext cx="4227577" cy="1046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Produktionsunderlag 12345678</a:t>
            </a:r>
          </a:p>
          <a:p>
            <a:r>
              <a:rPr lang="sv-SE" sz="1200" dirty="0"/>
              <a:t>Uppdragsgivare: XXX	</a:t>
            </a:r>
          </a:p>
          <a:p>
            <a:r>
              <a:rPr lang="sv-SE" sz="1200" dirty="0"/>
              <a:t>Säljare: XXX		 Logistikinformationsmottagare</a:t>
            </a:r>
          </a:p>
          <a:p>
            <a:r>
              <a:rPr lang="sv-SE" sz="1200" dirty="0"/>
              <a:t>Anskaffningsform: XXX 	Avverkningsform: XXX</a:t>
            </a:r>
          </a:p>
        </p:txBody>
      </p:sp>
      <p:sp>
        <p:nvSpPr>
          <p:cNvPr id="15" name="Pil: höger 14">
            <a:extLst>
              <a:ext uri="{FF2B5EF4-FFF2-40B4-BE49-F238E27FC236}">
                <a16:creationId xmlns:a16="http://schemas.microsoft.com/office/drawing/2014/main" id="{00AB31C3-672B-4871-99A7-28FE6EA0259A}"/>
              </a:ext>
            </a:extLst>
          </p:cNvPr>
          <p:cNvSpPr/>
          <p:nvPr/>
        </p:nvSpPr>
        <p:spPr>
          <a:xfrm rot="10800000">
            <a:off x="5000244" y="3627882"/>
            <a:ext cx="2191512" cy="3291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6" name="Rektangel: rundade hörn 15">
            <a:extLst>
              <a:ext uri="{FF2B5EF4-FFF2-40B4-BE49-F238E27FC236}">
                <a16:creationId xmlns:a16="http://schemas.microsoft.com/office/drawing/2014/main" id="{682E2F1D-EED9-487D-8E6F-19267F386A75}"/>
              </a:ext>
            </a:extLst>
          </p:cNvPr>
          <p:cNvSpPr/>
          <p:nvPr/>
        </p:nvSpPr>
        <p:spPr>
          <a:xfrm>
            <a:off x="585216" y="4597908"/>
            <a:ext cx="4239769" cy="2106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Produktionsunderlag 12345678</a:t>
            </a:r>
          </a:p>
          <a:p>
            <a:r>
              <a:rPr lang="sv-SE" sz="1200" dirty="0"/>
              <a:t>Uppdragsgivare: XXX	</a:t>
            </a:r>
          </a:p>
          <a:p>
            <a:r>
              <a:rPr lang="sv-SE" sz="1200" dirty="0"/>
              <a:t>Säljare: XXX		 Logistikinformationsmottagare</a:t>
            </a:r>
          </a:p>
          <a:p>
            <a:r>
              <a:rPr lang="sv-SE" sz="1200" dirty="0"/>
              <a:t>Anskaffningsform: XXX 	Avverkningsform: XXX</a:t>
            </a:r>
          </a:p>
          <a:p>
            <a:endParaRPr lang="sv-SE" sz="1200" dirty="0"/>
          </a:p>
          <a:p>
            <a:r>
              <a:rPr lang="sv-SE" sz="1200" u="sng" dirty="0"/>
              <a:t>Handelssortiment</a:t>
            </a:r>
            <a:r>
              <a:rPr lang="sv-SE" sz="1200" dirty="0"/>
              <a:t>	</a:t>
            </a:r>
            <a:r>
              <a:rPr lang="sv-SE" sz="1200" u="sng" dirty="0" err="1"/>
              <a:t>Mottpl</a:t>
            </a:r>
            <a:r>
              <a:rPr lang="sv-SE" sz="1200" u="sng" dirty="0"/>
              <a:t>. </a:t>
            </a:r>
            <a:r>
              <a:rPr lang="sv-SE" sz="1200" dirty="0"/>
              <a:t>	</a:t>
            </a:r>
            <a:r>
              <a:rPr lang="sv-SE" sz="1200" u="sng" dirty="0"/>
              <a:t>Plan. Mottagare</a:t>
            </a:r>
          </a:p>
          <a:p>
            <a:r>
              <a:rPr lang="sv-SE" sz="1200" i="1" dirty="0"/>
              <a:t>Sågtimmer tall	Såg A	Sågbolaget</a:t>
            </a:r>
          </a:p>
          <a:p>
            <a:r>
              <a:rPr lang="sv-SE" sz="1200" i="1" dirty="0"/>
              <a:t>Sågtimmer gran	Såg B	Sågbolaget</a:t>
            </a:r>
          </a:p>
          <a:p>
            <a:r>
              <a:rPr lang="sv-SE" sz="1200" i="1" dirty="0"/>
              <a:t>Massaved barr	Bruk 1	Industribolaget</a:t>
            </a:r>
          </a:p>
        </p:txBody>
      </p:sp>
      <p:sp>
        <p:nvSpPr>
          <p:cNvPr id="18" name="Pil: höger 17">
            <a:extLst>
              <a:ext uri="{FF2B5EF4-FFF2-40B4-BE49-F238E27FC236}">
                <a16:creationId xmlns:a16="http://schemas.microsoft.com/office/drawing/2014/main" id="{609AD1B9-4271-4EB9-936C-AD9BCD009163}"/>
              </a:ext>
            </a:extLst>
          </p:cNvPr>
          <p:cNvSpPr/>
          <p:nvPr/>
        </p:nvSpPr>
        <p:spPr>
          <a:xfrm>
            <a:off x="5000243" y="5519928"/>
            <a:ext cx="2191512" cy="3291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21" name="Rektangel: rundade hörn 20">
            <a:extLst>
              <a:ext uri="{FF2B5EF4-FFF2-40B4-BE49-F238E27FC236}">
                <a16:creationId xmlns:a16="http://schemas.microsoft.com/office/drawing/2014/main" id="{C87BC86D-B08D-42EE-B0DE-2AEC5DEAD2BD}"/>
              </a:ext>
            </a:extLst>
          </p:cNvPr>
          <p:cNvSpPr/>
          <p:nvPr/>
        </p:nvSpPr>
        <p:spPr>
          <a:xfrm>
            <a:off x="7367013" y="4597908"/>
            <a:ext cx="4239769" cy="2106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Produktionsunderlag 12345678</a:t>
            </a:r>
          </a:p>
          <a:p>
            <a:r>
              <a:rPr lang="sv-SE" sz="1200" dirty="0"/>
              <a:t>Uppdragsgivare: XXX</a:t>
            </a:r>
          </a:p>
          <a:p>
            <a:r>
              <a:rPr lang="sv-SE" sz="1200" dirty="0"/>
              <a:t>Säljare: XXX		 Logistikinformationsmottagare</a:t>
            </a:r>
          </a:p>
          <a:p>
            <a:r>
              <a:rPr lang="sv-SE" sz="1200" dirty="0"/>
              <a:t>Anskaffningsform: XXX 	Avverkningsform: XXX</a:t>
            </a:r>
          </a:p>
          <a:p>
            <a:endParaRPr lang="sv-SE" sz="1200" dirty="0"/>
          </a:p>
          <a:p>
            <a:r>
              <a:rPr lang="sv-SE" sz="1200" u="sng" dirty="0"/>
              <a:t>Handelssortiment</a:t>
            </a:r>
            <a:r>
              <a:rPr lang="sv-SE" sz="1200" dirty="0"/>
              <a:t>	</a:t>
            </a:r>
            <a:r>
              <a:rPr lang="sv-SE" sz="1200" u="sng" dirty="0" err="1"/>
              <a:t>Mottpl</a:t>
            </a:r>
            <a:r>
              <a:rPr lang="sv-SE" sz="1200" u="sng" dirty="0"/>
              <a:t>. </a:t>
            </a:r>
            <a:r>
              <a:rPr lang="sv-SE" sz="1200" dirty="0"/>
              <a:t>	</a:t>
            </a:r>
            <a:r>
              <a:rPr lang="sv-SE" sz="1200" u="sng" dirty="0"/>
              <a:t>Plan. Mottagare</a:t>
            </a:r>
          </a:p>
          <a:p>
            <a:r>
              <a:rPr lang="sv-SE" sz="1200" i="1" dirty="0"/>
              <a:t>Sågtimmer tall	Såg A	Sågbolaget</a:t>
            </a:r>
          </a:p>
          <a:p>
            <a:r>
              <a:rPr lang="sv-SE" sz="1200" i="1" dirty="0"/>
              <a:t>Sågtimmer gran	Såg B	Sågbolaget</a:t>
            </a:r>
          </a:p>
          <a:p>
            <a:r>
              <a:rPr lang="sv-SE" sz="1200" i="1" dirty="0"/>
              <a:t>Massaved barr	Bruk 1	Industribolaget</a:t>
            </a:r>
          </a:p>
        </p:txBody>
      </p:sp>
      <p:sp>
        <p:nvSpPr>
          <p:cNvPr id="22" name="textruta 21">
            <a:extLst>
              <a:ext uri="{FF2B5EF4-FFF2-40B4-BE49-F238E27FC236}">
                <a16:creationId xmlns:a16="http://schemas.microsoft.com/office/drawing/2014/main" id="{182D33E0-1606-402B-9F8B-31D33AAE5F14}"/>
              </a:ext>
            </a:extLst>
          </p:cNvPr>
          <p:cNvSpPr txBox="1"/>
          <p:nvPr/>
        </p:nvSpPr>
        <p:spPr>
          <a:xfrm>
            <a:off x="2048256" y="1161916"/>
            <a:ext cx="2596896" cy="369332"/>
          </a:xfrm>
          <a:prstGeom prst="rect">
            <a:avLst/>
          </a:prstGeom>
          <a:noFill/>
        </p:spPr>
        <p:txBody>
          <a:bodyPr wrap="square" rtlCol="0">
            <a:spAutoFit/>
          </a:bodyPr>
          <a:lstStyle/>
          <a:p>
            <a:r>
              <a:rPr lang="sv-SE" b="1" dirty="0"/>
              <a:t>Företagssystem</a:t>
            </a:r>
          </a:p>
        </p:txBody>
      </p:sp>
      <p:sp>
        <p:nvSpPr>
          <p:cNvPr id="23" name="textruta 22">
            <a:extLst>
              <a:ext uri="{FF2B5EF4-FFF2-40B4-BE49-F238E27FC236}">
                <a16:creationId xmlns:a16="http://schemas.microsoft.com/office/drawing/2014/main" id="{BBF3A38A-13E2-44F3-9FD6-63DB78981A53}"/>
              </a:ext>
            </a:extLst>
          </p:cNvPr>
          <p:cNvSpPr txBox="1"/>
          <p:nvPr/>
        </p:nvSpPr>
        <p:spPr>
          <a:xfrm>
            <a:off x="8543544" y="1120378"/>
            <a:ext cx="2596896" cy="369332"/>
          </a:xfrm>
          <a:prstGeom prst="rect">
            <a:avLst/>
          </a:prstGeom>
          <a:noFill/>
        </p:spPr>
        <p:txBody>
          <a:bodyPr wrap="square" rtlCol="0">
            <a:spAutoFit/>
          </a:bodyPr>
          <a:lstStyle/>
          <a:p>
            <a:r>
              <a:rPr lang="sv-SE" b="1" dirty="0"/>
              <a:t>Biometria</a:t>
            </a:r>
          </a:p>
        </p:txBody>
      </p:sp>
      <p:cxnSp>
        <p:nvCxnSpPr>
          <p:cNvPr id="25" name="Rak koppling 24">
            <a:extLst>
              <a:ext uri="{FF2B5EF4-FFF2-40B4-BE49-F238E27FC236}">
                <a16:creationId xmlns:a16="http://schemas.microsoft.com/office/drawing/2014/main" id="{65205F15-3045-4B0B-8749-A264B428648C}"/>
              </a:ext>
            </a:extLst>
          </p:cNvPr>
          <p:cNvCxnSpPr/>
          <p:nvPr/>
        </p:nvCxnSpPr>
        <p:spPr>
          <a:xfrm>
            <a:off x="6095999" y="1120378"/>
            <a:ext cx="0" cy="5472446"/>
          </a:xfrm>
          <a:prstGeom prst="line">
            <a:avLst/>
          </a:prstGeom>
          <a:ln w="1905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510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BA084-AFE8-4B85-B287-101FAC471253}"/>
              </a:ext>
            </a:extLst>
          </p:cNvPr>
          <p:cNvSpPr>
            <a:spLocks noGrp="1"/>
          </p:cNvSpPr>
          <p:nvPr>
            <p:ph type="title"/>
          </p:nvPr>
        </p:nvSpPr>
        <p:spPr/>
        <p:txBody>
          <a:bodyPr>
            <a:normAutofit/>
          </a:bodyPr>
          <a:lstStyle/>
          <a:p>
            <a:r>
              <a:rPr lang="sv-SE" sz="4000" dirty="0"/>
              <a:t>Produktionsdata</a:t>
            </a:r>
          </a:p>
        </p:txBody>
      </p:sp>
    </p:spTree>
    <p:extLst>
      <p:ext uri="{BB962C8B-B14F-4D97-AF65-F5344CB8AC3E}">
        <p14:creationId xmlns:p14="http://schemas.microsoft.com/office/powerpoint/2010/main" val="89693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7184EE-DA23-450A-89D1-5952A43E8F5E}"/>
              </a:ext>
            </a:extLst>
          </p:cNvPr>
          <p:cNvSpPr>
            <a:spLocks noGrp="1"/>
          </p:cNvSpPr>
          <p:nvPr>
            <p:ph type="title"/>
          </p:nvPr>
        </p:nvSpPr>
        <p:spPr/>
        <p:txBody>
          <a:bodyPr>
            <a:normAutofit/>
          </a:bodyPr>
          <a:lstStyle/>
          <a:p>
            <a:r>
              <a:rPr lang="sv-SE" sz="3200" dirty="0"/>
              <a:t>Produktionsdata</a:t>
            </a:r>
          </a:p>
        </p:txBody>
      </p:sp>
      <p:sp>
        <p:nvSpPr>
          <p:cNvPr id="5" name="Platshållare för innehåll 4">
            <a:extLst>
              <a:ext uri="{FF2B5EF4-FFF2-40B4-BE49-F238E27FC236}">
                <a16:creationId xmlns:a16="http://schemas.microsoft.com/office/drawing/2014/main" id="{3872E8EA-DCD3-4328-9CB9-7107AA4EB499}"/>
              </a:ext>
            </a:extLst>
          </p:cNvPr>
          <p:cNvSpPr>
            <a:spLocks noGrp="1"/>
          </p:cNvSpPr>
          <p:nvPr>
            <p:ph type="body" sz="quarter" idx="10"/>
          </p:nvPr>
        </p:nvSpPr>
        <p:spPr/>
        <p:txBody>
          <a:bodyPr vert="horz" lIns="91440" tIns="45720" rIns="91440" bIns="45720" rtlCol="0" anchor="t">
            <a:normAutofit/>
          </a:bodyPr>
          <a:lstStyle/>
          <a:p>
            <a:pPr marL="347980" indent="-342900">
              <a:buFont typeface="Arial" panose="020B0604020202020204" pitchFamily="34" charset="0"/>
              <a:buChar char="•"/>
            </a:pPr>
            <a:r>
              <a:rPr lang="sv-SE" sz="2000" dirty="0" err="1">
                <a:latin typeface="+mn-lt"/>
                <a:ea typeface="Noto Serif"/>
                <a:cs typeface="Noto Serif"/>
              </a:rPr>
              <a:t>Produktonsdata</a:t>
            </a:r>
            <a:r>
              <a:rPr lang="sv-SE" sz="2000" dirty="0">
                <a:latin typeface="+mn-lt"/>
                <a:ea typeface="Noto Serif"/>
                <a:cs typeface="Noto Serif"/>
              </a:rPr>
              <a:t> kan förmedlas till </a:t>
            </a:r>
            <a:r>
              <a:rPr lang="sv-SE" sz="2000" dirty="0" err="1">
                <a:latin typeface="+mn-lt"/>
                <a:ea typeface="Noto Serif"/>
                <a:cs typeface="Noto Serif"/>
              </a:rPr>
              <a:t>Biometria</a:t>
            </a:r>
            <a:r>
              <a:rPr lang="sv-SE" sz="2000" dirty="0">
                <a:latin typeface="+mn-lt"/>
                <a:ea typeface="Noto Serif"/>
                <a:cs typeface="Noto Serif"/>
              </a:rPr>
              <a:t> på olika vis. Genom </a:t>
            </a:r>
            <a:r>
              <a:rPr lang="sv-SE" sz="2000" dirty="0" err="1">
                <a:latin typeface="+mn-lt"/>
                <a:ea typeface="Noto Serif"/>
                <a:cs typeface="Noto Serif"/>
              </a:rPr>
              <a:t>filinskick</a:t>
            </a:r>
            <a:r>
              <a:rPr lang="sv-SE" sz="2000" dirty="0">
                <a:latin typeface="+mn-lt"/>
                <a:ea typeface="Noto Serif"/>
                <a:cs typeface="Noto Serif"/>
              </a:rPr>
              <a:t> via Sender, genom rapportering i Rapp, eller genom integration från egna system</a:t>
            </a:r>
          </a:p>
          <a:p>
            <a:pPr marL="347980" indent="-342900"/>
            <a:r>
              <a:rPr lang="sv-SE" sz="2000" dirty="0">
                <a:latin typeface="+mn-lt"/>
                <a:ea typeface="Noto Serif"/>
                <a:cs typeface="Noto Serif"/>
              </a:rPr>
              <a:t>Insända </a:t>
            </a:r>
            <a:r>
              <a:rPr lang="sv-SE" sz="2000" dirty="0" err="1">
                <a:latin typeface="+mn-lt"/>
                <a:ea typeface="Noto Serif"/>
                <a:cs typeface="Noto Serif"/>
              </a:rPr>
              <a:t>StanForD</a:t>
            </a:r>
            <a:r>
              <a:rPr lang="sv-SE" sz="2000" dirty="0">
                <a:latin typeface="+mn-lt"/>
                <a:ea typeface="Noto Serif"/>
                <a:cs typeface="Noto Serif"/>
              </a:rPr>
              <a:t>-filer lagras i </a:t>
            </a:r>
            <a:r>
              <a:rPr lang="sv-SE" sz="2000" dirty="0" err="1">
                <a:latin typeface="+mn-lt"/>
                <a:ea typeface="Noto Serif"/>
                <a:cs typeface="Noto Serif"/>
              </a:rPr>
              <a:t>StanForD-Storage</a:t>
            </a:r>
            <a:r>
              <a:rPr lang="sv-SE" sz="2000" dirty="0">
                <a:latin typeface="+mn-lt"/>
                <a:ea typeface="Noto Serif"/>
                <a:cs typeface="Noto Serif"/>
              </a:rPr>
              <a:t>, vilket ersätter </a:t>
            </a:r>
            <a:r>
              <a:rPr lang="sv-SE" sz="2000" dirty="0" err="1">
                <a:latin typeface="+mn-lt"/>
                <a:ea typeface="Noto Serif"/>
                <a:cs typeface="Noto Serif"/>
              </a:rPr>
              <a:t>ftp-Servern</a:t>
            </a:r>
            <a:r>
              <a:rPr lang="sv-SE" sz="2000" dirty="0">
                <a:latin typeface="+mn-lt"/>
                <a:ea typeface="Noto Serif"/>
                <a:cs typeface="Noto Serif"/>
              </a:rPr>
              <a:t> som använts i VIOL 2 </a:t>
            </a:r>
            <a:endParaRPr lang="en-US" sz="2000" dirty="0">
              <a:latin typeface="+mn-lt"/>
              <a:ea typeface="Noto Serif"/>
              <a:cs typeface="Noto Serif"/>
            </a:endParaRPr>
          </a:p>
          <a:p>
            <a:pPr marL="347980" indent="-342900">
              <a:buFont typeface="Arial" panose="020B0604020202020204" pitchFamily="34" charset="0"/>
              <a:buChar char="•"/>
            </a:pPr>
            <a:r>
              <a:rPr lang="sv-SE" sz="2000" dirty="0">
                <a:latin typeface="+mn-lt"/>
              </a:rPr>
              <a:t>Det data som skickats in bryts i resultat som syns i </a:t>
            </a:r>
            <a:r>
              <a:rPr lang="sv-SE" sz="2000" dirty="0" err="1">
                <a:latin typeface="+mn-lt"/>
              </a:rPr>
              <a:t>Biometrias</a:t>
            </a:r>
            <a:r>
              <a:rPr lang="sv-SE" sz="2000" dirty="0">
                <a:latin typeface="+mn-lt"/>
              </a:rPr>
              <a:t> produktionssystem. Resultaten delas upp i resultattyp och resultatundertyp. Resultaten kan integreras ut till hemsystem som </a:t>
            </a:r>
            <a:r>
              <a:rPr lang="sv-SE" sz="2000" dirty="0" err="1">
                <a:latin typeface="+mn-lt"/>
              </a:rPr>
              <a:t>PapiNet</a:t>
            </a:r>
            <a:r>
              <a:rPr lang="sv-SE" sz="2000" dirty="0">
                <a:latin typeface="+mn-lt"/>
              </a:rPr>
              <a:t>-meddelanden och resultaten sammanställs också i </a:t>
            </a:r>
            <a:r>
              <a:rPr lang="sv-SE" sz="2000" dirty="0" err="1">
                <a:latin typeface="+mn-lt"/>
              </a:rPr>
              <a:t>Biometrias</a:t>
            </a:r>
            <a:r>
              <a:rPr lang="sv-SE" sz="2000" dirty="0">
                <a:latin typeface="+mn-lt"/>
              </a:rPr>
              <a:t> rapportportal </a:t>
            </a:r>
          </a:p>
          <a:p>
            <a:pPr marL="347980" indent="-342900">
              <a:buFont typeface="Arial" panose="020B0604020202020204" pitchFamily="34" charset="0"/>
              <a:buChar char="•"/>
            </a:pPr>
            <a:r>
              <a:rPr lang="sv-SE" sz="2000" dirty="0">
                <a:latin typeface="+mn-lt"/>
                <a:ea typeface="Noto Serif"/>
                <a:cs typeface="Noto Serif"/>
              </a:rPr>
              <a:t>Kvalitetsresultat skapas för kontrollstammar hos skördare. Dessa resultat visas i produktionssystemet PF och i rapporter i rapportportalen</a:t>
            </a:r>
            <a:endParaRPr lang="sv-SE" sz="2000" dirty="0">
              <a:latin typeface="+mn-lt"/>
            </a:endParaRPr>
          </a:p>
          <a:p>
            <a:pPr indent="-175895"/>
            <a:endParaRPr lang="sv-SE" dirty="0"/>
          </a:p>
        </p:txBody>
      </p:sp>
    </p:spTree>
    <p:extLst>
      <p:ext uri="{BB962C8B-B14F-4D97-AF65-F5344CB8AC3E}">
        <p14:creationId xmlns:p14="http://schemas.microsoft.com/office/powerpoint/2010/main" val="124844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8DE96-2075-42F5-B87F-0A3C2108AB94}"/>
              </a:ext>
            </a:extLst>
          </p:cNvPr>
          <p:cNvSpPr>
            <a:spLocks noGrp="1"/>
          </p:cNvSpPr>
          <p:nvPr>
            <p:ph type="title"/>
          </p:nvPr>
        </p:nvSpPr>
        <p:spPr/>
        <p:txBody>
          <a:bodyPr>
            <a:normAutofit/>
          </a:bodyPr>
          <a:lstStyle/>
          <a:p>
            <a:r>
              <a:rPr lang="sv-SE" sz="3200" dirty="0" err="1"/>
              <a:t>StanForD-storage</a:t>
            </a:r>
            <a:endParaRPr lang="sv-SE" sz="3200" dirty="0"/>
          </a:p>
        </p:txBody>
      </p:sp>
      <p:sp>
        <p:nvSpPr>
          <p:cNvPr id="3" name="Platshållare för text 2">
            <a:extLst>
              <a:ext uri="{FF2B5EF4-FFF2-40B4-BE49-F238E27FC236}">
                <a16:creationId xmlns:a16="http://schemas.microsoft.com/office/drawing/2014/main" id="{1F5918C1-DBFF-4DA6-885E-A2BCC595D509}"/>
              </a:ext>
            </a:extLst>
          </p:cNvPr>
          <p:cNvSpPr>
            <a:spLocks noGrp="1"/>
          </p:cNvSpPr>
          <p:nvPr>
            <p:ph type="body" sz="quarter" idx="10"/>
          </p:nvPr>
        </p:nvSpPr>
        <p:spPr/>
        <p:txBody>
          <a:bodyPr>
            <a:normAutofit lnSpcReduction="10000"/>
          </a:bodyPr>
          <a:lstStyle/>
          <a:p>
            <a:pPr marL="347980" indent="-342900">
              <a:lnSpc>
                <a:spcPct val="110000"/>
              </a:lnSpc>
            </a:pPr>
            <a:r>
              <a:rPr lang="sv-SE" sz="2000" dirty="0"/>
              <a:t>Här lagras rådatafiler och analysfiler</a:t>
            </a:r>
          </a:p>
          <a:p>
            <a:pPr marL="347980" indent="-342900">
              <a:lnSpc>
                <a:spcPct val="110000"/>
              </a:lnSpc>
            </a:pPr>
            <a:r>
              <a:rPr lang="sv-SE" sz="2000" dirty="0"/>
              <a:t>Rådatafilerna ser ut som när de kommer in till </a:t>
            </a:r>
            <a:r>
              <a:rPr lang="sv-SE" sz="2000" dirty="0" err="1"/>
              <a:t>Biometria</a:t>
            </a:r>
            <a:endParaRPr lang="sv-SE" sz="2000" dirty="0"/>
          </a:p>
          <a:p>
            <a:pPr marL="347980" indent="-342900">
              <a:lnSpc>
                <a:spcPct val="110000"/>
              </a:lnSpc>
            </a:pPr>
            <a:r>
              <a:rPr lang="sv-SE" sz="2000" dirty="0"/>
              <a:t>Analysfilerna är konverterade till StanForD2010-format. Det som rapporterats tidigare är bortrensat. Produktionsfilerna från skördare kan kompletteras med skogsbränslefunktion per stam. Möjlighet finns att komplettera med ytterligare funktioner i framtiden</a:t>
            </a:r>
          </a:p>
          <a:p>
            <a:pPr marL="347980" indent="-342900">
              <a:lnSpc>
                <a:spcPct val="110000"/>
              </a:lnSpc>
            </a:pPr>
            <a:r>
              <a:rPr lang="sv-SE" sz="2000" dirty="0"/>
              <a:t>Kund kan prenumerera på rådatafiler och analysfiler genom integration till egna system eller finna filerna i </a:t>
            </a:r>
            <a:r>
              <a:rPr lang="sv-SE" sz="2000" dirty="0" err="1"/>
              <a:t>Biometrias</a:t>
            </a:r>
            <a:r>
              <a:rPr lang="sv-SE" sz="2000" dirty="0"/>
              <a:t> produktionssystem</a:t>
            </a:r>
          </a:p>
          <a:p>
            <a:pPr marL="347980" indent="-342900">
              <a:lnSpc>
                <a:spcPct val="110000"/>
              </a:lnSpc>
            </a:pPr>
            <a:r>
              <a:rPr lang="sv-SE" sz="2000" dirty="0"/>
              <a:t>Filerna som lagras i StanForD-</a:t>
            </a:r>
            <a:r>
              <a:rPr lang="sv-SE" sz="2000" dirty="0" err="1"/>
              <a:t>storage</a:t>
            </a:r>
            <a:r>
              <a:rPr lang="sv-SE" sz="2000" dirty="0"/>
              <a:t> är produktionsfiler från skördare (</a:t>
            </a:r>
            <a:r>
              <a:rPr lang="sv-SE" sz="2000" dirty="0" err="1"/>
              <a:t>pri</a:t>
            </a:r>
            <a:r>
              <a:rPr lang="sv-SE" sz="2000" dirty="0"/>
              <a:t>, </a:t>
            </a:r>
            <a:r>
              <a:rPr lang="sv-SE" sz="2000" dirty="0" err="1"/>
              <a:t>hpr</a:t>
            </a:r>
            <a:r>
              <a:rPr lang="sv-SE" sz="2000" dirty="0"/>
              <a:t>) och skotare (</a:t>
            </a:r>
            <a:r>
              <a:rPr lang="sv-SE" sz="2000" dirty="0" err="1"/>
              <a:t>prl</a:t>
            </a:r>
            <a:r>
              <a:rPr lang="sv-SE" sz="2000" dirty="0"/>
              <a:t>, </a:t>
            </a:r>
            <a:r>
              <a:rPr lang="sv-SE" sz="2000" dirty="0" err="1"/>
              <a:t>fpr</a:t>
            </a:r>
            <a:r>
              <a:rPr lang="sv-SE" sz="2000" dirty="0"/>
              <a:t>), </a:t>
            </a:r>
            <a:r>
              <a:rPr lang="sv-SE" sz="2000" dirty="0" err="1"/>
              <a:t>kvalitetsfiler</a:t>
            </a:r>
            <a:r>
              <a:rPr lang="sv-SE" sz="2000" dirty="0"/>
              <a:t> från skördare (</a:t>
            </a:r>
            <a:r>
              <a:rPr lang="sv-SE" sz="2000" dirty="0" err="1"/>
              <a:t>ktr</a:t>
            </a:r>
            <a:r>
              <a:rPr lang="sv-SE" sz="2000" dirty="0"/>
              <a:t>, </a:t>
            </a:r>
            <a:r>
              <a:rPr lang="sv-SE" sz="2000" dirty="0" err="1"/>
              <a:t>hqc</a:t>
            </a:r>
            <a:r>
              <a:rPr lang="sv-SE" sz="2000" dirty="0"/>
              <a:t>), samt driftrapportering från skördare och skotare (</a:t>
            </a:r>
            <a:r>
              <a:rPr lang="sv-SE" sz="2000" dirty="0" err="1"/>
              <a:t>drf</a:t>
            </a:r>
            <a:r>
              <a:rPr lang="sv-SE" sz="2000" dirty="0"/>
              <a:t>, </a:t>
            </a:r>
            <a:r>
              <a:rPr lang="sv-SE" sz="2000" dirty="0" err="1"/>
              <a:t>mom</a:t>
            </a:r>
            <a:r>
              <a:rPr lang="sv-SE" sz="2000" dirty="0"/>
              <a:t>)</a:t>
            </a:r>
          </a:p>
        </p:txBody>
      </p:sp>
    </p:spTree>
    <p:extLst>
      <p:ext uri="{BB962C8B-B14F-4D97-AF65-F5344CB8AC3E}">
        <p14:creationId xmlns:p14="http://schemas.microsoft.com/office/powerpoint/2010/main" val="3692903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FD6FBF-2EEC-46B3-A2E4-BC502B72542B}"/>
              </a:ext>
            </a:extLst>
          </p:cNvPr>
          <p:cNvSpPr>
            <a:spLocks noGrp="1"/>
          </p:cNvSpPr>
          <p:nvPr>
            <p:ph type="title"/>
          </p:nvPr>
        </p:nvSpPr>
        <p:spPr>
          <a:xfrm>
            <a:off x="838200" y="358250"/>
            <a:ext cx="9231489" cy="1325563"/>
          </a:xfrm>
        </p:spPr>
        <p:txBody>
          <a:bodyPr>
            <a:normAutofit/>
          </a:bodyPr>
          <a:lstStyle/>
          <a:p>
            <a:r>
              <a:rPr lang="sv-SE" sz="3200" dirty="0"/>
              <a:t>Produktionsresultat skördare</a:t>
            </a:r>
          </a:p>
        </p:txBody>
      </p:sp>
      <p:sp>
        <p:nvSpPr>
          <p:cNvPr id="3" name="Platshållare för innehåll 2">
            <a:extLst>
              <a:ext uri="{FF2B5EF4-FFF2-40B4-BE49-F238E27FC236}">
                <a16:creationId xmlns:a16="http://schemas.microsoft.com/office/drawing/2014/main" id="{6637A8B3-6708-4FCC-8FEE-AC7D4D2C8AD0}"/>
              </a:ext>
            </a:extLst>
          </p:cNvPr>
          <p:cNvSpPr>
            <a:spLocks noGrp="1"/>
          </p:cNvSpPr>
          <p:nvPr>
            <p:ph type="body" sz="quarter" idx="10"/>
          </p:nvPr>
        </p:nvSpPr>
        <p:spPr/>
        <p:txBody>
          <a:bodyPr>
            <a:normAutofit fontScale="92500" lnSpcReduction="20000"/>
          </a:bodyPr>
          <a:lstStyle/>
          <a:p>
            <a:pPr marL="0" indent="0">
              <a:buNone/>
            </a:pPr>
            <a:r>
              <a:rPr lang="sv-SE" sz="2000" b="1" u="sng" dirty="0"/>
              <a:t>Resultatundertyp Sortiment</a:t>
            </a:r>
          </a:p>
          <a:p>
            <a:pPr marL="0" indent="0">
              <a:spcBef>
                <a:spcPts val="600"/>
              </a:spcBef>
              <a:spcAft>
                <a:spcPts val="600"/>
              </a:spcAft>
              <a:buNone/>
            </a:pPr>
            <a:r>
              <a:rPr lang="sv-SE" sz="2000" dirty="0"/>
              <a:t>Visar vad skördaren tillverkat. Innehåller information om de avverkade stockarna: Längd, Toppdiameter, Stockvolym, Kaptyp m.m.</a:t>
            </a:r>
          </a:p>
          <a:p>
            <a:pPr marL="0" indent="0">
              <a:spcBef>
                <a:spcPts val="600"/>
              </a:spcBef>
              <a:spcAft>
                <a:spcPts val="600"/>
              </a:spcAft>
              <a:buNone/>
            </a:pPr>
            <a:r>
              <a:rPr lang="sv-SE" sz="2000" dirty="0"/>
              <a:t>Resultatundertyp sortiment delas upp på:</a:t>
            </a:r>
          </a:p>
          <a:p>
            <a:pPr lvl="1">
              <a:spcBef>
                <a:spcPts val="0"/>
              </a:spcBef>
              <a:spcAft>
                <a:spcPts val="0"/>
              </a:spcAft>
            </a:pPr>
            <a:r>
              <a:rPr lang="sv-SE" sz="1600" dirty="0"/>
              <a:t>Avtalsobjektsnummer</a:t>
            </a:r>
          </a:p>
          <a:p>
            <a:pPr lvl="1">
              <a:spcBef>
                <a:spcPts val="0"/>
              </a:spcBef>
              <a:spcAft>
                <a:spcPts val="0"/>
              </a:spcAft>
            </a:pPr>
            <a:r>
              <a:rPr lang="sv-SE" sz="1600" dirty="0" err="1"/>
              <a:t>DelobjektID</a:t>
            </a:r>
            <a:endParaRPr lang="sv-SE" sz="1600" dirty="0"/>
          </a:p>
          <a:p>
            <a:pPr lvl="1">
              <a:spcBef>
                <a:spcPts val="0"/>
              </a:spcBef>
              <a:spcAft>
                <a:spcPts val="0"/>
              </a:spcAft>
            </a:pPr>
            <a:r>
              <a:rPr lang="sv-SE" sz="1600" dirty="0"/>
              <a:t>Producerat handelssortiment och producerat för mottagningsplats</a:t>
            </a:r>
          </a:p>
          <a:p>
            <a:pPr lvl="1">
              <a:spcBef>
                <a:spcPts val="0"/>
              </a:spcBef>
              <a:spcAft>
                <a:spcPts val="0"/>
              </a:spcAft>
            </a:pPr>
            <a:r>
              <a:rPr lang="sv-SE" sz="1600" dirty="0"/>
              <a:t>Produktversion</a:t>
            </a:r>
          </a:p>
          <a:p>
            <a:pPr lvl="1">
              <a:spcBef>
                <a:spcPts val="0"/>
              </a:spcBef>
              <a:spcAft>
                <a:spcPts val="0"/>
              </a:spcAft>
            </a:pPr>
            <a:r>
              <a:rPr lang="sv-SE" sz="1600" dirty="0" err="1"/>
              <a:t>ProductUserID</a:t>
            </a:r>
            <a:endParaRPr lang="sv-SE" sz="1600" dirty="0"/>
          </a:p>
          <a:p>
            <a:pPr lvl="1">
              <a:spcBef>
                <a:spcPts val="0"/>
              </a:spcBef>
              <a:spcAft>
                <a:spcPts val="0"/>
              </a:spcAft>
            </a:pPr>
            <a:r>
              <a:rPr lang="sv-SE" sz="1600" dirty="0" err="1"/>
              <a:t>ProduktID</a:t>
            </a:r>
            <a:endParaRPr lang="sv-SE" sz="2000" dirty="0"/>
          </a:p>
          <a:p>
            <a:pPr marL="0" indent="0">
              <a:buNone/>
            </a:pPr>
            <a:r>
              <a:rPr lang="sv-SE" sz="2000" b="1" u="sng" dirty="0"/>
              <a:t>Resultatundertyp Stam</a:t>
            </a:r>
          </a:p>
          <a:p>
            <a:pPr marL="0" indent="0">
              <a:spcBef>
                <a:spcPts val="600"/>
              </a:spcBef>
              <a:spcAft>
                <a:spcPts val="600"/>
              </a:spcAft>
              <a:buNone/>
            </a:pPr>
            <a:r>
              <a:rPr lang="sv-SE" sz="2000" dirty="0"/>
              <a:t>Uppgifter om de avverkade stammarna: Trädslag, Stamvolym, DBH, Stamkoordinat, Avverkningstidpunkt, Upparbetningstyp m.m. Skapas ej för Rapp.</a:t>
            </a:r>
          </a:p>
          <a:p>
            <a:pPr marL="0" indent="0">
              <a:spcBef>
                <a:spcPts val="600"/>
              </a:spcBef>
              <a:spcAft>
                <a:spcPts val="600"/>
              </a:spcAft>
              <a:buNone/>
            </a:pPr>
            <a:r>
              <a:rPr lang="sv-SE" sz="1800" kern="0" dirty="0"/>
              <a:t>Resultatundertyp stam delas upp på:</a:t>
            </a:r>
          </a:p>
          <a:p>
            <a:pPr lvl="1">
              <a:spcBef>
                <a:spcPts val="0"/>
              </a:spcBef>
              <a:spcAft>
                <a:spcPts val="0"/>
              </a:spcAft>
            </a:pPr>
            <a:r>
              <a:rPr lang="sv-SE" dirty="0"/>
              <a:t>Avtalsobjektsnummer</a:t>
            </a:r>
          </a:p>
          <a:p>
            <a:pPr lvl="1">
              <a:spcBef>
                <a:spcPts val="0"/>
              </a:spcBef>
              <a:spcAft>
                <a:spcPts val="0"/>
              </a:spcAft>
            </a:pPr>
            <a:r>
              <a:rPr lang="sv-SE" dirty="0" err="1"/>
              <a:t>DelobjektID</a:t>
            </a:r>
            <a:endParaRPr lang="sv-SE" b="1" dirty="0"/>
          </a:p>
          <a:p>
            <a:pPr marL="0" indent="0">
              <a:buNone/>
            </a:pPr>
            <a:endParaRPr lang="sv-SE" sz="2000" dirty="0"/>
          </a:p>
          <a:p>
            <a:pPr marL="0" indent="0">
              <a:buNone/>
            </a:pPr>
            <a:endParaRPr lang="sv-SE" sz="2667" dirty="0"/>
          </a:p>
        </p:txBody>
      </p:sp>
    </p:spTree>
    <p:extLst>
      <p:ext uri="{BB962C8B-B14F-4D97-AF65-F5344CB8AC3E}">
        <p14:creationId xmlns:p14="http://schemas.microsoft.com/office/powerpoint/2010/main" val="358408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FD6FBF-2EEC-46B3-A2E4-BC502B72542B}"/>
              </a:ext>
            </a:extLst>
          </p:cNvPr>
          <p:cNvSpPr>
            <a:spLocks noGrp="1"/>
          </p:cNvSpPr>
          <p:nvPr>
            <p:ph type="title"/>
          </p:nvPr>
        </p:nvSpPr>
        <p:spPr>
          <a:xfrm>
            <a:off x="838200" y="358250"/>
            <a:ext cx="9231489" cy="1325563"/>
          </a:xfrm>
        </p:spPr>
        <p:txBody>
          <a:bodyPr>
            <a:normAutofit/>
          </a:bodyPr>
          <a:lstStyle/>
          <a:p>
            <a:r>
              <a:rPr lang="sv-SE" sz="3200" dirty="0"/>
              <a:t>Produktionsresultat skotare</a:t>
            </a:r>
          </a:p>
        </p:txBody>
      </p:sp>
      <p:sp>
        <p:nvSpPr>
          <p:cNvPr id="3" name="Platshållare för innehåll 2">
            <a:extLst>
              <a:ext uri="{FF2B5EF4-FFF2-40B4-BE49-F238E27FC236}">
                <a16:creationId xmlns:a16="http://schemas.microsoft.com/office/drawing/2014/main" id="{6637A8B3-6708-4FCC-8FEE-AC7D4D2C8AD0}"/>
              </a:ext>
            </a:extLst>
          </p:cNvPr>
          <p:cNvSpPr>
            <a:spLocks noGrp="1"/>
          </p:cNvSpPr>
          <p:nvPr>
            <p:ph type="body" sz="quarter" idx="10"/>
          </p:nvPr>
        </p:nvSpPr>
        <p:spPr/>
        <p:txBody>
          <a:bodyPr>
            <a:normAutofit fontScale="85000" lnSpcReduction="10000"/>
          </a:bodyPr>
          <a:lstStyle/>
          <a:p>
            <a:pPr marL="0" indent="0">
              <a:buNone/>
            </a:pPr>
            <a:r>
              <a:rPr lang="sv-SE" sz="2000" b="1" u="sng" dirty="0"/>
              <a:t>Resultatundertyp Sortiment</a:t>
            </a:r>
          </a:p>
          <a:p>
            <a:pPr marL="0" indent="0">
              <a:buNone/>
            </a:pPr>
            <a:r>
              <a:rPr lang="sv-SE" sz="2000" dirty="0"/>
              <a:t>Visar vad skotaren förflyttat. Innehåller information om skotad volym/vikt per rapporteringstillfälle. </a:t>
            </a:r>
          </a:p>
          <a:p>
            <a:pPr marL="0" indent="0">
              <a:buNone/>
            </a:pPr>
            <a:r>
              <a:rPr lang="sv-SE" sz="2000" dirty="0"/>
              <a:t>Resultatundertypen delas upp på:</a:t>
            </a:r>
          </a:p>
          <a:p>
            <a:pPr lvl="1">
              <a:lnSpc>
                <a:spcPct val="120000"/>
              </a:lnSpc>
              <a:spcBef>
                <a:spcPts val="0"/>
              </a:spcBef>
              <a:spcAft>
                <a:spcPts val="0"/>
              </a:spcAft>
            </a:pPr>
            <a:r>
              <a:rPr lang="sv-SE" sz="2000" dirty="0"/>
              <a:t>Avtalsobjektsnummer</a:t>
            </a:r>
          </a:p>
          <a:p>
            <a:pPr lvl="1">
              <a:lnSpc>
                <a:spcPct val="120000"/>
              </a:lnSpc>
              <a:spcBef>
                <a:spcPts val="0"/>
              </a:spcBef>
              <a:spcAft>
                <a:spcPts val="0"/>
              </a:spcAft>
            </a:pPr>
            <a:r>
              <a:rPr lang="sv-SE" sz="2000" dirty="0" err="1"/>
              <a:t>DelobjektID</a:t>
            </a:r>
            <a:endParaRPr lang="sv-SE" sz="2000" dirty="0"/>
          </a:p>
          <a:p>
            <a:pPr lvl="1">
              <a:lnSpc>
                <a:spcPct val="120000"/>
              </a:lnSpc>
              <a:spcBef>
                <a:spcPts val="0"/>
              </a:spcBef>
              <a:spcAft>
                <a:spcPts val="0"/>
              </a:spcAft>
            </a:pPr>
            <a:r>
              <a:rPr lang="sv-SE" sz="2000" dirty="0"/>
              <a:t>Producerat handelssortiment och producerat för mottagningsplats</a:t>
            </a:r>
          </a:p>
          <a:p>
            <a:pPr lvl="1">
              <a:lnSpc>
                <a:spcPct val="120000"/>
              </a:lnSpc>
              <a:spcBef>
                <a:spcPts val="0"/>
              </a:spcBef>
              <a:spcAft>
                <a:spcPts val="0"/>
              </a:spcAft>
            </a:pPr>
            <a:r>
              <a:rPr lang="sv-SE" sz="2000" dirty="0"/>
              <a:t>Avlägg </a:t>
            </a:r>
          </a:p>
          <a:p>
            <a:pPr marL="0" indent="0">
              <a:buNone/>
            </a:pPr>
            <a:r>
              <a:rPr lang="sv-SE" sz="2000" b="1" u="sng" dirty="0"/>
              <a:t>Resultatundertyp Lass</a:t>
            </a:r>
          </a:p>
          <a:p>
            <a:pPr marL="0" indent="0">
              <a:buNone/>
            </a:pPr>
            <a:r>
              <a:rPr lang="sv-SE" sz="2000" dirty="0"/>
              <a:t>Uppgifter om lassen skotaren rapporterat: Antal, </a:t>
            </a:r>
            <a:r>
              <a:rPr lang="sv-SE" sz="2000" dirty="0" err="1"/>
              <a:t>Lassvolym</a:t>
            </a:r>
            <a:r>
              <a:rPr lang="sv-SE" sz="2000" dirty="0"/>
              <a:t>, </a:t>
            </a:r>
            <a:r>
              <a:rPr lang="sv-SE" sz="2000" dirty="0" err="1"/>
              <a:t>Lassvikt</a:t>
            </a:r>
            <a:r>
              <a:rPr lang="sv-SE" sz="2000" dirty="0"/>
              <a:t>, Skotningsavstånd m.m. Skapas ej för Rapp. </a:t>
            </a:r>
          </a:p>
          <a:p>
            <a:pPr marL="0" indent="0">
              <a:lnSpc>
                <a:spcPct val="120000"/>
              </a:lnSpc>
              <a:buNone/>
            </a:pPr>
            <a:r>
              <a:rPr lang="sv-SE" sz="2000" kern="0" dirty="0"/>
              <a:t>Resultatundertypen delas upp på:</a:t>
            </a:r>
            <a:endParaRPr lang="sv-SE" sz="2000" dirty="0"/>
          </a:p>
          <a:p>
            <a:pPr lvl="1" indent="0">
              <a:lnSpc>
                <a:spcPct val="120000"/>
              </a:lnSpc>
              <a:spcBef>
                <a:spcPts val="0"/>
              </a:spcBef>
              <a:spcAft>
                <a:spcPts val="0"/>
              </a:spcAft>
              <a:buNone/>
            </a:pPr>
            <a:r>
              <a:rPr lang="sv-SE" sz="1800" dirty="0"/>
              <a:t>Avtalsobjektsnummer</a:t>
            </a:r>
          </a:p>
          <a:p>
            <a:pPr lvl="1" indent="0">
              <a:lnSpc>
                <a:spcPct val="120000"/>
              </a:lnSpc>
              <a:spcBef>
                <a:spcPts val="0"/>
              </a:spcBef>
              <a:spcAft>
                <a:spcPts val="0"/>
              </a:spcAft>
            </a:pPr>
            <a:r>
              <a:rPr lang="sv-SE" sz="1800" dirty="0" err="1"/>
              <a:t>DelobjektID</a:t>
            </a:r>
            <a:endParaRPr lang="sv-SE" sz="1800" dirty="0"/>
          </a:p>
          <a:p>
            <a:pPr marL="0" indent="0">
              <a:buNone/>
            </a:pPr>
            <a:endParaRPr lang="sv-SE" sz="2000" dirty="0"/>
          </a:p>
          <a:p>
            <a:pPr marL="0" indent="0">
              <a:buNone/>
            </a:pPr>
            <a:endParaRPr lang="sv-SE" sz="2667" dirty="0"/>
          </a:p>
        </p:txBody>
      </p:sp>
    </p:spTree>
    <p:extLst>
      <p:ext uri="{BB962C8B-B14F-4D97-AF65-F5344CB8AC3E}">
        <p14:creationId xmlns:p14="http://schemas.microsoft.com/office/powerpoint/2010/main" val="356772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Produktionsmeddelanden</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1709353"/>
            <a:ext cx="10273496" cy="4540976"/>
          </a:xfrm>
        </p:spPr>
        <p:txBody>
          <a:bodyPr>
            <a:normAutofit lnSpcReduction="10000"/>
          </a:bodyPr>
          <a:lstStyle/>
          <a:p>
            <a:r>
              <a:rPr lang="sv-SE" sz="2000" dirty="0"/>
              <a:t>Som kund kan man prenumerera på produktionsresultaten genom </a:t>
            </a:r>
            <a:r>
              <a:rPr lang="sv-SE" sz="2000" dirty="0" err="1"/>
              <a:t>PapiNet</a:t>
            </a:r>
            <a:r>
              <a:rPr lang="sv-SE" sz="2000" dirty="0"/>
              <a:t>-meddelanden</a:t>
            </a:r>
          </a:p>
          <a:p>
            <a:r>
              <a:rPr lang="sv-SE" sz="2000" dirty="0"/>
              <a:t>Informationen i meddelandena är samma som visas i </a:t>
            </a:r>
            <a:r>
              <a:rPr lang="sv-SE" sz="2000" dirty="0" err="1"/>
              <a:t>Biometrias</a:t>
            </a:r>
            <a:r>
              <a:rPr lang="sv-SE" sz="2000" dirty="0"/>
              <a:t> produktionssystem</a:t>
            </a:r>
          </a:p>
          <a:p>
            <a:r>
              <a:rPr lang="sv-SE" sz="2000" dirty="0"/>
              <a:t>Det skapas ett meddelande för varje resultat i produktionssystemet. Vad man ser i detta meddelande är beroende av vilken/vilka roller man har för det aktuella avtalsobjektet</a:t>
            </a:r>
          </a:p>
          <a:p>
            <a:endParaRPr lang="sv-SE" sz="2000" dirty="0"/>
          </a:p>
          <a:p>
            <a:r>
              <a:rPr lang="sv-SE" sz="2000" dirty="0"/>
              <a:t>Meddelanden som går ut:</a:t>
            </a:r>
          </a:p>
          <a:p>
            <a:pPr lvl="1"/>
            <a:r>
              <a:rPr lang="sv-SE" sz="1600" dirty="0" err="1"/>
              <a:t>ServiceInstruction</a:t>
            </a:r>
            <a:r>
              <a:rPr lang="sv-SE" sz="1600" dirty="0"/>
              <a:t> (</a:t>
            </a:r>
            <a:r>
              <a:rPr lang="sv-SE" sz="1600" dirty="0" err="1"/>
              <a:t>ForestLoggingInstruction</a:t>
            </a:r>
            <a:r>
              <a:rPr lang="sv-SE" sz="1600" dirty="0"/>
              <a:t>) – produktionsunderlag (finns bara för VIOL 3)</a:t>
            </a:r>
          </a:p>
          <a:p>
            <a:pPr lvl="1"/>
            <a:r>
              <a:rPr lang="sv-SE" sz="1600" dirty="0" err="1"/>
              <a:t>DeliveryMessage</a:t>
            </a:r>
            <a:r>
              <a:rPr lang="sv-SE" sz="1600" dirty="0"/>
              <a:t> (</a:t>
            </a:r>
            <a:r>
              <a:rPr lang="sv-SE" sz="1600" dirty="0" err="1"/>
              <a:t>ShipmentAdvice</a:t>
            </a:r>
            <a:r>
              <a:rPr lang="sv-SE" sz="1600" dirty="0"/>
              <a:t>) – skotarresultat med resultatundertyp sortiment</a:t>
            </a:r>
          </a:p>
          <a:p>
            <a:pPr lvl="1"/>
            <a:r>
              <a:rPr lang="sv-SE" sz="1600" dirty="0" err="1"/>
              <a:t>MeasuringTicket</a:t>
            </a:r>
            <a:r>
              <a:rPr lang="sv-SE" sz="1600" dirty="0"/>
              <a:t> (</a:t>
            </a:r>
            <a:r>
              <a:rPr lang="sv-SE" sz="1600" dirty="0" err="1"/>
              <a:t>ProductionTicket</a:t>
            </a:r>
            <a:r>
              <a:rPr lang="sv-SE" sz="1600" dirty="0"/>
              <a:t>) – skördarresultat med resultatundertyp sortiment och stam</a:t>
            </a:r>
          </a:p>
          <a:p>
            <a:endParaRPr lang="sv-SE" sz="2000" dirty="0"/>
          </a:p>
          <a:p>
            <a:r>
              <a:rPr lang="sv-SE" sz="2000" dirty="0"/>
              <a:t>Produktionsresultat från skotare med lassinformation kan inte integreras från </a:t>
            </a:r>
            <a:r>
              <a:rPr lang="sv-SE" sz="2000" dirty="0" err="1"/>
              <a:t>Biometria</a:t>
            </a:r>
            <a:endParaRPr lang="sv-SE" sz="2000" dirty="0"/>
          </a:p>
          <a:p>
            <a:r>
              <a:rPr lang="sv-SE" sz="2000" dirty="0"/>
              <a:t>Kvalitetsresultat kan inte integreras från </a:t>
            </a:r>
            <a:r>
              <a:rPr lang="sv-SE" sz="2000" dirty="0" err="1"/>
              <a:t>Biometria</a:t>
            </a:r>
            <a:endParaRPr lang="sv-SE" sz="2000" dirty="0"/>
          </a:p>
          <a:p>
            <a:r>
              <a:rPr lang="sv-SE" sz="2000" dirty="0"/>
              <a:t>Avvisade produktionsresultat kan inte integreras</a:t>
            </a:r>
          </a:p>
          <a:p>
            <a:endParaRPr lang="sv-SE" sz="2000" dirty="0"/>
          </a:p>
          <a:p>
            <a:endParaRPr lang="sv-SE" sz="2000" dirty="0"/>
          </a:p>
          <a:p>
            <a:endParaRPr lang="sv-SE" sz="2000" dirty="0"/>
          </a:p>
          <a:p>
            <a:pPr marL="0" indent="0">
              <a:buNone/>
            </a:pPr>
            <a:endParaRPr lang="sv-SE" dirty="0"/>
          </a:p>
        </p:txBody>
      </p:sp>
    </p:spTree>
    <p:extLst>
      <p:ext uri="{BB962C8B-B14F-4D97-AF65-F5344CB8AC3E}">
        <p14:creationId xmlns:p14="http://schemas.microsoft.com/office/powerpoint/2010/main" val="2890254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594360"/>
            <a:ext cx="9878568" cy="5120639"/>
          </a:xfrm>
        </p:spPr>
        <p:txBody>
          <a:bodyPr>
            <a:normAutofit/>
          </a:bodyPr>
          <a:lstStyle/>
          <a:p>
            <a:pPr marL="0" indent="0">
              <a:buNone/>
            </a:pPr>
            <a:r>
              <a:rPr lang="sv-SE" dirty="0"/>
              <a:t>Exempel på vem som får vilken information:</a:t>
            </a:r>
          </a:p>
          <a:p>
            <a:pPr marL="0" indent="0">
              <a:buNone/>
            </a:pPr>
            <a:endParaRPr lang="sv-SE" dirty="0"/>
          </a:p>
          <a:p>
            <a:pPr marL="514350" indent="-514350">
              <a:buFont typeface="+mj-lt"/>
              <a:buAutoNum type="arabicPeriod"/>
            </a:pPr>
            <a:r>
              <a:rPr lang="sv-SE" sz="2600" dirty="0"/>
              <a:t>Uppdragsgivare, ansvarigt och utförande avverkningsföretag får tillgång till all information</a:t>
            </a:r>
          </a:p>
          <a:p>
            <a:pPr marL="514350" indent="-514350">
              <a:buFont typeface="+mj-lt"/>
              <a:buAutoNum type="arabicPeriod"/>
            </a:pPr>
            <a:r>
              <a:rPr lang="sv-SE" sz="2600" dirty="0"/>
              <a:t>Den aktör som är mottagare får information om volymer och handelssortiment men tex inget om vem säljaren är eller var avläggen finns</a:t>
            </a:r>
          </a:p>
          <a:p>
            <a:pPr marL="514350" indent="-514350">
              <a:buFont typeface="+mj-lt"/>
              <a:buAutoNum type="arabicPeriod"/>
            </a:pPr>
            <a:r>
              <a:rPr lang="sv-SE" sz="2600" dirty="0"/>
              <a:t>Logistikinformationsmottagare får information om volymer,  handelssortiment, avläggens positioner men inga detaljer om tex maskiner</a:t>
            </a:r>
          </a:p>
          <a:p>
            <a:pPr marL="0" indent="0">
              <a:buNone/>
            </a:pPr>
            <a:endParaRPr lang="sv-SE" dirty="0"/>
          </a:p>
          <a:p>
            <a:endParaRPr lang="sv-SE" dirty="0"/>
          </a:p>
        </p:txBody>
      </p:sp>
    </p:spTree>
    <p:extLst>
      <p:ext uri="{BB962C8B-B14F-4D97-AF65-F5344CB8AC3E}">
        <p14:creationId xmlns:p14="http://schemas.microsoft.com/office/powerpoint/2010/main" val="323660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06FD30-6037-4B45-A05F-D3B2635AAC12}"/>
              </a:ext>
            </a:extLst>
          </p:cNvPr>
          <p:cNvSpPr>
            <a:spLocks noGrp="1"/>
          </p:cNvSpPr>
          <p:nvPr>
            <p:ph type="title"/>
          </p:nvPr>
        </p:nvSpPr>
        <p:spPr/>
        <p:txBody>
          <a:bodyPr>
            <a:normAutofit/>
          </a:bodyPr>
          <a:lstStyle/>
          <a:p>
            <a:r>
              <a:rPr lang="sv-SE" sz="3200" dirty="0"/>
              <a:t>Produktionsdata via Rapp VIOL 3 </a:t>
            </a:r>
          </a:p>
        </p:txBody>
      </p:sp>
      <p:sp>
        <p:nvSpPr>
          <p:cNvPr id="3" name="Platshållare för text 2">
            <a:extLst>
              <a:ext uri="{FF2B5EF4-FFF2-40B4-BE49-F238E27FC236}">
                <a16:creationId xmlns:a16="http://schemas.microsoft.com/office/drawing/2014/main" id="{AA5CD960-18BA-47F7-9BAE-503604F16025}"/>
              </a:ext>
            </a:extLst>
          </p:cNvPr>
          <p:cNvSpPr>
            <a:spLocks noGrp="1"/>
          </p:cNvSpPr>
          <p:nvPr>
            <p:ph type="body" sz="quarter" idx="10"/>
          </p:nvPr>
        </p:nvSpPr>
        <p:spPr>
          <a:xfrm>
            <a:off x="838200" y="1709353"/>
            <a:ext cx="9617765" cy="4643739"/>
          </a:xfrm>
        </p:spPr>
        <p:txBody>
          <a:bodyPr>
            <a:normAutofit/>
          </a:bodyPr>
          <a:lstStyle/>
          <a:p>
            <a:pPr marL="285750" indent="-285750">
              <a:buFont typeface="Arial" panose="020B0604020202020204" pitchFamily="34" charset="0"/>
              <a:buChar char="•"/>
            </a:pPr>
            <a:r>
              <a:rPr lang="sv-SE" sz="2000" dirty="0"/>
              <a:t>Maskinen måste vara registrerad i Maskinregistret och ha ett maskinunikt SDCID (samma maskinnummer på flera maskiner hos samma uppdragsgivare rekommenderas ej)</a:t>
            </a:r>
          </a:p>
          <a:p>
            <a:pPr marL="285750" indent="-285750">
              <a:buFont typeface="Arial" panose="020B0604020202020204" pitchFamily="34" charset="0"/>
              <a:buChar char="•"/>
            </a:pPr>
            <a:r>
              <a:rPr lang="sv-SE" sz="2000" dirty="0" err="1"/>
              <a:t>RappAdmin</a:t>
            </a:r>
            <a:r>
              <a:rPr lang="sv-SE" sz="2000" dirty="0"/>
              <a:t> (VIOL 2) försvinner och ersätts av Maskinförarkopplingar Rapp</a:t>
            </a:r>
          </a:p>
          <a:p>
            <a:pPr marL="285750" indent="-285750">
              <a:buFont typeface="Arial" panose="020B0604020202020204" pitchFamily="34" charset="0"/>
              <a:buChar char="•"/>
            </a:pPr>
            <a:r>
              <a:rPr lang="sv-SE" sz="2000" dirty="0"/>
              <a:t>Uppdragsgivaren sköter själv kontaktpersonshanteringen för aviseringar av maskinförarkopplingar (i funktionen uppdragsgivarinställningar)</a:t>
            </a:r>
          </a:p>
          <a:p>
            <a:endParaRPr lang="sv-SE" dirty="0"/>
          </a:p>
        </p:txBody>
      </p:sp>
    </p:spTree>
    <p:extLst>
      <p:ext uri="{BB962C8B-B14F-4D97-AF65-F5344CB8AC3E}">
        <p14:creationId xmlns:p14="http://schemas.microsoft.com/office/powerpoint/2010/main" val="148388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30AE25D-3352-4441-985D-ECDFB3D02BC5}"/>
              </a:ext>
            </a:extLst>
          </p:cNvPr>
          <p:cNvSpPr>
            <a:spLocks noGrp="1"/>
          </p:cNvSpPr>
          <p:nvPr>
            <p:ph type="title"/>
          </p:nvPr>
        </p:nvSpPr>
        <p:spPr>
          <a:xfrm>
            <a:off x="838200" y="795403"/>
            <a:ext cx="10515600" cy="895285"/>
          </a:xfrm>
        </p:spPr>
        <p:txBody>
          <a:bodyPr anchor="t">
            <a:normAutofit/>
          </a:bodyPr>
          <a:lstStyle/>
          <a:p>
            <a:r>
              <a:rPr lang="sv-SE"/>
              <a:t>Läs om olika delar av VIOL 3 för produktion</a:t>
            </a:r>
          </a:p>
        </p:txBody>
      </p:sp>
      <p:graphicFrame>
        <p:nvGraphicFramePr>
          <p:cNvPr id="9" name="Platshållare för text 6">
            <a:extLst>
              <a:ext uri="{FF2B5EF4-FFF2-40B4-BE49-F238E27FC236}">
                <a16:creationId xmlns:a16="http://schemas.microsoft.com/office/drawing/2014/main" id="{9E7C0034-3555-4AC2-8A76-6B0B7B646F9B}"/>
              </a:ext>
            </a:extLst>
          </p:cNvPr>
          <p:cNvGraphicFramePr>
            <a:graphicFrameLocks noGrp="1"/>
          </p:cNvGraphicFramePr>
          <p:nvPr>
            <p:ph idx="1"/>
            <p:extLst>
              <p:ext uri="{D42A27DB-BD31-4B8C-83A1-F6EECF244321}">
                <p14:modId xmlns:p14="http://schemas.microsoft.com/office/powerpoint/2010/main" val="1139029633"/>
              </p:ext>
            </p:extLst>
          </p:nvPr>
        </p:nvGraphicFramePr>
        <p:xfrm>
          <a:off x="838200" y="18097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76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6B9237-2C11-41F3-8575-77E7C705DCE4}"/>
              </a:ext>
            </a:extLst>
          </p:cNvPr>
          <p:cNvSpPr>
            <a:spLocks noGrp="1"/>
          </p:cNvSpPr>
          <p:nvPr>
            <p:ph type="title"/>
          </p:nvPr>
        </p:nvSpPr>
        <p:spPr/>
        <p:txBody>
          <a:bodyPr>
            <a:normAutofit/>
          </a:bodyPr>
          <a:lstStyle/>
          <a:p>
            <a:r>
              <a:rPr lang="sv-SE" sz="3200" dirty="0"/>
              <a:t>Underlag för rapportering i Rapp</a:t>
            </a:r>
          </a:p>
        </p:txBody>
      </p:sp>
      <p:pic>
        <p:nvPicPr>
          <p:cNvPr id="4" name="Bildobjekt 3">
            <a:extLst>
              <a:ext uri="{FF2B5EF4-FFF2-40B4-BE49-F238E27FC236}">
                <a16:creationId xmlns:a16="http://schemas.microsoft.com/office/drawing/2014/main" id="{9C36AB90-09D6-48E5-A83B-F386DECD0EBA}"/>
              </a:ext>
            </a:extLst>
          </p:cNvPr>
          <p:cNvPicPr>
            <a:picLocks noChangeAspect="1"/>
          </p:cNvPicPr>
          <p:nvPr/>
        </p:nvPicPr>
        <p:blipFill>
          <a:blip r:embed="rId2"/>
          <a:stretch>
            <a:fillRect/>
          </a:stretch>
        </p:blipFill>
        <p:spPr>
          <a:xfrm>
            <a:off x="838200" y="1664031"/>
            <a:ext cx="2082743" cy="2332672"/>
          </a:xfrm>
          <a:prstGeom prst="rect">
            <a:avLst/>
          </a:prstGeom>
        </p:spPr>
      </p:pic>
      <p:sp>
        <p:nvSpPr>
          <p:cNvPr id="5" name="Rektangel 4">
            <a:extLst>
              <a:ext uri="{FF2B5EF4-FFF2-40B4-BE49-F238E27FC236}">
                <a16:creationId xmlns:a16="http://schemas.microsoft.com/office/drawing/2014/main" id="{35CFC417-FF78-4B4B-BF82-B5257CF9B909}"/>
              </a:ext>
            </a:extLst>
          </p:cNvPr>
          <p:cNvSpPr/>
          <p:nvPr/>
        </p:nvSpPr>
        <p:spPr>
          <a:xfrm>
            <a:off x="7543800" y="1690688"/>
            <a:ext cx="3450336" cy="23326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Produktionsunderlag</a:t>
            </a:r>
          </a:p>
          <a:p>
            <a:pPr algn="ctr"/>
            <a:r>
              <a:rPr lang="sv-SE" dirty="0"/>
              <a:t>i</a:t>
            </a:r>
          </a:p>
          <a:p>
            <a:pPr algn="ctr"/>
            <a:r>
              <a:rPr lang="sv-SE" dirty="0"/>
              <a:t>VIOL 3</a:t>
            </a:r>
          </a:p>
        </p:txBody>
      </p:sp>
      <p:sp>
        <p:nvSpPr>
          <p:cNvPr id="7" name="Pil: höger 6">
            <a:extLst>
              <a:ext uri="{FF2B5EF4-FFF2-40B4-BE49-F238E27FC236}">
                <a16:creationId xmlns:a16="http://schemas.microsoft.com/office/drawing/2014/main" id="{CFE4D6D8-6F9E-4BF2-B2D1-67B22565ACF6}"/>
              </a:ext>
            </a:extLst>
          </p:cNvPr>
          <p:cNvSpPr/>
          <p:nvPr/>
        </p:nvSpPr>
        <p:spPr>
          <a:xfrm>
            <a:off x="3558540" y="1911096"/>
            <a:ext cx="3535680" cy="630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solidFill>
                  <a:schemeClr val="bg1"/>
                </a:solidFill>
              </a:rPr>
              <a:t>Avtalsobjektsnummer skickas in</a:t>
            </a:r>
          </a:p>
        </p:txBody>
      </p:sp>
      <p:sp>
        <p:nvSpPr>
          <p:cNvPr id="9" name="Pil: vänster 8">
            <a:extLst>
              <a:ext uri="{FF2B5EF4-FFF2-40B4-BE49-F238E27FC236}">
                <a16:creationId xmlns:a16="http://schemas.microsoft.com/office/drawing/2014/main" id="{C7BE92D2-0DE9-491D-9B86-73A787377BA4}"/>
              </a:ext>
            </a:extLst>
          </p:cNvPr>
          <p:cNvSpPr/>
          <p:nvPr/>
        </p:nvSpPr>
        <p:spPr>
          <a:xfrm>
            <a:off x="3584448" y="3113532"/>
            <a:ext cx="3535680" cy="63093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solidFill>
                  <a:schemeClr val="bg1"/>
                </a:solidFill>
              </a:rPr>
              <a:t>Produktionsunderlagsrader skickas ut</a:t>
            </a:r>
          </a:p>
        </p:txBody>
      </p:sp>
      <p:sp>
        <p:nvSpPr>
          <p:cNvPr id="10" name="textruta 9">
            <a:extLst>
              <a:ext uri="{FF2B5EF4-FFF2-40B4-BE49-F238E27FC236}">
                <a16:creationId xmlns:a16="http://schemas.microsoft.com/office/drawing/2014/main" id="{0FEFFBA3-662E-404B-B953-4BC985B9C679}"/>
              </a:ext>
            </a:extLst>
          </p:cNvPr>
          <p:cNvSpPr txBox="1"/>
          <p:nvPr/>
        </p:nvSpPr>
        <p:spPr>
          <a:xfrm>
            <a:off x="1006319" y="4279392"/>
            <a:ext cx="1914624" cy="307777"/>
          </a:xfrm>
          <a:prstGeom prst="rect">
            <a:avLst/>
          </a:prstGeom>
          <a:noFill/>
        </p:spPr>
        <p:txBody>
          <a:bodyPr wrap="square" rtlCol="0">
            <a:spAutoFit/>
          </a:bodyPr>
          <a:lstStyle/>
          <a:p>
            <a:r>
              <a:rPr lang="sv-SE" sz="1400" dirty="0"/>
              <a:t>Avtalsobjektsnummer</a:t>
            </a:r>
          </a:p>
        </p:txBody>
      </p:sp>
      <p:sp>
        <p:nvSpPr>
          <p:cNvPr id="11" name="textruta 10">
            <a:extLst>
              <a:ext uri="{FF2B5EF4-FFF2-40B4-BE49-F238E27FC236}">
                <a16:creationId xmlns:a16="http://schemas.microsoft.com/office/drawing/2014/main" id="{76BFB736-8C3D-4A23-AB0D-4ED89D1433B7}"/>
              </a:ext>
            </a:extLst>
          </p:cNvPr>
          <p:cNvSpPr txBox="1"/>
          <p:nvPr/>
        </p:nvSpPr>
        <p:spPr>
          <a:xfrm>
            <a:off x="7543800" y="4279392"/>
            <a:ext cx="3810000" cy="954107"/>
          </a:xfrm>
          <a:prstGeom prst="rect">
            <a:avLst/>
          </a:prstGeom>
          <a:noFill/>
        </p:spPr>
        <p:txBody>
          <a:bodyPr wrap="square" rtlCol="0">
            <a:spAutoFit/>
          </a:bodyPr>
          <a:lstStyle/>
          <a:p>
            <a:r>
              <a:rPr lang="sv-SE" sz="1400" b="1" dirty="0"/>
              <a:t>Produktionsunderlagsrader för avtalsobjekt:</a:t>
            </a:r>
          </a:p>
          <a:p>
            <a:r>
              <a:rPr lang="sv-SE" sz="1400" dirty="0"/>
              <a:t>-Producerat handelssortiment + klartext</a:t>
            </a:r>
          </a:p>
          <a:p>
            <a:r>
              <a:rPr lang="sv-SE" sz="1400" dirty="0"/>
              <a:t>-Avlägg (avläggsnummer + beskrivning)</a:t>
            </a:r>
          </a:p>
          <a:p>
            <a:r>
              <a:rPr lang="sv-SE" sz="1400" dirty="0"/>
              <a:t>-Producerat för mottagningsplats (kod + klartext)</a:t>
            </a:r>
          </a:p>
        </p:txBody>
      </p:sp>
      <p:sp>
        <p:nvSpPr>
          <p:cNvPr id="12" name="textruta 11">
            <a:extLst>
              <a:ext uri="{FF2B5EF4-FFF2-40B4-BE49-F238E27FC236}">
                <a16:creationId xmlns:a16="http://schemas.microsoft.com/office/drawing/2014/main" id="{BD3328A1-A438-4B75-8E11-389A7187EEE2}"/>
              </a:ext>
            </a:extLst>
          </p:cNvPr>
          <p:cNvSpPr txBox="1"/>
          <p:nvPr/>
        </p:nvSpPr>
        <p:spPr>
          <a:xfrm>
            <a:off x="3738372" y="5429554"/>
            <a:ext cx="3355848"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400" dirty="0"/>
              <a:t>Automatisk uppdatering alt. Manuell hämtning av uppdaterade produktionsunderlagsuppgifter</a:t>
            </a:r>
          </a:p>
        </p:txBody>
      </p:sp>
    </p:spTree>
    <p:extLst>
      <p:ext uri="{BB962C8B-B14F-4D97-AF65-F5344CB8AC3E}">
        <p14:creationId xmlns:p14="http://schemas.microsoft.com/office/powerpoint/2010/main" val="387748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19082D-5C2A-4E9E-A984-9F984758DB79}"/>
              </a:ext>
            </a:extLst>
          </p:cNvPr>
          <p:cNvSpPr>
            <a:spLocks noGrp="1"/>
          </p:cNvSpPr>
          <p:nvPr>
            <p:ph type="title"/>
          </p:nvPr>
        </p:nvSpPr>
        <p:spPr/>
        <p:txBody>
          <a:bodyPr/>
          <a:lstStyle/>
          <a:p>
            <a:r>
              <a:rPr lang="sv-SE" sz="3200" dirty="0"/>
              <a:t>Rapportering i Rapp</a:t>
            </a:r>
            <a:endParaRPr lang="sv-SE" dirty="0"/>
          </a:p>
        </p:txBody>
      </p:sp>
      <p:pic>
        <p:nvPicPr>
          <p:cNvPr id="4" name="Bildobjekt 3">
            <a:extLst>
              <a:ext uri="{FF2B5EF4-FFF2-40B4-BE49-F238E27FC236}">
                <a16:creationId xmlns:a16="http://schemas.microsoft.com/office/drawing/2014/main" id="{621FCFCE-74EA-4978-832C-3CE61E04AA29}"/>
              </a:ext>
            </a:extLst>
          </p:cNvPr>
          <p:cNvPicPr>
            <a:picLocks noChangeAspect="1"/>
          </p:cNvPicPr>
          <p:nvPr/>
        </p:nvPicPr>
        <p:blipFill>
          <a:blip r:embed="rId2"/>
          <a:stretch>
            <a:fillRect/>
          </a:stretch>
        </p:blipFill>
        <p:spPr>
          <a:xfrm>
            <a:off x="838201" y="1356573"/>
            <a:ext cx="1740408" cy="1949257"/>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7B7BC90-5571-4A76-91F2-28623209C992}"/>
              </a:ext>
            </a:extLst>
          </p:cNvPr>
          <p:cNvSpPr/>
          <p:nvPr/>
        </p:nvSpPr>
        <p:spPr>
          <a:xfrm>
            <a:off x="5001769" y="1356573"/>
            <a:ext cx="2188464" cy="177725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solidFill>
                  <a:schemeClr val="bg1"/>
                </a:solidFill>
              </a:rPr>
              <a:t>Produktions-</a:t>
            </a:r>
          </a:p>
          <a:p>
            <a:pPr algn="ctr"/>
            <a:r>
              <a:rPr lang="sv-SE" dirty="0">
                <a:solidFill>
                  <a:schemeClr val="bg1"/>
                </a:solidFill>
              </a:rPr>
              <a:t>systemet</a:t>
            </a:r>
          </a:p>
        </p:txBody>
      </p:sp>
      <p:sp>
        <p:nvSpPr>
          <p:cNvPr id="6" name="Rektangel 5">
            <a:extLst>
              <a:ext uri="{FF2B5EF4-FFF2-40B4-BE49-F238E27FC236}">
                <a16:creationId xmlns:a16="http://schemas.microsoft.com/office/drawing/2014/main" id="{0B7D2C8B-3DF1-4311-AABB-16A57E36DEC2}"/>
              </a:ext>
            </a:extLst>
          </p:cNvPr>
          <p:cNvSpPr/>
          <p:nvPr/>
        </p:nvSpPr>
        <p:spPr>
          <a:xfrm>
            <a:off x="9782217" y="1388107"/>
            <a:ext cx="1571584" cy="18861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solidFill>
                  <a:schemeClr val="bg1"/>
                </a:solidFill>
              </a:rPr>
              <a:t>Avtalsobjekt</a:t>
            </a:r>
          </a:p>
        </p:txBody>
      </p:sp>
      <p:sp>
        <p:nvSpPr>
          <p:cNvPr id="7" name="Rektangel 6">
            <a:extLst>
              <a:ext uri="{FF2B5EF4-FFF2-40B4-BE49-F238E27FC236}">
                <a16:creationId xmlns:a16="http://schemas.microsoft.com/office/drawing/2014/main" id="{71EEC989-AA6D-4004-A191-25055889F1C5}"/>
              </a:ext>
            </a:extLst>
          </p:cNvPr>
          <p:cNvSpPr/>
          <p:nvPr/>
        </p:nvSpPr>
        <p:spPr>
          <a:xfrm>
            <a:off x="4787379" y="5264506"/>
            <a:ext cx="2591985" cy="132102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b="1" dirty="0">
                <a:solidFill>
                  <a:schemeClr val="bg1"/>
                </a:solidFill>
              </a:rPr>
              <a:t>Produktionsresultat</a:t>
            </a:r>
          </a:p>
        </p:txBody>
      </p:sp>
      <p:sp>
        <p:nvSpPr>
          <p:cNvPr id="8" name="textruta 7">
            <a:extLst>
              <a:ext uri="{FF2B5EF4-FFF2-40B4-BE49-F238E27FC236}">
                <a16:creationId xmlns:a16="http://schemas.microsoft.com/office/drawing/2014/main" id="{1B102E9D-ED49-45BF-9378-042B6D931498}"/>
              </a:ext>
            </a:extLst>
          </p:cNvPr>
          <p:cNvSpPr txBox="1"/>
          <p:nvPr/>
        </p:nvSpPr>
        <p:spPr>
          <a:xfrm>
            <a:off x="7623035" y="6123863"/>
            <a:ext cx="252769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1200" i="1" dirty="0"/>
              <a:t>OBS! Exemplet beskriver produktionsresultat skotare!</a:t>
            </a:r>
          </a:p>
        </p:txBody>
      </p:sp>
      <p:sp>
        <p:nvSpPr>
          <p:cNvPr id="11" name="textruta 10">
            <a:extLst>
              <a:ext uri="{FF2B5EF4-FFF2-40B4-BE49-F238E27FC236}">
                <a16:creationId xmlns:a16="http://schemas.microsoft.com/office/drawing/2014/main" id="{DDD8B3B0-17D7-46A1-B0FB-60854A42D2B3}"/>
              </a:ext>
            </a:extLst>
          </p:cNvPr>
          <p:cNvSpPr txBox="1"/>
          <p:nvPr/>
        </p:nvSpPr>
        <p:spPr>
          <a:xfrm>
            <a:off x="838201" y="3521655"/>
            <a:ext cx="2880360" cy="2554545"/>
          </a:xfrm>
          <a:prstGeom prst="rect">
            <a:avLst/>
          </a:prstGeom>
          <a:ln>
            <a:solidFill>
              <a:srgbClr val="3A1D00"/>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sz="1000" b="1" dirty="0"/>
              <a:t>Avtalsobjektsnummer*</a:t>
            </a:r>
          </a:p>
          <a:p>
            <a:r>
              <a:rPr lang="sv-SE" sz="1000" b="1" dirty="0"/>
              <a:t>Maskinnummer*</a:t>
            </a:r>
          </a:p>
          <a:p>
            <a:r>
              <a:rPr lang="sv-SE" sz="1000" b="1" dirty="0"/>
              <a:t>Producerat handelssortiment*</a:t>
            </a:r>
          </a:p>
          <a:p>
            <a:r>
              <a:rPr lang="sv-SE" sz="1000" b="1" dirty="0"/>
              <a:t>Volym*</a:t>
            </a:r>
          </a:p>
          <a:p>
            <a:r>
              <a:rPr lang="sv-SE" sz="1000" b="1" dirty="0"/>
              <a:t>Måttslag*</a:t>
            </a:r>
          </a:p>
          <a:p>
            <a:r>
              <a:rPr lang="sv-SE" sz="1000" b="1" dirty="0"/>
              <a:t>Avlägg (avläggsnummer + beskrivning)*</a:t>
            </a:r>
          </a:p>
          <a:p>
            <a:r>
              <a:rPr lang="sv-SE" sz="1000" b="1" dirty="0"/>
              <a:t>Producerat för mottagningsplats (alt. ingen mottagningsplats)*</a:t>
            </a:r>
          </a:p>
          <a:p>
            <a:r>
              <a:rPr lang="sv-SE" sz="1000" b="1" dirty="0"/>
              <a:t>Skotar/skördarstatus avtalsobjekt*</a:t>
            </a:r>
          </a:p>
          <a:p>
            <a:r>
              <a:rPr lang="sv-SE" sz="1000" dirty="0"/>
              <a:t>Insändningsprogram</a:t>
            </a:r>
          </a:p>
          <a:p>
            <a:r>
              <a:rPr lang="sv-SE" sz="1000" dirty="0"/>
              <a:t>Insändningsprogramversion</a:t>
            </a:r>
          </a:p>
          <a:p>
            <a:r>
              <a:rPr lang="sv-SE" sz="1000" dirty="0"/>
              <a:t>Huvudkod för utförande avverkningsföretag</a:t>
            </a:r>
          </a:p>
          <a:p>
            <a:r>
              <a:rPr lang="sv-SE" sz="1000" dirty="0"/>
              <a:t>Starttidpunkt dvs. första mättidpunkten för maskinen på avtalsobjektet</a:t>
            </a:r>
          </a:p>
          <a:p>
            <a:endParaRPr lang="sv-SE" sz="1000" dirty="0"/>
          </a:p>
          <a:p>
            <a:r>
              <a:rPr lang="sv-SE" sz="1000" dirty="0"/>
              <a:t>*Anges av maskinföraren</a:t>
            </a:r>
          </a:p>
        </p:txBody>
      </p:sp>
      <p:sp>
        <p:nvSpPr>
          <p:cNvPr id="12" name="Pil: höger 11">
            <a:extLst>
              <a:ext uri="{FF2B5EF4-FFF2-40B4-BE49-F238E27FC236}">
                <a16:creationId xmlns:a16="http://schemas.microsoft.com/office/drawing/2014/main" id="{49AE8E83-E311-469F-AA71-2FEA97504B76}"/>
              </a:ext>
            </a:extLst>
          </p:cNvPr>
          <p:cNvSpPr/>
          <p:nvPr/>
        </p:nvSpPr>
        <p:spPr>
          <a:xfrm>
            <a:off x="2785095" y="1934726"/>
            <a:ext cx="2002284" cy="79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solidFill>
                  <a:schemeClr val="bg1"/>
                </a:solidFill>
              </a:rPr>
              <a:t>Rapportering skickas in</a:t>
            </a:r>
          </a:p>
        </p:txBody>
      </p:sp>
      <p:sp>
        <p:nvSpPr>
          <p:cNvPr id="13" name="Pil: vänster 12">
            <a:extLst>
              <a:ext uri="{FF2B5EF4-FFF2-40B4-BE49-F238E27FC236}">
                <a16:creationId xmlns:a16="http://schemas.microsoft.com/office/drawing/2014/main" id="{5BA691F2-95AD-495B-830E-E48443869D1E}"/>
              </a:ext>
            </a:extLst>
          </p:cNvPr>
          <p:cNvSpPr/>
          <p:nvPr/>
        </p:nvSpPr>
        <p:spPr>
          <a:xfrm>
            <a:off x="8445994" y="2297430"/>
            <a:ext cx="367933" cy="3520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ratbubbla: nedåtpil 15">
            <a:extLst>
              <a:ext uri="{FF2B5EF4-FFF2-40B4-BE49-F238E27FC236}">
                <a16:creationId xmlns:a16="http://schemas.microsoft.com/office/drawing/2014/main" id="{E08968E0-8DD5-46AB-AF15-5B64ECE9633A}"/>
              </a:ext>
            </a:extLst>
          </p:cNvPr>
          <p:cNvSpPr/>
          <p:nvPr/>
        </p:nvSpPr>
        <p:spPr>
          <a:xfrm>
            <a:off x="5001768" y="3305831"/>
            <a:ext cx="2220955" cy="1866020"/>
          </a:xfrm>
          <a:prstGeom prst="downArrowCallout">
            <a:avLst>
              <a:gd name="adj1" fmla="val 25000"/>
              <a:gd name="adj2" fmla="val 25000"/>
              <a:gd name="adj3" fmla="val 29116"/>
              <a:gd name="adj4" fmla="val 6497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200" dirty="0">
                <a:solidFill>
                  <a:schemeClr val="bg1"/>
                </a:solidFill>
              </a:rPr>
              <a:t>Koordinater hämtas från produktionsunderlag och lagras i produktionsresultat skotare. SDCID hämtas från Maskinregistret och lagras i produktionsresultatet.</a:t>
            </a:r>
          </a:p>
        </p:txBody>
      </p:sp>
      <p:sp>
        <p:nvSpPr>
          <p:cNvPr id="17" name="Pratbubbla: vänsterpil 16">
            <a:extLst>
              <a:ext uri="{FF2B5EF4-FFF2-40B4-BE49-F238E27FC236}">
                <a16:creationId xmlns:a16="http://schemas.microsoft.com/office/drawing/2014/main" id="{21277BB3-E23A-419D-B264-94837AA15E07}"/>
              </a:ext>
            </a:extLst>
          </p:cNvPr>
          <p:cNvSpPr/>
          <p:nvPr/>
        </p:nvSpPr>
        <p:spPr>
          <a:xfrm>
            <a:off x="7379364" y="1725144"/>
            <a:ext cx="2234030" cy="1321023"/>
          </a:xfrm>
          <a:prstGeom prst="leftArrowCallout">
            <a:avLst>
              <a:gd name="adj1" fmla="val 25000"/>
              <a:gd name="adj2" fmla="val 25000"/>
              <a:gd name="adj3" fmla="val 25000"/>
              <a:gd name="adj4" fmla="val 8068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1400" dirty="0">
                <a:solidFill>
                  <a:schemeClr val="bg1"/>
                </a:solidFill>
              </a:rPr>
              <a:t>Omlastning och bärighetsklass hämtas från avtalsobjekt och lagras i produktions-resultat skotare</a:t>
            </a:r>
          </a:p>
        </p:txBody>
      </p:sp>
      <p:cxnSp>
        <p:nvCxnSpPr>
          <p:cNvPr id="19" name="Rak koppling 18">
            <a:extLst>
              <a:ext uri="{FF2B5EF4-FFF2-40B4-BE49-F238E27FC236}">
                <a16:creationId xmlns:a16="http://schemas.microsoft.com/office/drawing/2014/main" id="{C21714EA-F478-485C-A93A-3365D2EAF61D}"/>
              </a:ext>
            </a:extLst>
          </p:cNvPr>
          <p:cNvCxnSpPr>
            <a:cxnSpLocks/>
            <a:endCxn id="4" idx="2"/>
          </p:cNvCxnSpPr>
          <p:nvPr/>
        </p:nvCxnSpPr>
        <p:spPr>
          <a:xfrm flipV="1">
            <a:off x="1708405" y="3305830"/>
            <a:ext cx="0" cy="215825"/>
          </a:xfrm>
          <a:prstGeom prst="line">
            <a:avLst/>
          </a:prstGeom>
          <a:ln>
            <a:solidFill>
              <a:srgbClr val="3A1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4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BA084-AFE8-4B85-B287-101FAC471253}"/>
              </a:ext>
            </a:extLst>
          </p:cNvPr>
          <p:cNvSpPr>
            <a:spLocks noGrp="1"/>
          </p:cNvSpPr>
          <p:nvPr>
            <p:ph type="title"/>
          </p:nvPr>
        </p:nvSpPr>
        <p:spPr/>
        <p:txBody>
          <a:bodyPr>
            <a:normAutofit/>
          </a:bodyPr>
          <a:lstStyle/>
          <a:p>
            <a:r>
              <a:rPr lang="sv-SE" sz="4000" dirty="0"/>
              <a:t>Hantering av avlägg och slutsignaler</a:t>
            </a:r>
          </a:p>
        </p:txBody>
      </p:sp>
    </p:spTree>
    <p:extLst>
      <p:ext uri="{BB962C8B-B14F-4D97-AF65-F5344CB8AC3E}">
        <p14:creationId xmlns:p14="http://schemas.microsoft.com/office/powerpoint/2010/main" val="148007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24D5B8-15D8-4CA0-B288-D1A9114971DD}"/>
              </a:ext>
            </a:extLst>
          </p:cNvPr>
          <p:cNvSpPr>
            <a:spLocks noGrp="1"/>
          </p:cNvSpPr>
          <p:nvPr>
            <p:ph type="title"/>
          </p:nvPr>
        </p:nvSpPr>
        <p:spPr>
          <a:xfrm>
            <a:off x="644652" y="291973"/>
            <a:ext cx="10902696" cy="1326515"/>
          </a:xfrm>
        </p:spPr>
        <p:txBody>
          <a:bodyPr>
            <a:normAutofit/>
          </a:bodyPr>
          <a:lstStyle/>
          <a:p>
            <a:r>
              <a:rPr lang="sv-SE" sz="3200" dirty="0"/>
              <a:t>VIOL 2 – rapportering av avläggsuppgifter från skotare</a:t>
            </a:r>
          </a:p>
        </p:txBody>
      </p:sp>
      <p:sp>
        <p:nvSpPr>
          <p:cNvPr id="3" name="Platshållare för text 2">
            <a:extLst>
              <a:ext uri="{FF2B5EF4-FFF2-40B4-BE49-F238E27FC236}">
                <a16:creationId xmlns:a16="http://schemas.microsoft.com/office/drawing/2014/main" id="{52934C34-09E6-489B-876A-D61CEDA7AE96}"/>
              </a:ext>
            </a:extLst>
          </p:cNvPr>
          <p:cNvSpPr>
            <a:spLocks noGrp="1"/>
          </p:cNvSpPr>
          <p:nvPr>
            <p:ph type="body" sz="quarter" idx="10"/>
          </p:nvPr>
        </p:nvSpPr>
        <p:spPr>
          <a:xfrm>
            <a:off x="838200" y="2171266"/>
            <a:ext cx="9231489" cy="3976327"/>
          </a:xfrm>
        </p:spPr>
        <p:txBody>
          <a:bodyPr>
            <a:normAutofit/>
          </a:bodyPr>
          <a:lstStyle/>
          <a:p>
            <a:r>
              <a:rPr lang="sv-SE" sz="2400" dirty="0"/>
              <a:t>En produktionsfil från skotaren innehåller uppgifter om lägeskoordinat och det är dessa som lagras på skotarmätningen</a:t>
            </a:r>
          </a:p>
          <a:p>
            <a:endParaRPr lang="sv-SE" sz="2400" dirty="0"/>
          </a:p>
          <a:p>
            <a:r>
              <a:rPr lang="sv-SE" sz="2400" dirty="0"/>
              <a:t>Det finns ingen kontroll att dessa stämmer överens med koordinaten på någon av virkesorderns lägesrader – Biometria försöker inte knyta volymen till ett förplanerat avlägg</a:t>
            </a:r>
          </a:p>
          <a:p>
            <a:endParaRPr lang="sv-SE" dirty="0"/>
          </a:p>
        </p:txBody>
      </p:sp>
    </p:spTree>
    <p:extLst>
      <p:ext uri="{BB962C8B-B14F-4D97-AF65-F5344CB8AC3E}">
        <p14:creationId xmlns:p14="http://schemas.microsoft.com/office/powerpoint/2010/main" val="132964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24D5B8-15D8-4CA0-B288-D1A9114971DD}"/>
              </a:ext>
            </a:extLst>
          </p:cNvPr>
          <p:cNvSpPr>
            <a:spLocks noGrp="1"/>
          </p:cNvSpPr>
          <p:nvPr>
            <p:ph type="title"/>
          </p:nvPr>
        </p:nvSpPr>
        <p:spPr/>
        <p:txBody>
          <a:bodyPr>
            <a:normAutofit/>
          </a:bodyPr>
          <a:lstStyle/>
          <a:p>
            <a:r>
              <a:rPr lang="sv-SE" sz="3200" dirty="0"/>
              <a:t>VIOL 3 – Rapportering av avläggsuppgifter</a:t>
            </a:r>
          </a:p>
        </p:txBody>
      </p:sp>
      <p:sp>
        <p:nvSpPr>
          <p:cNvPr id="3" name="Platshållare för text 2">
            <a:extLst>
              <a:ext uri="{FF2B5EF4-FFF2-40B4-BE49-F238E27FC236}">
                <a16:creationId xmlns:a16="http://schemas.microsoft.com/office/drawing/2014/main" id="{52934C34-09E6-489B-876A-D61CEDA7AE96}"/>
              </a:ext>
            </a:extLst>
          </p:cNvPr>
          <p:cNvSpPr>
            <a:spLocks noGrp="1"/>
          </p:cNvSpPr>
          <p:nvPr>
            <p:ph type="body" sz="quarter" idx="10"/>
          </p:nvPr>
        </p:nvSpPr>
        <p:spPr>
          <a:xfrm>
            <a:off x="838200" y="1709353"/>
            <a:ext cx="10299192" cy="4462847"/>
          </a:xfrm>
        </p:spPr>
        <p:txBody>
          <a:bodyPr>
            <a:normAutofit/>
          </a:bodyPr>
          <a:lstStyle/>
          <a:p>
            <a:r>
              <a:rPr lang="sv-SE" sz="2000" dirty="0"/>
              <a:t>Det finns möjlighet att rapportera ett eller flera avläggsnummer för att visa var volymer ligger</a:t>
            </a:r>
          </a:p>
          <a:p>
            <a:r>
              <a:rPr lang="sv-SE" sz="2000" dirty="0"/>
              <a:t>Det sker ingen kontroll avläggsuppgifterna överensstämmer med avläggsuppgifterna på avtalsobjektet</a:t>
            </a:r>
          </a:p>
          <a:p>
            <a:r>
              <a:rPr lang="sv-SE" sz="2000" dirty="0"/>
              <a:t>Behöver avlägget på avtalsobjektet uppdateras/kompletteras utifrån rapporterade uppgifter måste det ske manuellt eller i egna system</a:t>
            </a:r>
          </a:p>
          <a:p>
            <a:r>
              <a:rPr lang="sv-SE" sz="2000" dirty="0"/>
              <a:t>Avläggsnummer är bara möjligt att rapportera via </a:t>
            </a:r>
            <a:r>
              <a:rPr lang="sv-SE" sz="2000" dirty="0" err="1"/>
              <a:t>fpr</a:t>
            </a:r>
            <a:r>
              <a:rPr lang="sv-SE" sz="2000" dirty="0"/>
              <a:t>-formatet (</a:t>
            </a:r>
            <a:r>
              <a:rPr lang="sv-SE" sz="2000" dirty="0" err="1"/>
              <a:t>LocationInfo</a:t>
            </a:r>
            <a:r>
              <a:rPr lang="sv-SE" sz="2000" dirty="0"/>
              <a:t>)</a:t>
            </a:r>
          </a:p>
          <a:p>
            <a:r>
              <a:rPr lang="sv-SE" sz="2000" dirty="0"/>
              <a:t>Avläggsnummer lagras på produktionsresultatet</a:t>
            </a:r>
          </a:p>
          <a:p>
            <a:r>
              <a:rPr lang="sv-SE" sz="2000" dirty="0"/>
              <a:t>För skotare som inte rapporterar avläggsnummer (som idag alltså) redovisar Biometria produktionsresultaten med den koordinat som skotaren har angivit och avläggsnummer 0</a:t>
            </a:r>
          </a:p>
          <a:p>
            <a:r>
              <a:rPr lang="sv-SE" sz="2000" dirty="0"/>
              <a:t>I skotaren finns möjlighet att rapportera uppgifter kring vägens beskaffenheter </a:t>
            </a:r>
          </a:p>
          <a:p>
            <a:endParaRPr lang="sv-SE" dirty="0"/>
          </a:p>
        </p:txBody>
      </p:sp>
    </p:spTree>
    <p:extLst>
      <p:ext uri="{BB962C8B-B14F-4D97-AF65-F5344CB8AC3E}">
        <p14:creationId xmlns:p14="http://schemas.microsoft.com/office/powerpoint/2010/main" val="189391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24D5B8-15D8-4CA0-B288-D1A9114971DD}"/>
              </a:ext>
            </a:extLst>
          </p:cNvPr>
          <p:cNvSpPr>
            <a:spLocks noGrp="1"/>
          </p:cNvSpPr>
          <p:nvPr>
            <p:ph type="title"/>
          </p:nvPr>
        </p:nvSpPr>
        <p:spPr/>
        <p:txBody>
          <a:bodyPr>
            <a:normAutofit/>
          </a:bodyPr>
          <a:lstStyle/>
          <a:p>
            <a:r>
              <a:rPr lang="sv-SE" sz="3200" dirty="0"/>
              <a:t>VIOL 3 kommer att kunna stödja flera olika arbetssätt</a:t>
            </a:r>
          </a:p>
        </p:txBody>
      </p:sp>
      <p:sp>
        <p:nvSpPr>
          <p:cNvPr id="4" name="textruta 3">
            <a:extLst>
              <a:ext uri="{FF2B5EF4-FFF2-40B4-BE49-F238E27FC236}">
                <a16:creationId xmlns:a16="http://schemas.microsoft.com/office/drawing/2014/main" id="{BA56A201-CC29-4F27-A214-FC306F8F7D98}"/>
              </a:ext>
            </a:extLst>
          </p:cNvPr>
          <p:cNvSpPr txBox="1"/>
          <p:nvPr/>
        </p:nvSpPr>
        <p:spPr>
          <a:xfrm>
            <a:off x="838200" y="2702688"/>
            <a:ext cx="1728192" cy="2031325"/>
          </a:xfrm>
          <a:prstGeom prst="rect">
            <a:avLst/>
          </a:prstGeom>
          <a:noFill/>
        </p:spPr>
        <p:txBody>
          <a:bodyPr wrap="square" rtlCol="0">
            <a:spAutoFit/>
          </a:bodyPr>
          <a:lstStyle/>
          <a:p>
            <a:r>
              <a:rPr lang="sv-SE" dirty="0"/>
              <a:t>Detta kan registreras som ett avlägg även fast det består av många vältor med olika sortiment</a:t>
            </a:r>
          </a:p>
        </p:txBody>
      </p:sp>
      <p:sp>
        <p:nvSpPr>
          <p:cNvPr id="5" name="textruta 4">
            <a:extLst>
              <a:ext uri="{FF2B5EF4-FFF2-40B4-BE49-F238E27FC236}">
                <a16:creationId xmlns:a16="http://schemas.microsoft.com/office/drawing/2014/main" id="{F54AA848-5EE8-45F0-BA3C-B87B52100A67}"/>
              </a:ext>
            </a:extLst>
          </p:cNvPr>
          <p:cNvSpPr txBox="1"/>
          <p:nvPr/>
        </p:nvSpPr>
        <p:spPr>
          <a:xfrm>
            <a:off x="9187112" y="2305910"/>
            <a:ext cx="2410837" cy="2585323"/>
          </a:xfrm>
          <a:prstGeom prst="rect">
            <a:avLst/>
          </a:prstGeom>
          <a:noFill/>
        </p:spPr>
        <p:txBody>
          <a:bodyPr wrap="square" rtlCol="0">
            <a:spAutoFit/>
          </a:bodyPr>
          <a:lstStyle/>
          <a:p>
            <a:r>
              <a:rPr lang="sv-SE" dirty="0" err="1"/>
              <a:t>StanForD</a:t>
            </a:r>
            <a:r>
              <a:rPr lang="sv-SE" dirty="0"/>
              <a:t> 2010 möjliggör även följande: Varje välta med samma sortiment kan få en egen koordinat registrerat på avlägget. Varje välta kan även få ett eget avläggsnummer. </a:t>
            </a:r>
          </a:p>
        </p:txBody>
      </p:sp>
      <p:pic>
        <p:nvPicPr>
          <p:cNvPr id="6" name="Bildobjekt 5">
            <a:extLst>
              <a:ext uri="{FF2B5EF4-FFF2-40B4-BE49-F238E27FC236}">
                <a16:creationId xmlns:a16="http://schemas.microsoft.com/office/drawing/2014/main" id="{897D2648-B5B4-4DDB-B337-F832A83ADA2E}"/>
              </a:ext>
            </a:extLst>
          </p:cNvPr>
          <p:cNvPicPr>
            <a:picLocks noChangeAspect="1"/>
          </p:cNvPicPr>
          <p:nvPr/>
        </p:nvPicPr>
        <p:blipFill>
          <a:blip r:embed="rId2"/>
          <a:stretch>
            <a:fillRect/>
          </a:stretch>
        </p:blipFill>
        <p:spPr>
          <a:xfrm>
            <a:off x="2460877" y="1690687"/>
            <a:ext cx="2438400" cy="4886325"/>
          </a:xfrm>
          <a:prstGeom prst="rect">
            <a:avLst/>
          </a:prstGeom>
        </p:spPr>
      </p:pic>
      <p:pic>
        <p:nvPicPr>
          <p:cNvPr id="7" name="Bildobjekt 6">
            <a:extLst>
              <a:ext uri="{FF2B5EF4-FFF2-40B4-BE49-F238E27FC236}">
                <a16:creationId xmlns:a16="http://schemas.microsoft.com/office/drawing/2014/main" id="{BAECC4B7-F2BF-447C-9444-C6E61DC3DAFC}"/>
              </a:ext>
            </a:extLst>
          </p:cNvPr>
          <p:cNvPicPr>
            <a:picLocks noChangeAspect="1"/>
          </p:cNvPicPr>
          <p:nvPr/>
        </p:nvPicPr>
        <p:blipFill>
          <a:blip r:embed="rId3"/>
          <a:stretch>
            <a:fillRect/>
          </a:stretch>
        </p:blipFill>
        <p:spPr>
          <a:xfrm>
            <a:off x="6521954" y="1658902"/>
            <a:ext cx="2247900" cy="5057775"/>
          </a:xfrm>
          <a:prstGeom prst="rect">
            <a:avLst/>
          </a:prstGeom>
        </p:spPr>
      </p:pic>
    </p:spTree>
    <p:extLst>
      <p:ext uri="{BB962C8B-B14F-4D97-AF65-F5344CB8AC3E}">
        <p14:creationId xmlns:p14="http://schemas.microsoft.com/office/powerpoint/2010/main" val="1265964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Vilka syften har vi med slutsignalen från skogsmaskinerna?</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lstStyle/>
          <a:p>
            <a:endParaRPr lang="sv-SE" sz="1800" dirty="0"/>
          </a:p>
          <a:p>
            <a:r>
              <a:rPr lang="sv-SE" sz="2400" dirty="0"/>
              <a:t>Signalera att en trakt/avtalsobjekt är helt färdig-skördad/skotad – så att lastbilen kan tömma </a:t>
            </a:r>
            <a:r>
              <a:rPr lang="sv-SE" sz="2400" u="sng" dirty="0"/>
              <a:t>avläggen</a:t>
            </a:r>
            <a:r>
              <a:rPr lang="sv-SE" sz="2400" dirty="0"/>
              <a:t> och kunna hantera avräkning mot skogsägare och avslut i </a:t>
            </a:r>
            <a:r>
              <a:rPr lang="sv-SE" sz="2400" dirty="0" err="1"/>
              <a:t>admin</a:t>
            </a:r>
            <a:r>
              <a:rPr lang="sv-SE" sz="2400" dirty="0"/>
              <a:t> system</a:t>
            </a:r>
          </a:p>
          <a:p>
            <a:r>
              <a:rPr lang="sv-SE" sz="2400" dirty="0"/>
              <a:t>Vill vi även kunna hålla reda på om det är meningsfullt för lastbilen att tömma ett specifikt avlägg, bör vi även hålla reda på slutsignalen på avläggsnivå!</a:t>
            </a:r>
          </a:p>
          <a:p>
            <a:endParaRPr lang="sv-SE" dirty="0"/>
          </a:p>
        </p:txBody>
      </p:sp>
    </p:spTree>
    <p:extLst>
      <p:ext uri="{BB962C8B-B14F-4D97-AF65-F5344CB8AC3E}">
        <p14:creationId xmlns:p14="http://schemas.microsoft.com/office/powerpoint/2010/main" val="25367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Slutsignaler i VIOL 2</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lstStyle/>
          <a:p>
            <a:r>
              <a:rPr lang="sv-SE" sz="2400" dirty="0"/>
              <a:t>Det finns egentligen ingen ”slutsignal” i </a:t>
            </a:r>
            <a:r>
              <a:rPr lang="sv-SE" sz="2400" dirty="0" err="1"/>
              <a:t>StanForDstandarden</a:t>
            </a:r>
            <a:r>
              <a:rPr lang="sv-SE" sz="2400" dirty="0"/>
              <a:t>, endast ett slutdatum som följer olika informationsobjekt i gammal och ny standard</a:t>
            </a:r>
          </a:p>
          <a:p>
            <a:r>
              <a:rPr lang="sv-SE" sz="2400" dirty="0"/>
              <a:t>Biometria redovisar ”slutsignalen” på traktnivå</a:t>
            </a:r>
          </a:p>
          <a:p>
            <a:endParaRPr lang="sv-SE" dirty="0"/>
          </a:p>
        </p:txBody>
      </p:sp>
    </p:spTree>
    <p:extLst>
      <p:ext uri="{BB962C8B-B14F-4D97-AF65-F5344CB8AC3E}">
        <p14:creationId xmlns:p14="http://schemas.microsoft.com/office/powerpoint/2010/main" val="109425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a:xfrm>
            <a:off x="838200" y="365125"/>
            <a:ext cx="9231489" cy="915035"/>
          </a:xfrm>
        </p:spPr>
        <p:txBody>
          <a:bodyPr>
            <a:normAutofit/>
          </a:bodyPr>
          <a:lstStyle/>
          <a:p>
            <a:r>
              <a:rPr lang="sv-SE" sz="3200" dirty="0"/>
              <a:t>Slutsignal VIOL 3</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1280160"/>
            <a:ext cx="10628376" cy="4471991"/>
          </a:xfrm>
        </p:spPr>
        <p:txBody>
          <a:bodyPr>
            <a:noAutofit/>
          </a:bodyPr>
          <a:lstStyle/>
          <a:p>
            <a:r>
              <a:rPr lang="sv-SE" sz="2400" dirty="0"/>
              <a:t>En nivå av slutsignal från skördaren</a:t>
            </a:r>
          </a:p>
          <a:p>
            <a:pPr lvl="1"/>
            <a:r>
              <a:rPr lang="sv-SE" sz="2000" dirty="0"/>
              <a:t>Avtalsobjektsnivå</a:t>
            </a:r>
          </a:p>
          <a:p>
            <a:r>
              <a:rPr lang="sv-SE" sz="2400" dirty="0"/>
              <a:t>Två nivåer av slutsignal från skotaren</a:t>
            </a:r>
          </a:p>
          <a:p>
            <a:pPr lvl="1"/>
            <a:r>
              <a:rPr lang="sv-SE" sz="2000" dirty="0"/>
              <a:t>Avtalsobjektsnivå</a:t>
            </a:r>
          </a:p>
          <a:p>
            <a:pPr lvl="1"/>
            <a:r>
              <a:rPr lang="sv-SE" sz="2000" dirty="0"/>
              <a:t>Avläggsnivå</a:t>
            </a:r>
            <a:endParaRPr lang="sv-SE" sz="1600" dirty="0"/>
          </a:p>
          <a:p>
            <a:r>
              <a:rPr lang="sv-SE" sz="2400" dirty="0"/>
              <a:t>Från filer med slutdatum på avtalsobjektsnivå genereras produktionsresultat med slutsignal för alla handelssortiment som tidigare har rapporterats på avtalsobjektet, även om de saknas i den sista filen</a:t>
            </a:r>
          </a:p>
        </p:txBody>
      </p:sp>
    </p:spTree>
    <p:extLst>
      <p:ext uri="{BB962C8B-B14F-4D97-AF65-F5344CB8AC3E}">
        <p14:creationId xmlns:p14="http://schemas.microsoft.com/office/powerpoint/2010/main" val="239976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64D5222-F58E-43D9-BD3D-5EBAC48EBA7C}"/>
              </a:ext>
            </a:extLst>
          </p:cNvPr>
          <p:cNvSpPr>
            <a:spLocks noGrp="1"/>
          </p:cNvSpPr>
          <p:nvPr>
            <p:ph type="title"/>
          </p:nvPr>
        </p:nvSpPr>
        <p:spPr/>
        <p:txBody>
          <a:bodyPr>
            <a:normAutofit/>
          </a:bodyPr>
          <a:lstStyle/>
          <a:p>
            <a:r>
              <a:rPr lang="sv-SE" sz="4000" dirty="0"/>
              <a:t>Nytt data i VIOL 3</a:t>
            </a:r>
          </a:p>
        </p:txBody>
      </p:sp>
    </p:spTree>
    <p:extLst>
      <p:ext uri="{BB962C8B-B14F-4D97-AF65-F5344CB8AC3E}">
        <p14:creationId xmlns:p14="http://schemas.microsoft.com/office/powerpoint/2010/main" val="338561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881F1-2053-4C75-8C88-5964964A20AE}"/>
              </a:ext>
            </a:extLst>
          </p:cNvPr>
          <p:cNvSpPr>
            <a:spLocks noGrp="1"/>
          </p:cNvSpPr>
          <p:nvPr>
            <p:ph type="title"/>
          </p:nvPr>
        </p:nvSpPr>
        <p:spPr/>
        <p:txBody>
          <a:bodyPr>
            <a:normAutofit/>
          </a:bodyPr>
          <a:lstStyle/>
          <a:p>
            <a:r>
              <a:rPr lang="sv-SE" sz="4000" dirty="0"/>
              <a:t>Produktions del i helheten</a:t>
            </a:r>
            <a:endParaRPr lang="sv-SE" sz="8800" dirty="0"/>
          </a:p>
        </p:txBody>
      </p:sp>
    </p:spTree>
    <p:extLst>
      <p:ext uri="{BB962C8B-B14F-4D97-AF65-F5344CB8AC3E}">
        <p14:creationId xmlns:p14="http://schemas.microsoft.com/office/powerpoint/2010/main" val="3041335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a:xfrm>
            <a:off x="838200" y="365125"/>
            <a:ext cx="9231489" cy="889517"/>
          </a:xfrm>
        </p:spPr>
        <p:txBody>
          <a:bodyPr>
            <a:normAutofit/>
          </a:bodyPr>
          <a:lstStyle/>
          <a:p>
            <a:r>
              <a:rPr lang="sv-SE" altLang="sv-SE" sz="3200" dirty="0"/>
              <a:t>Nytt data i VIOL 3 - skördare </a:t>
            </a:r>
            <a:endParaRPr lang="sv-SE" sz="3200" dirty="0"/>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1254642"/>
            <a:ext cx="9709298" cy="5146158"/>
          </a:xfrm>
        </p:spPr>
        <p:txBody>
          <a:bodyPr>
            <a:normAutofit fontScale="47500" lnSpcReduction="20000"/>
          </a:bodyPr>
          <a:lstStyle/>
          <a:p>
            <a:pPr marL="0" indent="0">
              <a:buFontTx/>
              <a:buNone/>
              <a:tabLst>
                <a:tab pos="1077913" algn="l"/>
              </a:tabLst>
            </a:pPr>
            <a:r>
              <a:rPr lang="sv-SE" altLang="sv-SE" sz="3500" dirty="0"/>
              <a:t> </a:t>
            </a:r>
            <a:r>
              <a:rPr lang="sv-SE" altLang="sv-SE" sz="3500" b="1" dirty="0"/>
              <a:t>Stam:</a:t>
            </a:r>
            <a:r>
              <a:rPr lang="sv-SE" altLang="sv-SE" sz="3500" dirty="0"/>
              <a:t> 	</a:t>
            </a:r>
          </a:p>
          <a:p>
            <a:pPr>
              <a:tabLst>
                <a:tab pos="1077913" algn="l"/>
              </a:tabLst>
            </a:pPr>
            <a:r>
              <a:rPr lang="sv-SE" altLang="sv-SE" sz="3500" dirty="0"/>
              <a:t>tidpunkten när stammen är avverkad </a:t>
            </a:r>
          </a:p>
          <a:p>
            <a:pPr>
              <a:tabLst>
                <a:tab pos="1077913" algn="l"/>
              </a:tabLst>
            </a:pPr>
            <a:r>
              <a:rPr lang="sv-SE" altLang="sv-SE" sz="3500" dirty="0"/>
              <a:t>stamkoordinat</a:t>
            </a:r>
          </a:p>
          <a:p>
            <a:pPr>
              <a:tabLst>
                <a:tab pos="1077913" algn="l"/>
              </a:tabLst>
            </a:pPr>
            <a:r>
              <a:rPr lang="sv-SE" altLang="sv-SE" sz="3500" dirty="0"/>
              <a:t>stamnummer (ordningsnummer på objektet)</a:t>
            </a:r>
          </a:p>
          <a:p>
            <a:pPr>
              <a:tabLst>
                <a:tab pos="1077913" algn="l"/>
              </a:tabLst>
            </a:pPr>
            <a:r>
              <a:rPr lang="sv-SE" altLang="sv-SE" sz="3500" dirty="0"/>
              <a:t>diameter sista kap (toppdiameter på sista stocken på stammen)</a:t>
            </a:r>
          </a:p>
          <a:p>
            <a:pPr>
              <a:tabLst>
                <a:tab pos="1077913" algn="l"/>
              </a:tabLst>
            </a:pPr>
            <a:r>
              <a:rPr lang="sv-SE" altLang="sv-SE" sz="3500" dirty="0"/>
              <a:t>diameter sista kap på timmer (toppdiameter på sista sågtimmerstocken på stammen)</a:t>
            </a:r>
          </a:p>
          <a:p>
            <a:pPr>
              <a:tabLst>
                <a:tab pos="1077913" algn="l"/>
              </a:tabLst>
            </a:pPr>
            <a:r>
              <a:rPr lang="sv-SE" altLang="sv-SE" sz="3500" dirty="0"/>
              <a:t>rotdelsfunktion i produktionsfiler (visar vilken funktion som använts för beräkning av volymen på den del av rotstocken där ingen mätning sker)</a:t>
            </a:r>
            <a:endParaRPr lang="sv-SE" altLang="sv-SE" sz="3500" b="1" dirty="0"/>
          </a:p>
          <a:p>
            <a:pPr marL="0" indent="0">
              <a:buFontTx/>
              <a:buNone/>
              <a:tabLst>
                <a:tab pos="1077913" algn="l"/>
              </a:tabLst>
            </a:pPr>
            <a:r>
              <a:rPr lang="sv-SE" altLang="sv-SE" sz="3500" b="1" dirty="0"/>
              <a:t>Stock:</a:t>
            </a:r>
          </a:p>
          <a:p>
            <a:pPr>
              <a:tabLst>
                <a:tab pos="1077913" algn="l"/>
              </a:tabLst>
            </a:pPr>
            <a:r>
              <a:rPr lang="sv-SE" altLang="sv-SE" sz="3500" dirty="0"/>
              <a:t>Uppgifter på stocknivå för alla handelssortiment</a:t>
            </a:r>
          </a:p>
          <a:p>
            <a:pPr marL="0" indent="0">
              <a:buFontTx/>
              <a:buNone/>
              <a:tabLst>
                <a:tab pos="1077913" algn="l"/>
              </a:tabLst>
            </a:pPr>
            <a:r>
              <a:rPr lang="sv-SE" altLang="sv-SE" sz="3500" b="1" dirty="0"/>
              <a:t>Produkt:	</a:t>
            </a:r>
          </a:p>
          <a:p>
            <a:pPr>
              <a:tabLst>
                <a:tab pos="1077913" algn="l"/>
              </a:tabLst>
            </a:pPr>
            <a:r>
              <a:rPr lang="sv-SE" altLang="sv-SE" sz="3500" dirty="0" err="1"/>
              <a:t>ProductUserID</a:t>
            </a:r>
            <a:r>
              <a:rPr lang="sv-SE" altLang="sv-SE" sz="3500" dirty="0"/>
              <a:t> (unik identitet på produktionsinstruktionen i StanForD2010)</a:t>
            </a:r>
          </a:p>
          <a:p>
            <a:pPr marL="0" indent="0">
              <a:buNone/>
              <a:tabLst>
                <a:tab pos="1077913" algn="l"/>
              </a:tabLst>
            </a:pPr>
            <a:r>
              <a:rPr lang="sv-SE" altLang="sv-SE" sz="3500" b="1" dirty="0"/>
              <a:t>Nytt data i VIOL 3 – kvalitet:</a:t>
            </a:r>
          </a:p>
          <a:p>
            <a:pPr>
              <a:tabLst>
                <a:tab pos="1077913" algn="l"/>
              </a:tabLst>
            </a:pPr>
            <a:r>
              <a:rPr lang="sv-SE" altLang="sv-SE" sz="3500" dirty="0"/>
              <a:t>lagra </a:t>
            </a:r>
            <a:r>
              <a:rPr lang="sv-SE" altLang="sv-SE" sz="3500" dirty="0" err="1"/>
              <a:t>utslumpad</a:t>
            </a:r>
            <a:r>
              <a:rPr lang="sv-SE" altLang="sv-SE" sz="3500" dirty="0"/>
              <a:t> stam som varken kontrollmätts eller avvisats med orsakskod</a:t>
            </a:r>
          </a:p>
          <a:p>
            <a:pPr>
              <a:tabLst>
                <a:tab pos="1077913" algn="l"/>
              </a:tabLst>
            </a:pPr>
            <a:r>
              <a:rPr lang="sv-SE" altLang="sv-SE" sz="3500" dirty="0"/>
              <a:t>beräkna hela stammens volym under bark med hjälp av kontrollmätningarna och </a:t>
            </a:r>
            <a:r>
              <a:rPr lang="sv-SE" altLang="sv-SE" sz="3500" dirty="0" err="1"/>
              <a:t>Skogsforsks</a:t>
            </a:r>
            <a:r>
              <a:rPr lang="sv-SE" altLang="sv-SE" sz="3500" dirty="0"/>
              <a:t> bark- och rotdelsfunktion</a:t>
            </a:r>
            <a:endParaRPr lang="sv-SE" altLang="sv-SE" sz="3500" b="1" dirty="0"/>
          </a:p>
          <a:p>
            <a:pPr>
              <a:tabLst>
                <a:tab pos="1077913" algn="l"/>
              </a:tabLst>
            </a:pPr>
            <a:r>
              <a:rPr lang="sv-SE" altLang="sv-SE" sz="3500" dirty="0"/>
              <a:t>diameterposition</a:t>
            </a:r>
          </a:p>
          <a:p>
            <a:pPr>
              <a:tabLst>
                <a:tab pos="1077913" algn="l"/>
              </a:tabLst>
            </a:pPr>
            <a:endParaRPr lang="sv-SE" altLang="sv-SE" sz="3500" dirty="0"/>
          </a:p>
          <a:p>
            <a:pPr marL="0" indent="0">
              <a:buNone/>
              <a:tabLst>
                <a:tab pos="1077913" algn="l"/>
              </a:tabLst>
            </a:pPr>
            <a:endParaRPr lang="sv-SE" altLang="sv-SE" sz="3500" dirty="0"/>
          </a:p>
          <a:p>
            <a:endParaRPr lang="sv-SE" dirty="0"/>
          </a:p>
        </p:txBody>
      </p:sp>
    </p:spTree>
    <p:extLst>
      <p:ext uri="{BB962C8B-B14F-4D97-AF65-F5344CB8AC3E}">
        <p14:creationId xmlns:p14="http://schemas.microsoft.com/office/powerpoint/2010/main" val="2610201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altLang="sv-SE" sz="3200" dirty="0"/>
              <a:t>Nytt data i VIOL 3 - skotare </a:t>
            </a:r>
            <a:endParaRPr lang="sv-SE" sz="3200" dirty="0"/>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normAutofit/>
          </a:bodyPr>
          <a:lstStyle/>
          <a:p>
            <a:pPr marL="0" indent="0">
              <a:buFontTx/>
              <a:buNone/>
              <a:tabLst>
                <a:tab pos="1616075" algn="l"/>
              </a:tabLst>
            </a:pPr>
            <a:r>
              <a:rPr lang="sv-SE" altLang="sv-SE" sz="1900" b="1" dirty="0"/>
              <a:t>Lass:</a:t>
            </a:r>
          </a:p>
          <a:p>
            <a:pPr>
              <a:tabLst>
                <a:tab pos="1616075" algn="l"/>
              </a:tabLst>
            </a:pPr>
            <a:r>
              <a:rPr lang="sv-SE" altLang="sv-SE" sz="1900" dirty="0"/>
              <a:t>Volym per lass</a:t>
            </a:r>
          </a:p>
          <a:p>
            <a:pPr>
              <a:tabLst>
                <a:tab pos="1616075" algn="l"/>
              </a:tabLst>
            </a:pPr>
            <a:r>
              <a:rPr lang="sv-SE" altLang="sv-SE" sz="1900" dirty="0"/>
              <a:t>Skotningsavstånd per lass</a:t>
            </a:r>
            <a:br>
              <a:rPr lang="sv-SE" altLang="sv-SE" sz="1900" dirty="0"/>
            </a:br>
            <a:endParaRPr lang="sv-SE" altLang="sv-SE" sz="1900" dirty="0"/>
          </a:p>
          <a:p>
            <a:pPr marL="0" indent="0">
              <a:buFontTx/>
              <a:buNone/>
              <a:tabLst>
                <a:tab pos="1616075" algn="l"/>
              </a:tabLst>
            </a:pPr>
            <a:r>
              <a:rPr lang="sv-SE" altLang="sv-SE" sz="1900" b="1" dirty="0"/>
              <a:t>Leverans/avlägg:</a:t>
            </a:r>
          </a:p>
          <a:p>
            <a:pPr>
              <a:tabLst>
                <a:tab pos="1616075" algn="l"/>
              </a:tabLst>
            </a:pPr>
            <a:r>
              <a:rPr lang="sv-SE" altLang="sv-SE" sz="1900" dirty="0"/>
              <a:t>Slutsignal för ett sortiment på ett avlägg (Se bilder separat för detta)</a:t>
            </a:r>
            <a:br>
              <a:rPr lang="sv-SE" altLang="sv-SE" sz="1900" dirty="0"/>
            </a:br>
            <a:r>
              <a:rPr lang="sv-SE" altLang="sv-SE" sz="1900" dirty="0"/>
              <a:t>		</a:t>
            </a:r>
          </a:p>
          <a:p>
            <a:pPr marL="0" indent="0">
              <a:buFontTx/>
              <a:buNone/>
              <a:tabLst>
                <a:tab pos="1616075" algn="l"/>
              </a:tabLst>
            </a:pPr>
            <a:r>
              <a:rPr lang="sv-SE" altLang="sv-SE" sz="1900" b="1" dirty="0"/>
              <a:t>Avlägg:</a:t>
            </a:r>
          </a:p>
          <a:p>
            <a:pPr>
              <a:tabLst>
                <a:tab pos="1616075" algn="l"/>
              </a:tabLst>
            </a:pPr>
            <a:r>
              <a:rPr lang="sv-SE" altLang="sv-SE" sz="1900" dirty="0"/>
              <a:t>Avläggsnummer (</a:t>
            </a:r>
            <a:r>
              <a:rPr lang="sv-SE" altLang="sv-SE" sz="1900" dirty="0" err="1"/>
              <a:t>fpr</a:t>
            </a:r>
            <a:r>
              <a:rPr lang="sv-SE" altLang="sv-SE" sz="1900" dirty="0"/>
              <a:t>-fil, rapportera mot nytt läge och uppdatera avtalsobjektet)</a:t>
            </a:r>
          </a:p>
          <a:p>
            <a:pPr marL="0" indent="0">
              <a:buNone/>
            </a:pPr>
            <a:endParaRPr lang="sv-SE" dirty="0"/>
          </a:p>
        </p:txBody>
      </p:sp>
    </p:spTree>
    <p:extLst>
      <p:ext uri="{BB962C8B-B14F-4D97-AF65-F5344CB8AC3E}">
        <p14:creationId xmlns:p14="http://schemas.microsoft.com/office/powerpoint/2010/main" val="2013714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a:xfrm>
            <a:off x="838200" y="365125"/>
            <a:ext cx="9231489" cy="860171"/>
          </a:xfrm>
        </p:spPr>
        <p:txBody>
          <a:bodyPr>
            <a:normAutofit/>
          </a:bodyPr>
          <a:lstStyle/>
          <a:p>
            <a:r>
              <a:rPr lang="sv-SE" altLang="sv-SE" sz="3200" dirty="0"/>
              <a:t>Nytt data i VIOL 3 – maskin/utrustning/aktör</a:t>
            </a:r>
            <a:endParaRPr lang="sv-SE" sz="3200" dirty="0"/>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1225296"/>
            <a:ext cx="10061448" cy="4837176"/>
          </a:xfrm>
        </p:spPr>
        <p:txBody>
          <a:bodyPr>
            <a:normAutofit fontScale="77500" lnSpcReduction="20000"/>
          </a:bodyPr>
          <a:lstStyle/>
          <a:p>
            <a:pPr marL="0" indent="0">
              <a:buFontTx/>
              <a:buNone/>
              <a:tabLst>
                <a:tab pos="1436688" algn="l"/>
              </a:tabLst>
            </a:pPr>
            <a:r>
              <a:rPr lang="sv-SE" altLang="sv-SE" b="1" dirty="0"/>
              <a:t>Maskin:</a:t>
            </a:r>
          </a:p>
          <a:p>
            <a:pPr>
              <a:tabLst>
                <a:tab pos="1436688" algn="l"/>
              </a:tabLst>
            </a:pPr>
            <a:r>
              <a:rPr lang="sv-SE" altLang="sv-SE" dirty="0"/>
              <a:t>8 siffror ska kunna användas i maskinnumret. I VIOL 2 var det 4. </a:t>
            </a:r>
          </a:p>
          <a:p>
            <a:pPr>
              <a:tabLst>
                <a:tab pos="1436688" algn="l"/>
              </a:tabLst>
            </a:pPr>
            <a:r>
              <a:rPr lang="sv-SE" altLang="sv-SE" dirty="0"/>
              <a:t>maskinfabrikat skördare/skotare</a:t>
            </a:r>
          </a:p>
          <a:p>
            <a:pPr>
              <a:tabLst>
                <a:tab pos="1436688" algn="l"/>
              </a:tabLst>
            </a:pPr>
            <a:r>
              <a:rPr lang="sv-SE" altLang="sv-SE" dirty="0"/>
              <a:t>maskinmodell skördare/skotare</a:t>
            </a:r>
            <a:endParaRPr lang="sv-SE" altLang="sv-SE" b="1" dirty="0"/>
          </a:p>
          <a:p>
            <a:pPr marL="0" indent="0">
              <a:buFontTx/>
              <a:buNone/>
              <a:tabLst>
                <a:tab pos="1436688" algn="l"/>
              </a:tabLst>
            </a:pPr>
            <a:r>
              <a:rPr lang="sv-SE" altLang="sv-SE" b="1" dirty="0"/>
              <a:t>Utrustning:</a:t>
            </a:r>
          </a:p>
          <a:p>
            <a:pPr>
              <a:tabLst>
                <a:tab pos="1436688" algn="l"/>
              </a:tabLst>
            </a:pPr>
            <a:r>
              <a:rPr lang="sv-SE" altLang="sv-SE" dirty="0"/>
              <a:t>aggregatfabrikat i produktionsmätningar, skördare</a:t>
            </a:r>
          </a:p>
          <a:p>
            <a:pPr>
              <a:tabLst>
                <a:tab pos="1436688" algn="l"/>
              </a:tabLst>
            </a:pPr>
            <a:r>
              <a:rPr lang="sv-SE" altLang="sv-SE" dirty="0"/>
              <a:t>aggregatsmodell i produktionsmätningar, skördare</a:t>
            </a:r>
            <a:br>
              <a:rPr lang="sv-SE" altLang="sv-SE" dirty="0"/>
            </a:br>
            <a:r>
              <a:rPr lang="sv-SE" altLang="sv-SE" dirty="0"/>
              <a:t>		</a:t>
            </a:r>
          </a:p>
          <a:p>
            <a:pPr marL="0" indent="0">
              <a:buFontTx/>
              <a:buNone/>
              <a:tabLst>
                <a:tab pos="1436688" algn="l"/>
              </a:tabLst>
            </a:pPr>
            <a:r>
              <a:rPr lang="sv-SE" altLang="sv-SE" b="1" dirty="0"/>
              <a:t>Aktör:	</a:t>
            </a:r>
          </a:p>
          <a:p>
            <a:pPr>
              <a:tabLst>
                <a:tab pos="1436688" algn="l"/>
              </a:tabLst>
            </a:pPr>
            <a:r>
              <a:rPr lang="sv-SE" altLang="sv-SE" dirty="0"/>
              <a:t>ansvarigt avverkningsföretag (identitet på företaget som fått uppdraget från uppdragsgivaren) </a:t>
            </a:r>
          </a:p>
          <a:p>
            <a:pPr>
              <a:tabLst>
                <a:tab pos="1436688" algn="l"/>
              </a:tabLst>
            </a:pPr>
            <a:r>
              <a:rPr lang="sv-SE" altLang="sv-SE" dirty="0"/>
              <a:t>förare, ID (</a:t>
            </a:r>
            <a:r>
              <a:rPr lang="sv-SE" altLang="sv-SE" dirty="0" err="1"/>
              <a:t>StanForD</a:t>
            </a:r>
            <a:r>
              <a:rPr lang="sv-SE" altLang="sv-SE" dirty="0"/>
              <a:t>-standarden möjliggör uppföljning på förarnivå) </a:t>
            </a:r>
          </a:p>
          <a:p>
            <a:pPr>
              <a:tabLst>
                <a:tab pos="1436688" algn="l"/>
              </a:tabLst>
            </a:pPr>
            <a:r>
              <a:rPr lang="sv-SE" altLang="sv-SE" dirty="0"/>
              <a:t>produktionsledare ID och klartext, angivet på avtalsobjektet</a:t>
            </a:r>
          </a:p>
          <a:p>
            <a:pPr>
              <a:tabLst>
                <a:tab pos="1436688" algn="l"/>
              </a:tabLst>
            </a:pPr>
            <a:r>
              <a:rPr lang="sv-SE" altLang="sv-SE" dirty="0"/>
              <a:t>revisorsorganisation och revisor, angivet i Maskinregistret</a:t>
            </a:r>
          </a:p>
          <a:p>
            <a:endParaRPr lang="sv-SE" dirty="0"/>
          </a:p>
        </p:txBody>
      </p:sp>
    </p:spTree>
    <p:extLst>
      <p:ext uri="{BB962C8B-B14F-4D97-AF65-F5344CB8AC3E}">
        <p14:creationId xmlns:p14="http://schemas.microsoft.com/office/powerpoint/2010/main" val="2883817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B20227-5A4D-4239-9895-9391C0352BAA}"/>
              </a:ext>
            </a:extLst>
          </p:cNvPr>
          <p:cNvSpPr>
            <a:spLocks noGrp="1"/>
          </p:cNvSpPr>
          <p:nvPr>
            <p:ph type="title"/>
          </p:nvPr>
        </p:nvSpPr>
        <p:spPr/>
        <p:txBody>
          <a:bodyPr>
            <a:normAutofit/>
          </a:bodyPr>
          <a:lstStyle/>
          <a:p>
            <a:r>
              <a:rPr lang="sv-SE" sz="4000" dirty="0"/>
              <a:t>Revisorsföretagens tillgång till Produktionssystemet</a:t>
            </a:r>
          </a:p>
        </p:txBody>
      </p:sp>
    </p:spTree>
    <p:extLst>
      <p:ext uri="{BB962C8B-B14F-4D97-AF65-F5344CB8AC3E}">
        <p14:creationId xmlns:p14="http://schemas.microsoft.com/office/powerpoint/2010/main" val="2364188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Revisorsföretagens tillgång till produktionsdata</a:t>
            </a:r>
          </a:p>
        </p:txBody>
      </p:sp>
      <p:graphicFrame>
        <p:nvGraphicFramePr>
          <p:cNvPr id="4" name="Tabell 3">
            <a:extLst>
              <a:ext uri="{FF2B5EF4-FFF2-40B4-BE49-F238E27FC236}">
                <a16:creationId xmlns:a16="http://schemas.microsoft.com/office/drawing/2014/main" id="{F2101473-FB5E-4608-8D65-428713151DFD}"/>
              </a:ext>
            </a:extLst>
          </p:cNvPr>
          <p:cNvGraphicFramePr>
            <a:graphicFrameLocks noGrp="1"/>
          </p:cNvGraphicFramePr>
          <p:nvPr/>
        </p:nvGraphicFramePr>
        <p:xfrm>
          <a:off x="2032000" y="2146300"/>
          <a:ext cx="8128000" cy="2565400"/>
        </p:xfrm>
        <a:graphic>
          <a:graphicData uri="http://schemas.openxmlformats.org/drawingml/2006/table">
            <a:tbl>
              <a:tblPr firstRow="1" bandRow="1">
                <a:tableStyleId>{5C22544A-7EE6-4342-B048-85BDC9FD1C3A}</a:tableStyleId>
              </a:tblPr>
              <a:tblGrid>
                <a:gridCol w="3600704">
                  <a:extLst>
                    <a:ext uri="{9D8B030D-6E8A-4147-A177-3AD203B41FA5}">
                      <a16:colId xmlns:a16="http://schemas.microsoft.com/office/drawing/2014/main" val="3706450963"/>
                    </a:ext>
                  </a:extLst>
                </a:gridCol>
                <a:gridCol w="4527296">
                  <a:extLst>
                    <a:ext uri="{9D8B030D-6E8A-4147-A177-3AD203B41FA5}">
                      <a16:colId xmlns:a16="http://schemas.microsoft.com/office/drawing/2014/main" val="3316110004"/>
                    </a:ext>
                  </a:extLst>
                </a:gridCol>
              </a:tblGrid>
              <a:tr h="370840">
                <a:tc>
                  <a:txBody>
                    <a:bodyPr/>
                    <a:lstStyle/>
                    <a:p>
                      <a:r>
                        <a:rPr lang="sv-SE" dirty="0"/>
                        <a:t>Behörighet i VIOL 2</a:t>
                      </a:r>
                    </a:p>
                  </a:txBody>
                  <a:tcPr/>
                </a:tc>
                <a:tc>
                  <a:txBody>
                    <a:bodyPr/>
                    <a:lstStyle/>
                    <a:p>
                      <a:r>
                        <a:rPr lang="sv-SE" dirty="0"/>
                        <a:t>Behörighet i VIOL 3</a:t>
                      </a:r>
                    </a:p>
                  </a:txBody>
                  <a:tcPr/>
                </a:tc>
                <a:extLst>
                  <a:ext uri="{0D108BD9-81ED-4DB2-BD59-A6C34878D82A}">
                    <a16:rowId xmlns:a16="http://schemas.microsoft.com/office/drawing/2014/main" val="4029347355"/>
                  </a:ext>
                </a:extLst>
              </a:tr>
              <a:tr h="370840">
                <a:tc>
                  <a:txBody>
                    <a:bodyPr/>
                    <a:lstStyle/>
                    <a:p>
                      <a:r>
                        <a:rPr lang="sv-SE" dirty="0"/>
                        <a:t>Kvalitetssäkring skördare: </a:t>
                      </a:r>
                    </a:p>
                    <a:p>
                      <a:r>
                        <a:rPr lang="sv-SE" sz="1600" dirty="0"/>
                        <a:t>Revisorer har behörighet till alla SDCID hos uppdragsgivaren, fullmaktsförfarande.</a:t>
                      </a:r>
                    </a:p>
                  </a:txBody>
                  <a:tcPr/>
                </a:tc>
                <a:tc>
                  <a:txBody>
                    <a:bodyPr/>
                    <a:lstStyle/>
                    <a:p>
                      <a:r>
                        <a:rPr lang="sv-SE" dirty="0"/>
                        <a:t>Produktionsuppföljning, BI: </a:t>
                      </a:r>
                    </a:p>
                    <a:p>
                      <a:r>
                        <a:rPr lang="sv-SE" sz="1600" dirty="0"/>
                        <a:t>Behörighet till kvalitetsdata på revisorsföretagsnivå för att kunna se alla SDCID som är kopplade till revisorsföretaget (oavsett uppdragsgivare). Inget fullmaktsförfarande.</a:t>
                      </a:r>
                    </a:p>
                  </a:txBody>
                  <a:tcPr/>
                </a:tc>
                <a:extLst>
                  <a:ext uri="{0D108BD9-81ED-4DB2-BD59-A6C34878D82A}">
                    <a16:rowId xmlns:a16="http://schemas.microsoft.com/office/drawing/2014/main" val="846284862"/>
                  </a:ext>
                </a:extLst>
              </a:tr>
              <a:tr h="370840">
                <a:tc>
                  <a:txBody>
                    <a:bodyPr/>
                    <a:lstStyle/>
                    <a:p>
                      <a:r>
                        <a:rPr lang="sv-SE" dirty="0"/>
                        <a:t>PRINS: </a:t>
                      </a:r>
                    </a:p>
                    <a:p>
                      <a:r>
                        <a:rPr lang="sv-SE" sz="1600" dirty="0"/>
                        <a:t>Normalt ingen behörighet</a:t>
                      </a:r>
                    </a:p>
                  </a:txBody>
                  <a:tcPr/>
                </a:tc>
                <a:tc>
                  <a:txBody>
                    <a:bodyPr/>
                    <a:lstStyle/>
                    <a:p>
                      <a:r>
                        <a:rPr lang="sv-SE" dirty="0"/>
                        <a:t>Produktionsuppföljning, BI: </a:t>
                      </a:r>
                    </a:p>
                    <a:p>
                      <a:r>
                        <a:rPr lang="sv-SE" sz="1600" dirty="0"/>
                        <a:t>Behörighet till produktionsdata för de SDCID som är kopplade till revisorsföretaget.</a:t>
                      </a:r>
                      <a:endParaRPr lang="sv-SE" dirty="0"/>
                    </a:p>
                  </a:txBody>
                  <a:tcPr/>
                </a:tc>
                <a:extLst>
                  <a:ext uri="{0D108BD9-81ED-4DB2-BD59-A6C34878D82A}">
                    <a16:rowId xmlns:a16="http://schemas.microsoft.com/office/drawing/2014/main" val="184427531"/>
                  </a:ext>
                </a:extLst>
              </a:tr>
            </a:tbl>
          </a:graphicData>
        </a:graphic>
      </p:graphicFrame>
    </p:spTree>
    <p:extLst>
      <p:ext uri="{BB962C8B-B14F-4D97-AF65-F5344CB8AC3E}">
        <p14:creationId xmlns:p14="http://schemas.microsoft.com/office/powerpoint/2010/main" val="2302843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8538B-42C6-454F-AEBD-E4E4235B7C8F}"/>
              </a:ext>
            </a:extLst>
          </p:cNvPr>
          <p:cNvSpPr>
            <a:spLocks noGrp="1"/>
          </p:cNvSpPr>
          <p:nvPr>
            <p:ph type="title"/>
          </p:nvPr>
        </p:nvSpPr>
        <p:spPr>
          <a:xfrm>
            <a:off x="838200" y="2002631"/>
            <a:ext cx="10515600" cy="2852737"/>
          </a:xfrm>
        </p:spPr>
        <p:txBody>
          <a:bodyPr>
            <a:normAutofit/>
          </a:bodyPr>
          <a:lstStyle/>
          <a:p>
            <a:r>
              <a:rPr lang="sv-SE" sz="4000" dirty="0"/>
              <a:t>Mottagare, Leveransansvarig, Logistikinformationsmottagare</a:t>
            </a:r>
            <a:br>
              <a:rPr lang="sv-SE" sz="4000" dirty="0"/>
            </a:br>
            <a:r>
              <a:rPr lang="sv-SE" sz="4000" dirty="0"/>
              <a:t> </a:t>
            </a:r>
            <a:br>
              <a:rPr lang="sv-SE" sz="4000" dirty="0"/>
            </a:br>
            <a:r>
              <a:rPr lang="sv-SE" sz="3200" dirty="0"/>
              <a:t>– Hur dessa kommer få tillgång till produktionsinformation</a:t>
            </a:r>
            <a:br>
              <a:rPr lang="sv-SE" sz="4000" dirty="0"/>
            </a:br>
            <a:endParaRPr lang="sv-SE" sz="4000" dirty="0"/>
          </a:p>
        </p:txBody>
      </p:sp>
    </p:spTree>
    <p:extLst>
      <p:ext uri="{BB962C8B-B14F-4D97-AF65-F5344CB8AC3E}">
        <p14:creationId xmlns:p14="http://schemas.microsoft.com/office/powerpoint/2010/main" val="4261541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Mottagare</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lstStyle/>
          <a:p>
            <a:r>
              <a:rPr lang="sv-SE" sz="2400" dirty="0"/>
              <a:t>Planerad mottagare kan anges i produktionsunderlaget och på så sätt säkerställs att aktören får produktionsresultaten så fort rapportering påbörjas</a:t>
            </a:r>
          </a:p>
          <a:p>
            <a:r>
              <a:rPr lang="sv-SE" sz="2400" dirty="0"/>
              <a:t>Förutsätter även att rapportering sker med mottagningsplats </a:t>
            </a:r>
          </a:p>
          <a:p>
            <a:r>
              <a:rPr lang="sv-SE" sz="2400" dirty="0"/>
              <a:t>Vid </a:t>
            </a:r>
            <a:r>
              <a:rPr lang="sv-SE" sz="2400" dirty="0" err="1"/>
              <a:t>destinering</a:t>
            </a:r>
            <a:r>
              <a:rPr lang="sv-SE" sz="2400" dirty="0"/>
              <a:t> uppdateras produktionsunderlaget med den mottagare som har angivits  </a:t>
            </a:r>
          </a:p>
          <a:p>
            <a:endParaRPr lang="sv-SE" dirty="0"/>
          </a:p>
        </p:txBody>
      </p:sp>
    </p:spTree>
    <p:extLst>
      <p:ext uri="{BB962C8B-B14F-4D97-AF65-F5344CB8AC3E}">
        <p14:creationId xmlns:p14="http://schemas.microsoft.com/office/powerpoint/2010/main" val="75830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2400" dirty="0"/>
              <a:t>Om samma handelssortiment och mottagningsplats anges vid </a:t>
            </a:r>
            <a:r>
              <a:rPr lang="sv-SE" sz="2400" dirty="0" err="1"/>
              <a:t>destinering</a:t>
            </a:r>
            <a:r>
              <a:rPr lang="sv-SE" sz="2400" dirty="0"/>
              <a:t> kan produktionsunderlaget uppdateras med mottagare:</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1305146" y="4459656"/>
            <a:ext cx="9581707" cy="1226024"/>
          </a:xfrm>
        </p:spPr>
        <p:txBody>
          <a:bodyPr>
            <a:normAutofit fontScale="62500" lnSpcReduction="20000"/>
          </a:bodyPr>
          <a:lstStyle/>
          <a:p>
            <a:pPr>
              <a:lnSpc>
                <a:spcPct val="120000"/>
              </a:lnSpc>
            </a:pPr>
            <a:r>
              <a:rPr lang="sv-SE" dirty="0"/>
              <a:t>Produktionsunderlaget uppdateras med Vida </a:t>
            </a:r>
            <a:r>
              <a:rPr lang="sv-SE" dirty="0" err="1"/>
              <a:t>timber</a:t>
            </a:r>
            <a:r>
              <a:rPr lang="sv-SE" dirty="0"/>
              <a:t> (som äger Vislandasågen) som mottagare så fort </a:t>
            </a:r>
            <a:r>
              <a:rPr lang="sv-SE" dirty="0" err="1"/>
              <a:t>destineringen</a:t>
            </a:r>
            <a:r>
              <a:rPr lang="sv-SE" dirty="0"/>
              <a:t> är utförd. Alla produktionsresultat som skapas skickas till Vida </a:t>
            </a:r>
            <a:r>
              <a:rPr lang="sv-SE" dirty="0" err="1"/>
              <a:t>timber</a:t>
            </a:r>
            <a:endParaRPr lang="sv-SE" dirty="0"/>
          </a:p>
          <a:p>
            <a:pPr>
              <a:lnSpc>
                <a:spcPct val="120000"/>
              </a:lnSpc>
            </a:pPr>
            <a:r>
              <a:rPr lang="sv-SE" dirty="0"/>
              <a:t>MEN – vid sen </a:t>
            </a:r>
            <a:r>
              <a:rPr lang="sv-SE" dirty="0" err="1"/>
              <a:t>destinering</a:t>
            </a:r>
            <a:r>
              <a:rPr lang="sv-SE" dirty="0"/>
              <a:t> har mottagaren gått miste om tidig och bra information</a:t>
            </a:r>
          </a:p>
          <a:p>
            <a:endParaRPr lang="sv-SE" dirty="0"/>
          </a:p>
        </p:txBody>
      </p:sp>
      <p:graphicFrame>
        <p:nvGraphicFramePr>
          <p:cNvPr id="4" name="Platshållare för innehåll 5">
            <a:extLst>
              <a:ext uri="{FF2B5EF4-FFF2-40B4-BE49-F238E27FC236}">
                <a16:creationId xmlns:a16="http://schemas.microsoft.com/office/drawing/2014/main" id="{42E95530-AD17-47DF-88CE-C572ECF2DDEF}"/>
              </a:ext>
            </a:extLst>
          </p:cNvPr>
          <p:cNvGraphicFramePr>
            <a:graphicFrameLocks/>
          </p:cNvGraphicFramePr>
          <p:nvPr/>
        </p:nvGraphicFramePr>
        <p:xfrm>
          <a:off x="1367401" y="2450072"/>
          <a:ext cx="3872023" cy="1015365"/>
        </p:xfrm>
        <a:graphic>
          <a:graphicData uri="http://schemas.openxmlformats.org/drawingml/2006/table">
            <a:tbl>
              <a:tblPr firstRow="1" bandRow="1">
                <a:tableStyleId>{5C22544A-7EE6-4342-B048-85BDC9FD1C3A}</a:tableStyleId>
              </a:tblPr>
              <a:tblGrid>
                <a:gridCol w="1960338">
                  <a:extLst>
                    <a:ext uri="{9D8B030D-6E8A-4147-A177-3AD203B41FA5}">
                      <a16:colId xmlns:a16="http://schemas.microsoft.com/office/drawing/2014/main" val="3930221064"/>
                    </a:ext>
                  </a:extLst>
                </a:gridCol>
                <a:gridCol w="1911685">
                  <a:extLst>
                    <a:ext uri="{9D8B030D-6E8A-4147-A177-3AD203B41FA5}">
                      <a16:colId xmlns:a16="http://schemas.microsoft.com/office/drawing/2014/main" val="1731304173"/>
                    </a:ext>
                  </a:extLst>
                </a:gridCol>
              </a:tblGrid>
              <a:tr h="508342">
                <a:tc>
                  <a:txBody>
                    <a:bodyPr/>
                    <a:lstStyle/>
                    <a:p>
                      <a:r>
                        <a:rPr lang="sv-SE" sz="1200" dirty="0"/>
                        <a:t>Producerat</a:t>
                      </a:r>
                      <a:r>
                        <a:rPr lang="sv-SE" sz="1200" baseline="0" dirty="0"/>
                        <a:t> h</a:t>
                      </a:r>
                      <a:r>
                        <a:rPr lang="sv-SE" sz="1200" dirty="0"/>
                        <a:t>andelssortiment</a:t>
                      </a:r>
                      <a:r>
                        <a:rPr lang="sv-SE" sz="1200" baseline="0" dirty="0"/>
                        <a:t> </a:t>
                      </a:r>
                      <a:endParaRPr lang="sv-SE" sz="1200" dirty="0"/>
                    </a:p>
                    <a:p>
                      <a:endParaRPr lang="sv-SE" sz="1200" dirty="0"/>
                    </a:p>
                  </a:txBody>
                  <a:tcPr/>
                </a:tc>
                <a:tc>
                  <a:txBody>
                    <a:bodyPr/>
                    <a:lstStyle/>
                    <a:p>
                      <a:r>
                        <a:rPr lang="sv-SE" sz="1200" baseline="0" dirty="0"/>
                        <a:t>Producerat för mottagningsplats</a:t>
                      </a:r>
                      <a:endParaRPr lang="sv-SE" sz="1200" dirty="0"/>
                    </a:p>
                  </a:txBody>
                  <a:tcPr/>
                </a:tc>
                <a:extLst>
                  <a:ext uri="{0D108BD9-81ED-4DB2-BD59-A6C34878D82A}">
                    <a16:rowId xmlns:a16="http://schemas.microsoft.com/office/drawing/2014/main" val="2653711564"/>
                  </a:ext>
                </a:extLst>
              </a:tr>
              <a:tr h="328891">
                <a:tc>
                  <a:txBody>
                    <a:bodyPr/>
                    <a:lstStyle/>
                    <a:p>
                      <a:pPr marL="0" algn="l" defTabSz="914400" rtl="0" eaLnBrk="1" fontAlgn="t" latinLnBrk="0" hangingPunct="1"/>
                      <a:r>
                        <a:rPr lang="sv-SE" sz="1200" kern="1200" dirty="0">
                          <a:solidFill>
                            <a:schemeClr val="dk1"/>
                          </a:solidFill>
                          <a:latin typeface="+mn-lt"/>
                          <a:ea typeface="+mn-ea"/>
                          <a:cs typeface="+mn-cs"/>
                        </a:rPr>
                        <a:t>011-1</a:t>
                      </a:r>
                    </a:p>
                    <a:p>
                      <a:pPr marL="0" algn="l" defTabSz="914400" rtl="0" eaLnBrk="1" fontAlgn="t" latinLnBrk="0" hangingPunct="1"/>
                      <a:r>
                        <a:rPr lang="sv-SE" sz="1200" kern="1200" dirty="0" err="1">
                          <a:solidFill>
                            <a:schemeClr val="dk1"/>
                          </a:solidFill>
                          <a:latin typeface="+mn-lt"/>
                          <a:ea typeface="+mn-ea"/>
                          <a:cs typeface="+mn-cs"/>
                        </a:rPr>
                        <a:t>Talltimmer</a:t>
                      </a:r>
                      <a:r>
                        <a:rPr lang="sv-SE" sz="1200" kern="1200" baseline="0" dirty="0">
                          <a:solidFill>
                            <a:schemeClr val="dk1"/>
                          </a:solidFill>
                          <a:latin typeface="+mn-lt"/>
                          <a:ea typeface="+mn-ea"/>
                          <a:cs typeface="+mn-cs"/>
                        </a:rPr>
                        <a:t> </a:t>
                      </a:r>
                      <a:r>
                        <a:rPr lang="sv-SE" sz="1200" kern="1200" baseline="0" dirty="0" err="1">
                          <a:solidFill>
                            <a:schemeClr val="dk1"/>
                          </a:solidFill>
                          <a:latin typeface="+mn-lt"/>
                          <a:ea typeface="+mn-ea"/>
                          <a:cs typeface="+mn-cs"/>
                        </a:rPr>
                        <a:t>kl</a:t>
                      </a:r>
                      <a:r>
                        <a:rPr lang="sv-SE" sz="1200" kern="1200" baseline="0" dirty="0">
                          <a:solidFill>
                            <a:schemeClr val="dk1"/>
                          </a:solidFill>
                          <a:latin typeface="+mn-lt"/>
                          <a:ea typeface="+mn-ea"/>
                          <a:cs typeface="+mn-cs"/>
                        </a:rPr>
                        <a:t> 1-4</a:t>
                      </a:r>
                      <a:endParaRPr lang="sv-SE" sz="1200" kern="1200" dirty="0">
                        <a:solidFill>
                          <a:schemeClr val="dk1"/>
                        </a:solidFill>
                        <a:latin typeface="+mn-lt"/>
                        <a:ea typeface="+mn-ea"/>
                        <a:cs typeface="+mn-cs"/>
                      </a:endParaRPr>
                    </a:p>
                  </a:txBody>
                  <a:tcPr marL="9525" marR="9525" marT="9525" marB="0"/>
                </a:tc>
                <a:tc>
                  <a:txBody>
                    <a:bodyPr/>
                    <a:lstStyle/>
                    <a:p>
                      <a:r>
                        <a:rPr lang="sv-SE" sz="1200" dirty="0"/>
                        <a:t>Vislanda</a:t>
                      </a:r>
                    </a:p>
                  </a:txBody>
                  <a:tcPr/>
                </a:tc>
                <a:extLst>
                  <a:ext uri="{0D108BD9-81ED-4DB2-BD59-A6C34878D82A}">
                    <a16:rowId xmlns:a16="http://schemas.microsoft.com/office/drawing/2014/main" val="3622972204"/>
                  </a:ext>
                </a:extLst>
              </a:tr>
            </a:tbl>
          </a:graphicData>
        </a:graphic>
      </p:graphicFrame>
      <p:graphicFrame>
        <p:nvGraphicFramePr>
          <p:cNvPr id="5" name="Tabell 4">
            <a:extLst>
              <a:ext uri="{FF2B5EF4-FFF2-40B4-BE49-F238E27FC236}">
                <a16:creationId xmlns:a16="http://schemas.microsoft.com/office/drawing/2014/main" id="{6A3ABE92-7FF6-4025-9DD6-FF3AD9C72C0E}"/>
              </a:ext>
            </a:extLst>
          </p:cNvPr>
          <p:cNvGraphicFramePr>
            <a:graphicFrameLocks noGrp="1"/>
          </p:cNvGraphicFramePr>
          <p:nvPr/>
        </p:nvGraphicFramePr>
        <p:xfrm>
          <a:off x="6952577" y="2369775"/>
          <a:ext cx="3872023" cy="1097280"/>
        </p:xfrm>
        <a:graphic>
          <a:graphicData uri="http://schemas.openxmlformats.org/drawingml/2006/table">
            <a:tbl>
              <a:tblPr firstRow="1" bandRow="1">
                <a:tableStyleId>{5C22544A-7EE6-4342-B048-85BDC9FD1C3A}</a:tableStyleId>
              </a:tblPr>
              <a:tblGrid>
                <a:gridCol w="1936241">
                  <a:extLst>
                    <a:ext uri="{9D8B030D-6E8A-4147-A177-3AD203B41FA5}">
                      <a16:colId xmlns:a16="http://schemas.microsoft.com/office/drawing/2014/main" val="2238510164"/>
                    </a:ext>
                  </a:extLst>
                </a:gridCol>
                <a:gridCol w="1935782">
                  <a:extLst>
                    <a:ext uri="{9D8B030D-6E8A-4147-A177-3AD203B41FA5}">
                      <a16:colId xmlns:a16="http://schemas.microsoft.com/office/drawing/2014/main" val="2562566468"/>
                    </a:ext>
                  </a:extLst>
                </a:gridCol>
              </a:tblGrid>
              <a:tr h="592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Destinerat</a:t>
                      </a:r>
                      <a:r>
                        <a:rPr lang="sv-SE" sz="1200" baseline="0" dirty="0"/>
                        <a:t> handels-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sortiment</a:t>
                      </a:r>
                      <a:endParaRPr lang="sv-SE" sz="1200" dirty="0"/>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Destinerad mottagare</a:t>
                      </a:r>
                    </a:p>
                    <a:p>
                      <a:endParaRPr lang="sv-SE" sz="1200" dirty="0"/>
                    </a:p>
                  </a:txBody>
                  <a:tcPr/>
                </a:tc>
                <a:extLst>
                  <a:ext uri="{0D108BD9-81ED-4DB2-BD59-A6C34878D82A}">
                    <a16:rowId xmlns:a16="http://schemas.microsoft.com/office/drawing/2014/main" val="4188939082"/>
                  </a:ext>
                </a:extLst>
              </a:tr>
              <a:tr h="423068">
                <a:tc>
                  <a:txBody>
                    <a:bodyPr/>
                    <a:lstStyle/>
                    <a:p>
                      <a:pPr marL="0" algn="l" defTabSz="914400" rtl="0" eaLnBrk="1" fontAlgn="t" latinLnBrk="0" hangingPunct="1"/>
                      <a:r>
                        <a:rPr lang="sv-SE" sz="1200" kern="1200" dirty="0">
                          <a:solidFill>
                            <a:schemeClr val="dk1"/>
                          </a:solidFill>
                          <a:latin typeface="+mn-lt"/>
                          <a:ea typeface="+mn-ea"/>
                          <a:cs typeface="+mn-cs"/>
                        </a:rPr>
                        <a:t>011-1</a:t>
                      </a:r>
                    </a:p>
                    <a:p>
                      <a:pPr marL="0" algn="l" defTabSz="914400" rtl="0" eaLnBrk="1" fontAlgn="t" latinLnBrk="0" hangingPunct="1"/>
                      <a:r>
                        <a:rPr lang="sv-SE" sz="1200" kern="1200" dirty="0" err="1">
                          <a:solidFill>
                            <a:schemeClr val="dk1"/>
                          </a:solidFill>
                          <a:latin typeface="+mn-lt"/>
                          <a:ea typeface="+mn-ea"/>
                          <a:cs typeface="+mn-cs"/>
                        </a:rPr>
                        <a:t>Talltimmer</a:t>
                      </a:r>
                      <a:r>
                        <a:rPr lang="sv-SE" sz="1200" kern="1200" baseline="0" dirty="0">
                          <a:solidFill>
                            <a:schemeClr val="dk1"/>
                          </a:solidFill>
                          <a:latin typeface="+mn-lt"/>
                          <a:ea typeface="+mn-ea"/>
                          <a:cs typeface="+mn-cs"/>
                        </a:rPr>
                        <a:t> </a:t>
                      </a:r>
                      <a:r>
                        <a:rPr lang="sv-SE" sz="1200" kern="1200" baseline="0" dirty="0" err="1">
                          <a:solidFill>
                            <a:schemeClr val="dk1"/>
                          </a:solidFill>
                          <a:latin typeface="+mn-lt"/>
                          <a:ea typeface="+mn-ea"/>
                          <a:cs typeface="+mn-cs"/>
                        </a:rPr>
                        <a:t>kl</a:t>
                      </a:r>
                      <a:r>
                        <a:rPr lang="sv-SE" sz="1200" kern="1200" baseline="0" dirty="0">
                          <a:solidFill>
                            <a:schemeClr val="dk1"/>
                          </a:solidFill>
                          <a:latin typeface="+mn-lt"/>
                          <a:ea typeface="+mn-ea"/>
                          <a:cs typeface="+mn-cs"/>
                        </a:rPr>
                        <a:t> 1-4</a:t>
                      </a:r>
                      <a:endParaRPr lang="sv-SE" sz="1200" kern="1200" dirty="0">
                        <a:solidFill>
                          <a:schemeClr val="dk1"/>
                        </a:solidFill>
                        <a:latin typeface="+mn-lt"/>
                        <a:ea typeface="+mn-ea"/>
                        <a:cs typeface="+mn-cs"/>
                      </a:endParaRPr>
                    </a:p>
                  </a:txBody>
                  <a:tcPr/>
                </a:tc>
                <a:tc>
                  <a:txBody>
                    <a:bodyPr/>
                    <a:lstStyle/>
                    <a:p>
                      <a:r>
                        <a:rPr lang="sv-SE" sz="1200" dirty="0"/>
                        <a:t>Vislanda</a:t>
                      </a:r>
                    </a:p>
                  </a:txBody>
                  <a:tcPr/>
                </a:tc>
                <a:extLst>
                  <a:ext uri="{0D108BD9-81ED-4DB2-BD59-A6C34878D82A}">
                    <a16:rowId xmlns:a16="http://schemas.microsoft.com/office/drawing/2014/main" val="1023389243"/>
                  </a:ext>
                </a:extLst>
              </a:tr>
            </a:tbl>
          </a:graphicData>
        </a:graphic>
      </p:graphicFrame>
      <p:sp>
        <p:nvSpPr>
          <p:cNvPr id="6" name="Pil: vänster-höger 5">
            <a:extLst>
              <a:ext uri="{FF2B5EF4-FFF2-40B4-BE49-F238E27FC236}">
                <a16:creationId xmlns:a16="http://schemas.microsoft.com/office/drawing/2014/main" id="{A76E113B-CE73-49E5-99FB-B6851A83E20E}"/>
              </a:ext>
            </a:extLst>
          </p:cNvPr>
          <p:cNvSpPr/>
          <p:nvPr/>
        </p:nvSpPr>
        <p:spPr>
          <a:xfrm>
            <a:off x="5626358" y="2684907"/>
            <a:ext cx="939283" cy="558023"/>
          </a:xfrm>
          <a:prstGeom prst="leftRightArrow">
            <a:avLst/>
          </a:prstGeom>
          <a:solidFill>
            <a:srgbClr val="2A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022EEB68-8AA1-4772-9FEB-7C8D58E8BA61}"/>
              </a:ext>
            </a:extLst>
          </p:cNvPr>
          <p:cNvSpPr txBox="1"/>
          <p:nvPr/>
        </p:nvSpPr>
        <p:spPr>
          <a:xfrm>
            <a:off x="1520456" y="2009553"/>
            <a:ext cx="3253563" cy="369332"/>
          </a:xfrm>
          <a:prstGeom prst="rect">
            <a:avLst/>
          </a:prstGeom>
          <a:noFill/>
        </p:spPr>
        <p:txBody>
          <a:bodyPr wrap="square" rtlCol="0">
            <a:spAutoFit/>
          </a:bodyPr>
          <a:lstStyle/>
          <a:p>
            <a:r>
              <a:rPr lang="sv-SE" dirty="0"/>
              <a:t>Produktionsunderlag</a:t>
            </a:r>
          </a:p>
        </p:txBody>
      </p:sp>
      <p:sp>
        <p:nvSpPr>
          <p:cNvPr id="8" name="textruta 7">
            <a:extLst>
              <a:ext uri="{FF2B5EF4-FFF2-40B4-BE49-F238E27FC236}">
                <a16:creationId xmlns:a16="http://schemas.microsoft.com/office/drawing/2014/main" id="{DC4D1323-A39A-4949-A79A-9A13146734F7}"/>
              </a:ext>
            </a:extLst>
          </p:cNvPr>
          <p:cNvSpPr txBox="1"/>
          <p:nvPr/>
        </p:nvSpPr>
        <p:spPr>
          <a:xfrm>
            <a:off x="6952577" y="2009553"/>
            <a:ext cx="3253563" cy="369332"/>
          </a:xfrm>
          <a:prstGeom prst="rect">
            <a:avLst/>
          </a:prstGeom>
          <a:noFill/>
        </p:spPr>
        <p:txBody>
          <a:bodyPr wrap="square" rtlCol="0">
            <a:spAutoFit/>
          </a:bodyPr>
          <a:lstStyle/>
          <a:p>
            <a:r>
              <a:rPr lang="sv-SE" dirty="0"/>
              <a:t>Destinerat sortiment</a:t>
            </a:r>
          </a:p>
        </p:txBody>
      </p:sp>
    </p:spTree>
    <p:extLst>
      <p:ext uri="{BB962C8B-B14F-4D97-AF65-F5344CB8AC3E}">
        <p14:creationId xmlns:p14="http://schemas.microsoft.com/office/powerpoint/2010/main" val="81145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a:xfrm>
            <a:off x="838200" y="365125"/>
            <a:ext cx="10740656" cy="748058"/>
          </a:xfrm>
        </p:spPr>
        <p:txBody>
          <a:bodyPr>
            <a:normAutofit fontScale="90000"/>
          </a:bodyPr>
          <a:lstStyle/>
          <a:p>
            <a:r>
              <a:rPr lang="sv-SE" sz="2400" dirty="0" err="1"/>
              <a:t>Destinering</a:t>
            </a:r>
            <a:r>
              <a:rPr lang="sv-SE" sz="2400" dirty="0"/>
              <a:t> till en annan mottagningsplats eller annat handelssortiment än de som användes vid produktionsrapporteringen</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4625164"/>
            <a:ext cx="10515600" cy="1454961"/>
          </a:xfrm>
        </p:spPr>
        <p:txBody>
          <a:bodyPr>
            <a:normAutofit/>
          </a:bodyPr>
          <a:lstStyle/>
          <a:p>
            <a:r>
              <a:rPr lang="sv-SE" sz="1800" dirty="0"/>
              <a:t>Produktionsunderlaget uppdateras med Södra </a:t>
            </a:r>
            <a:r>
              <a:rPr lang="sv-SE" sz="1800" dirty="0" err="1"/>
              <a:t>Timber</a:t>
            </a:r>
            <a:r>
              <a:rPr lang="sv-SE" sz="1800" dirty="0"/>
              <a:t> (eftersom de äger Mönsterås) vid </a:t>
            </a:r>
            <a:r>
              <a:rPr lang="sv-SE" sz="1800" dirty="0" err="1"/>
              <a:t>destinering</a:t>
            </a:r>
            <a:endParaRPr lang="sv-SE" sz="1800" dirty="0"/>
          </a:p>
          <a:p>
            <a:r>
              <a:rPr lang="sv-SE" sz="1800" dirty="0"/>
              <a:t>Alla produktionsresultat som skapas  skickas till Södra </a:t>
            </a:r>
            <a:r>
              <a:rPr lang="sv-SE" sz="1800" dirty="0" err="1"/>
              <a:t>Timber</a:t>
            </a:r>
            <a:r>
              <a:rPr lang="sv-SE" sz="1800" dirty="0"/>
              <a:t> istället. Systemet klarar alltså </a:t>
            </a:r>
            <a:r>
              <a:rPr lang="sv-SE" sz="1800" dirty="0" err="1"/>
              <a:t>destinering</a:t>
            </a:r>
            <a:r>
              <a:rPr lang="sv-SE" sz="1800" dirty="0"/>
              <a:t> till </a:t>
            </a:r>
            <a:r>
              <a:rPr lang="sv-SE" sz="1800" u="sng" dirty="0"/>
              <a:t>en</a:t>
            </a:r>
            <a:r>
              <a:rPr lang="sv-SE" sz="1800" dirty="0"/>
              <a:t> annan mottagare än den som var tänkt vid produktionstillfället</a:t>
            </a:r>
          </a:p>
          <a:p>
            <a:pPr marL="0" indent="0">
              <a:buNone/>
            </a:pPr>
            <a:endParaRPr lang="sv-SE" dirty="0"/>
          </a:p>
        </p:txBody>
      </p:sp>
      <p:graphicFrame>
        <p:nvGraphicFramePr>
          <p:cNvPr id="5" name="Platshållare för innehåll 5">
            <a:extLst>
              <a:ext uri="{FF2B5EF4-FFF2-40B4-BE49-F238E27FC236}">
                <a16:creationId xmlns:a16="http://schemas.microsoft.com/office/drawing/2014/main" id="{F74822F6-A2D0-4B28-8C98-DCD47358F131}"/>
              </a:ext>
            </a:extLst>
          </p:cNvPr>
          <p:cNvGraphicFramePr>
            <a:graphicFrameLocks/>
          </p:cNvGraphicFramePr>
          <p:nvPr/>
        </p:nvGraphicFramePr>
        <p:xfrm>
          <a:off x="901996" y="2500412"/>
          <a:ext cx="3872023" cy="1015365"/>
        </p:xfrm>
        <a:graphic>
          <a:graphicData uri="http://schemas.openxmlformats.org/drawingml/2006/table">
            <a:tbl>
              <a:tblPr firstRow="1" bandRow="1">
                <a:tableStyleId>{5C22544A-7EE6-4342-B048-85BDC9FD1C3A}</a:tableStyleId>
              </a:tblPr>
              <a:tblGrid>
                <a:gridCol w="1960338">
                  <a:extLst>
                    <a:ext uri="{9D8B030D-6E8A-4147-A177-3AD203B41FA5}">
                      <a16:colId xmlns:a16="http://schemas.microsoft.com/office/drawing/2014/main" val="3930221064"/>
                    </a:ext>
                  </a:extLst>
                </a:gridCol>
                <a:gridCol w="1911685">
                  <a:extLst>
                    <a:ext uri="{9D8B030D-6E8A-4147-A177-3AD203B41FA5}">
                      <a16:colId xmlns:a16="http://schemas.microsoft.com/office/drawing/2014/main" val="1731304173"/>
                    </a:ext>
                  </a:extLst>
                </a:gridCol>
              </a:tblGrid>
              <a:tr h="508342">
                <a:tc>
                  <a:txBody>
                    <a:bodyPr/>
                    <a:lstStyle/>
                    <a:p>
                      <a:r>
                        <a:rPr lang="sv-SE" sz="1200" dirty="0"/>
                        <a:t>Producerat</a:t>
                      </a:r>
                      <a:r>
                        <a:rPr lang="sv-SE" sz="1200" baseline="0" dirty="0"/>
                        <a:t> h</a:t>
                      </a:r>
                      <a:r>
                        <a:rPr lang="sv-SE" sz="1200" dirty="0"/>
                        <a:t>andelssortiment</a:t>
                      </a:r>
                      <a:r>
                        <a:rPr lang="sv-SE" sz="1200" baseline="0" dirty="0"/>
                        <a:t> </a:t>
                      </a:r>
                      <a:endParaRPr lang="sv-SE" sz="1200" dirty="0"/>
                    </a:p>
                    <a:p>
                      <a:endParaRPr lang="sv-SE" sz="1200" dirty="0"/>
                    </a:p>
                  </a:txBody>
                  <a:tcPr/>
                </a:tc>
                <a:tc>
                  <a:txBody>
                    <a:bodyPr/>
                    <a:lstStyle/>
                    <a:p>
                      <a:r>
                        <a:rPr lang="sv-SE" sz="1200" baseline="0" dirty="0"/>
                        <a:t>Producerat för mottagningsplats</a:t>
                      </a:r>
                      <a:endParaRPr lang="sv-SE" sz="1200" dirty="0"/>
                    </a:p>
                  </a:txBody>
                  <a:tcPr/>
                </a:tc>
                <a:extLst>
                  <a:ext uri="{0D108BD9-81ED-4DB2-BD59-A6C34878D82A}">
                    <a16:rowId xmlns:a16="http://schemas.microsoft.com/office/drawing/2014/main" val="2653711564"/>
                  </a:ext>
                </a:extLst>
              </a:tr>
              <a:tr h="328891">
                <a:tc>
                  <a:txBody>
                    <a:bodyPr/>
                    <a:lstStyle/>
                    <a:p>
                      <a:pPr marL="0" algn="l" defTabSz="914400" rtl="0" eaLnBrk="1" fontAlgn="t" latinLnBrk="0" hangingPunct="1"/>
                      <a:r>
                        <a:rPr lang="sv-SE" sz="1200" kern="1200" dirty="0">
                          <a:solidFill>
                            <a:schemeClr val="dk1"/>
                          </a:solidFill>
                          <a:latin typeface="+mn-lt"/>
                          <a:ea typeface="+mn-ea"/>
                          <a:cs typeface="+mn-cs"/>
                        </a:rPr>
                        <a:t>011-1</a:t>
                      </a:r>
                    </a:p>
                    <a:p>
                      <a:pPr marL="0" algn="l" defTabSz="914400" rtl="0" eaLnBrk="1" fontAlgn="t" latinLnBrk="0" hangingPunct="1"/>
                      <a:r>
                        <a:rPr lang="sv-SE" sz="1200" kern="1200" dirty="0" err="1">
                          <a:solidFill>
                            <a:schemeClr val="dk1"/>
                          </a:solidFill>
                          <a:latin typeface="+mn-lt"/>
                          <a:ea typeface="+mn-ea"/>
                          <a:cs typeface="+mn-cs"/>
                        </a:rPr>
                        <a:t>Talltimmer</a:t>
                      </a:r>
                      <a:r>
                        <a:rPr lang="sv-SE" sz="1200" kern="1200" baseline="0" dirty="0">
                          <a:solidFill>
                            <a:schemeClr val="dk1"/>
                          </a:solidFill>
                          <a:latin typeface="+mn-lt"/>
                          <a:ea typeface="+mn-ea"/>
                          <a:cs typeface="+mn-cs"/>
                        </a:rPr>
                        <a:t> </a:t>
                      </a:r>
                      <a:r>
                        <a:rPr lang="sv-SE" sz="1200" kern="1200" baseline="0" dirty="0" err="1">
                          <a:solidFill>
                            <a:schemeClr val="dk1"/>
                          </a:solidFill>
                          <a:latin typeface="+mn-lt"/>
                          <a:ea typeface="+mn-ea"/>
                          <a:cs typeface="+mn-cs"/>
                        </a:rPr>
                        <a:t>kl</a:t>
                      </a:r>
                      <a:r>
                        <a:rPr lang="sv-SE" sz="1200" kern="1200" baseline="0" dirty="0">
                          <a:solidFill>
                            <a:schemeClr val="dk1"/>
                          </a:solidFill>
                          <a:latin typeface="+mn-lt"/>
                          <a:ea typeface="+mn-ea"/>
                          <a:cs typeface="+mn-cs"/>
                        </a:rPr>
                        <a:t> 1-4</a:t>
                      </a:r>
                      <a:endParaRPr lang="sv-SE" sz="1200" kern="1200" dirty="0">
                        <a:solidFill>
                          <a:schemeClr val="dk1"/>
                        </a:solidFill>
                        <a:latin typeface="+mn-lt"/>
                        <a:ea typeface="+mn-ea"/>
                        <a:cs typeface="+mn-cs"/>
                      </a:endParaRPr>
                    </a:p>
                  </a:txBody>
                  <a:tcPr marL="9525" marR="9525" marT="9525" marB="0"/>
                </a:tc>
                <a:tc>
                  <a:txBody>
                    <a:bodyPr/>
                    <a:lstStyle/>
                    <a:p>
                      <a:r>
                        <a:rPr lang="sv-SE" sz="1200" b="1" dirty="0"/>
                        <a:t>Vislanda</a:t>
                      </a:r>
                    </a:p>
                  </a:txBody>
                  <a:tcPr/>
                </a:tc>
                <a:extLst>
                  <a:ext uri="{0D108BD9-81ED-4DB2-BD59-A6C34878D82A}">
                    <a16:rowId xmlns:a16="http://schemas.microsoft.com/office/drawing/2014/main" val="3622972204"/>
                  </a:ext>
                </a:extLst>
              </a:tr>
            </a:tbl>
          </a:graphicData>
        </a:graphic>
      </p:graphicFrame>
      <p:sp>
        <p:nvSpPr>
          <p:cNvPr id="6" name="textruta 5">
            <a:extLst>
              <a:ext uri="{FF2B5EF4-FFF2-40B4-BE49-F238E27FC236}">
                <a16:creationId xmlns:a16="http://schemas.microsoft.com/office/drawing/2014/main" id="{EDDD214D-1E5C-4CBB-889A-98FB12D07247}"/>
              </a:ext>
            </a:extLst>
          </p:cNvPr>
          <p:cNvSpPr txBox="1"/>
          <p:nvPr/>
        </p:nvSpPr>
        <p:spPr>
          <a:xfrm>
            <a:off x="1520456" y="2009553"/>
            <a:ext cx="3253563" cy="369332"/>
          </a:xfrm>
          <a:prstGeom prst="rect">
            <a:avLst/>
          </a:prstGeom>
          <a:noFill/>
        </p:spPr>
        <p:txBody>
          <a:bodyPr wrap="square" rtlCol="0">
            <a:spAutoFit/>
          </a:bodyPr>
          <a:lstStyle/>
          <a:p>
            <a:r>
              <a:rPr lang="sv-SE" dirty="0"/>
              <a:t>Produktionsunderlag</a:t>
            </a:r>
          </a:p>
        </p:txBody>
      </p:sp>
      <p:graphicFrame>
        <p:nvGraphicFramePr>
          <p:cNvPr id="7" name="Tabell 6">
            <a:extLst>
              <a:ext uri="{FF2B5EF4-FFF2-40B4-BE49-F238E27FC236}">
                <a16:creationId xmlns:a16="http://schemas.microsoft.com/office/drawing/2014/main" id="{D48EAE9F-3D4B-4E0A-BD19-BA2FAC90471D}"/>
              </a:ext>
            </a:extLst>
          </p:cNvPr>
          <p:cNvGraphicFramePr>
            <a:graphicFrameLocks noGrp="1"/>
          </p:cNvGraphicFramePr>
          <p:nvPr/>
        </p:nvGraphicFramePr>
        <p:xfrm>
          <a:off x="5762847" y="2369774"/>
          <a:ext cx="5816010" cy="1867712"/>
        </p:xfrm>
        <a:graphic>
          <a:graphicData uri="http://schemas.openxmlformats.org/drawingml/2006/table">
            <a:tbl>
              <a:tblPr firstRow="1" bandRow="1">
                <a:tableStyleId>{5C22544A-7EE6-4342-B048-85BDC9FD1C3A}</a:tableStyleId>
              </a:tblPr>
              <a:tblGrid>
                <a:gridCol w="1454262">
                  <a:extLst>
                    <a:ext uri="{9D8B030D-6E8A-4147-A177-3AD203B41FA5}">
                      <a16:colId xmlns:a16="http://schemas.microsoft.com/office/drawing/2014/main" val="2238510164"/>
                    </a:ext>
                  </a:extLst>
                </a:gridCol>
                <a:gridCol w="1453916">
                  <a:extLst>
                    <a:ext uri="{9D8B030D-6E8A-4147-A177-3AD203B41FA5}">
                      <a16:colId xmlns:a16="http://schemas.microsoft.com/office/drawing/2014/main" val="2562566468"/>
                    </a:ext>
                  </a:extLst>
                </a:gridCol>
                <a:gridCol w="1453916">
                  <a:extLst>
                    <a:ext uri="{9D8B030D-6E8A-4147-A177-3AD203B41FA5}">
                      <a16:colId xmlns:a16="http://schemas.microsoft.com/office/drawing/2014/main" val="1115974472"/>
                    </a:ext>
                  </a:extLst>
                </a:gridCol>
                <a:gridCol w="1453916">
                  <a:extLst>
                    <a:ext uri="{9D8B030D-6E8A-4147-A177-3AD203B41FA5}">
                      <a16:colId xmlns:a16="http://schemas.microsoft.com/office/drawing/2014/main" val="2944726787"/>
                    </a:ext>
                  </a:extLst>
                </a:gridCol>
              </a:tblGrid>
              <a:tr h="933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Destinerat</a:t>
                      </a:r>
                      <a:r>
                        <a:rPr lang="sv-SE" sz="1200" baseline="0" dirty="0"/>
                        <a:t> handels-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sortiment</a:t>
                      </a:r>
                      <a:endParaRPr lang="sv-SE" sz="1200" dirty="0"/>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Destinerad mottagare</a:t>
                      </a:r>
                    </a:p>
                    <a:p>
                      <a:endParaRPr lang="sv-SE" sz="1200" dirty="0"/>
                    </a:p>
                  </a:txBody>
                  <a:tcPr/>
                </a:tc>
                <a:tc>
                  <a:txBody>
                    <a:bodyPr/>
                    <a:lstStyle/>
                    <a:p>
                      <a:r>
                        <a:rPr lang="sv-SE" sz="1200" dirty="0"/>
                        <a:t>Producerat handelssortiment</a:t>
                      </a:r>
                    </a:p>
                  </a:txBody>
                  <a:tcPr/>
                </a:tc>
                <a:tc>
                  <a:txBody>
                    <a:bodyPr/>
                    <a:lstStyle/>
                    <a:p>
                      <a:r>
                        <a:rPr lang="sv-SE" sz="1200" dirty="0"/>
                        <a:t>Producerat för mottagningsplats</a:t>
                      </a:r>
                    </a:p>
                  </a:txBody>
                  <a:tcPr/>
                </a:tc>
                <a:extLst>
                  <a:ext uri="{0D108BD9-81ED-4DB2-BD59-A6C34878D82A}">
                    <a16:rowId xmlns:a16="http://schemas.microsoft.com/office/drawing/2014/main" val="4188939082"/>
                  </a:ext>
                </a:extLst>
              </a:tr>
              <a:tr h="933856">
                <a:tc>
                  <a:txBody>
                    <a:bodyPr/>
                    <a:lstStyle/>
                    <a:p>
                      <a:pPr marL="0" algn="l" defTabSz="914400" rtl="0" eaLnBrk="1" fontAlgn="t" latinLnBrk="0" hangingPunct="1"/>
                      <a:r>
                        <a:rPr lang="sv-SE" sz="1200" kern="1200" dirty="0">
                          <a:solidFill>
                            <a:schemeClr val="dk1"/>
                          </a:solidFill>
                          <a:latin typeface="+mn-lt"/>
                          <a:ea typeface="+mn-ea"/>
                          <a:cs typeface="+mn-cs"/>
                        </a:rPr>
                        <a:t>011-1 </a:t>
                      </a:r>
                      <a:r>
                        <a:rPr lang="sv-SE" sz="1200" kern="1200" dirty="0" err="1">
                          <a:solidFill>
                            <a:schemeClr val="dk1"/>
                          </a:solidFill>
                          <a:latin typeface="+mn-lt"/>
                          <a:ea typeface="+mn-ea"/>
                          <a:cs typeface="+mn-cs"/>
                        </a:rPr>
                        <a:t>Talltimmer</a:t>
                      </a:r>
                      <a:r>
                        <a:rPr lang="sv-SE" sz="1200" kern="1200" dirty="0">
                          <a:solidFill>
                            <a:schemeClr val="dk1"/>
                          </a:solidFill>
                          <a:latin typeface="+mn-lt"/>
                          <a:ea typeface="+mn-ea"/>
                          <a:cs typeface="+mn-cs"/>
                        </a:rPr>
                        <a:t> </a:t>
                      </a:r>
                      <a:r>
                        <a:rPr lang="sv-SE" sz="1200" kern="1200" dirty="0" err="1">
                          <a:solidFill>
                            <a:schemeClr val="dk1"/>
                          </a:solidFill>
                          <a:latin typeface="+mn-lt"/>
                          <a:ea typeface="+mn-ea"/>
                          <a:cs typeface="+mn-cs"/>
                        </a:rPr>
                        <a:t>kl</a:t>
                      </a:r>
                      <a:r>
                        <a:rPr lang="sv-SE" sz="1200" kern="1200" dirty="0">
                          <a:solidFill>
                            <a:schemeClr val="dk1"/>
                          </a:solidFill>
                          <a:latin typeface="+mn-lt"/>
                          <a:ea typeface="+mn-ea"/>
                          <a:cs typeface="+mn-cs"/>
                        </a:rPr>
                        <a:t> 1-4</a:t>
                      </a:r>
                    </a:p>
                  </a:txBody>
                  <a:tcPr/>
                </a:tc>
                <a:tc>
                  <a:txBody>
                    <a:bodyPr/>
                    <a:lstStyle/>
                    <a:p>
                      <a:r>
                        <a:rPr lang="sv-SE" sz="1200" dirty="0"/>
                        <a:t>Mönsterås</a:t>
                      </a:r>
                    </a:p>
                  </a:txBody>
                  <a:tcPr/>
                </a:tc>
                <a:tc>
                  <a:txBody>
                    <a:bodyPr/>
                    <a:lstStyle/>
                    <a:p>
                      <a:r>
                        <a:rPr lang="sv-SE" sz="1200" dirty="0"/>
                        <a:t>011-1</a:t>
                      </a:r>
                    </a:p>
                    <a:p>
                      <a:r>
                        <a:rPr lang="sv-SE" sz="1200" dirty="0" err="1"/>
                        <a:t>Talltimmer</a:t>
                      </a:r>
                      <a:r>
                        <a:rPr lang="sv-SE" sz="1200" dirty="0"/>
                        <a:t> </a:t>
                      </a:r>
                      <a:r>
                        <a:rPr lang="sv-SE" sz="1200" dirty="0" err="1"/>
                        <a:t>kl</a:t>
                      </a:r>
                      <a:r>
                        <a:rPr lang="sv-SE" sz="1200" dirty="0"/>
                        <a:t> 1-4</a:t>
                      </a:r>
                    </a:p>
                  </a:txBody>
                  <a:tcPr/>
                </a:tc>
                <a:tc>
                  <a:txBody>
                    <a:bodyPr/>
                    <a:lstStyle/>
                    <a:p>
                      <a:r>
                        <a:rPr lang="sv-SE" sz="1200" b="1" dirty="0"/>
                        <a:t>Vislanda</a:t>
                      </a:r>
                    </a:p>
                  </a:txBody>
                  <a:tcPr/>
                </a:tc>
                <a:extLst>
                  <a:ext uri="{0D108BD9-81ED-4DB2-BD59-A6C34878D82A}">
                    <a16:rowId xmlns:a16="http://schemas.microsoft.com/office/drawing/2014/main" val="1023389243"/>
                  </a:ext>
                </a:extLst>
              </a:tr>
            </a:tbl>
          </a:graphicData>
        </a:graphic>
      </p:graphicFrame>
      <p:sp>
        <p:nvSpPr>
          <p:cNvPr id="8" name="textruta 7">
            <a:extLst>
              <a:ext uri="{FF2B5EF4-FFF2-40B4-BE49-F238E27FC236}">
                <a16:creationId xmlns:a16="http://schemas.microsoft.com/office/drawing/2014/main" id="{809DBA87-D714-4507-A03A-C575DAC826B5}"/>
              </a:ext>
            </a:extLst>
          </p:cNvPr>
          <p:cNvSpPr txBox="1"/>
          <p:nvPr/>
        </p:nvSpPr>
        <p:spPr>
          <a:xfrm>
            <a:off x="6952577" y="2009553"/>
            <a:ext cx="3253563" cy="369332"/>
          </a:xfrm>
          <a:prstGeom prst="rect">
            <a:avLst/>
          </a:prstGeom>
          <a:noFill/>
        </p:spPr>
        <p:txBody>
          <a:bodyPr wrap="square" rtlCol="0">
            <a:spAutoFit/>
          </a:bodyPr>
          <a:lstStyle/>
          <a:p>
            <a:r>
              <a:rPr lang="sv-SE" dirty="0"/>
              <a:t>Destinerat sortiment</a:t>
            </a:r>
          </a:p>
        </p:txBody>
      </p:sp>
      <p:sp>
        <p:nvSpPr>
          <p:cNvPr id="9" name="Pil: vänster-höger 8">
            <a:extLst>
              <a:ext uri="{FF2B5EF4-FFF2-40B4-BE49-F238E27FC236}">
                <a16:creationId xmlns:a16="http://schemas.microsoft.com/office/drawing/2014/main" id="{2687DAC8-6C8C-4ADE-A820-2892A7838435}"/>
              </a:ext>
            </a:extLst>
          </p:cNvPr>
          <p:cNvSpPr/>
          <p:nvPr/>
        </p:nvSpPr>
        <p:spPr>
          <a:xfrm>
            <a:off x="4906926" y="2934298"/>
            <a:ext cx="723014" cy="369332"/>
          </a:xfrm>
          <a:prstGeom prst="leftRightArrow">
            <a:avLst/>
          </a:prstGeom>
          <a:solidFill>
            <a:srgbClr val="2A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6958C77F-3F9C-4A01-8D30-F86C513F52D6}"/>
              </a:ext>
            </a:extLst>
          </p:cNvPr>
          <p:cNvSpPr txBox="1"/>
          <p:nvPr/>
        </p:nvSpPr>
        <p:spPr>
          <a:xfrm>
            <a:off x="838200" y="1320768"/>
            <a:ext cx="10023282" cy="646331"/>
          </a:xfrm>
          <a:prstGeom prst="rect">
            <a:avLst/>
          </a:prstGeom>
          <a:noFill/>
        </p:spPr>
        <p:txBody>
          <a:bodyPr wrap="square" rtlCol="0">
            <a:spAutoFit/>
          </a:bodyPr>
          <a:lstStyle/>
          <a:p>
            <a:r>
              <a:rPr lang="sv-SE" sz="1800" dirty="0"/>
              <a:t>Då måste det se ut så här för att matchningen mellan produktionsunderlaget och destinerat handelssortiment ska fungera:</a:t>
            </a:r>
            <a:endParaRPr lang="sv-SE" dirty="0"/>
          </a:p>
        </p:txBody>
      </p:sp>
    </p:spTree>
    <p:extLst>
      <p:ext uri="{BB962C8B-B14F-4D97-AF65-F5344CB8AC3E}">
        <p14:creationId xmlns:p14="http://schemas.microsoft.com/office/powerpoint/2010/main" val="626498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2400" dirty="0"/>
              <a:t>Om man destinerar samma handelssortiment till två olika mottagare kan det se ut så här</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5265938"/>
            <a:ext cx="9231489" cy="1205120"/>
          </a:xfrm>
        </p:spPr>
        <p:txBody>
          <a:bodyPr>
            <a:normAutofit/>
          </a:bodyPr>
          <a:lstStyle/>
          <a:p>
            <a:r>
              <a:rPr lang="sv-SE" sz="1800" dirty="0"/>
              <a:t>Två olika </a:t>
            </a:r>
            <a:r>
              <a:rPr lang="sv-SE" sz="1800" dirty="0" err="1"/>
              <a:t>destineringar</a:t>
            </a:r>
            <a:r>
              <a:rPr lang="sv-SE" sz="1800" dirty="0"/>
              <a:t> matchar nu produktionsunderlagsraden. Virket kan alltså tas emot på vilken som av de två platserna</a:t>
            </a:r>
          </a:p>
          <a:p>
            <a:r>
              <a:rPr lang="sv-SE" sz="1800" dirty="0"/>
              <a:t>Den första destineringen som matchar får produktionsresultaten, inte efterföljande</a:t>
            </a:r>
          </a:p>
          <a:p>
            <a:endParaRPr lang="sv-SE" sz="2000" dirty="0"/>
          </a:p>
        </p:txBody>
      </p:sp>
      <p:graphicFrame>
        <p:nvGraphicFramePr>
          <p:cNvPr id="4" name="Platshållare för innehåll 5">
            <a:extLst>
              <a:ext uri="{FF2B5EF4-FFF2-40B4-BE49-F238E27FC236}">
                <a16:creationId xmlns:a16="http://schemas.microsoft.com/office/drawing/2014/main" id="{32141358-86A9-4564-8D07-074C51478C15}"/>
              </a:ext>
            </a:extLst>
          </p:cNvPr>
          <p:cNvGraphicFramePr>
            <a:graphicFrameLocks/>
          </p:cNvGraphicFramePr>
          <p:nvPr/>
        </p:nvGraphicFramePr>
        <p:xfrm>
          <a:off x="838200" y="2413635"/>
          <a:ext cx="3872023" cy="1215859"/>
        </p:xfrm>
        <a:graphic>
          <a:graphicData uri="http://schemas.openxmlformats.org/drawingml/2006/table">
            <a:tbl>
              <a:tblPr firstRow="1" bandRow="1">
                <a:tableStyleId>{5C22544A-7EE6-4342-B048-85BDC9FD1C3A}</a:tableStyleId>
              </a:tblPr>
              <a:tblGrid>
                <a:gridCol w="1960338">
                  <a:extLst>
                    <a:ext uri="{9D8B030D-6E8A-4147-A177-3AD203B41FA5}">
                      <a16:colId xmlns:a16="http://schemas.microsoft.com/office/drawing/2014/main" val="3930221064"/>
                    </a:ext>
                  </a:extLst>
                </a:gridCol>
                <a:gridCol w="1911685">
                  <a:extLst>
                    <a:ext uri="{9D8B030D-6E8A-4147-A177-3AD203B41FA5}">
                      <a16:colId xmlns:a16="http://schemas.microsoft.com/office/drawing/2014/main" val="1731304173"/>
                    </a:ext>
                  </a:extLst>
                </a:gridCol>
              </a:tblGrid>
              <a:tr h="508342">
                <a:tc>
                  <a:txBody>
                    <a:bodyPr/>
                    <a:lstStyle/>
                    <a:p>
                      <a:r>
                        <a:rPr lang="sv-SE" sz="1200" dirty="0"/>
                        <a:t>Producerat</a:t>
                      </a:r>
                      <a:r>
                        <a:rPr lang="sv-SE" sz="1200" baseline="0" dirty="0"/>
                        <a:t> h</a:t>
                      </a:r>
                      <a:r>
                        <a:rPr lang="sv-SE" sz="1200" dirty="0"/>
                        <a:t>andelssortiment</a:t>
                      </a:r>
                      <a:r>
                        <a:rPr lang="sv-SE" sz="1200" baseline="0" dirty="0"/>
                        <a:t> </a:t>
                      </a:r>
                      <a:endParaRPr lang="sv-SE" sz="1200" dirty="0"/>
                    </a:p>
                    <a:p>
                      <a:endParaRPr lang="sv-SE" sz="1200" dirty="0"/>
                    </a:p>
                  </a:txBody>
                  <a:tcPr/>
                </a:tc>
                <a:tc>
                  <a:txBody>
                    <a:bodyPr/>
                    <a:lstStyle/>
                    <a:p>
                      <a:r>
                        <a:rPr lang="sv-SE" sz="1200" baseline="0" dirty="0"/>
                        <a:t>Producerat för mottagningsplats</a:t>
                      </a:r>
                      <a:endParaRPr lang="sv-SE" sz="1200" dirty="0"/>
                    </a:p>
                  </a:txBody>
                  <a:tcPr/>
                </a:tc>
                <a:extLst>
                  <a:ext uri="{0D108BD9-81ED-4DB2-BD59-A6C34878D82A}">
                    <a16:rowId xmlns:a16="http://schemas.microsoft.com/office/drawing/2014/main" val="2653711564"/>
                  </a:ext>
                </a:extLst>
              </a:tr>
              <a:tr h="575779">
                <a:tc>
                  <a:txBody>
                    <a:bodyPr/>
                    <a:lstStyle/>
                    <a:p>
                      <a:pPr marL="0" algn="l" defTabSz="914400" rtl="0" eaLnBrk="1" fontAlgn="t" latinLnBrk="0" hangingPunct="1"/>
                      <a:r>
                        <a:rPr lang="sv-SE" sz="1200" kern="1200" dirty="0">
                          <a:solidFill>
                            <a:schemeClr val="dk1"/>
                          </a:solidFill>
                          <a:latin typeface="+mn-lt"/>
                          <a:ea typeface="+mn-ea"/>
                          <a:cs typeface="+mn-cs"/>
                        </a:rPr>
                        <a:t>011-1</a:t>
                      </a:r>
                    </a:p>
                    <a:p>
                      <a:pPr marL="0" algn="l" defTabSz="914400" rtl="0" eaLnBrk="1" fontAlgn="t" latinLnBrk="0" hangingPunct="1"/>
                      <a:r>
                        <a:rPr lang="sv-SE" sz="1200" kern="1200" dirty="0" err="1">
                          <a:solidFill>
                            <a:schemeClr val="dk1"/>
                          </a:solidFill>
                          <a:latin typeface="+mn-lt"/>
                          <a:ea typeface="+mn-ea"/>
                          <a:cs typeface="+mn-cs"/>
                        </a:rPr>
                        <a:t>Talltimmer</a:t>
                      </a:r>
                      <a:r>
                        <a:rPr lang="sv-SE" sz="1200" kern="1200" baseline="0" dirty="0">
                          <a:solidFill>
                            <a:schemeClr val="dk1"/>
                          </a:solidFill>
                          <a:latin typeface="+mn-lt"/>
                          <a:ea typeface="+mn-ea"/>
                          <a:cs typeface="+mn-cs"/>
                        </a:rPr>
                        <a:t> </a:t>
                      </a:r>
                      <a:r>
                        <a:rPr lang="sv-SE" sz="1200" kern="1200" baseline="0" dirty="0" err="1">
                          <a:solidFill>
                            <a:schemeClr val="dk1"/>
                          </a:solidFill>
                          <a:latin typeface="+mn-lt"/>
                          <a:ea typeface="+mn-ea"/>
                          <a:cs typeface="+mn-cs"/>
                        </a:rPr>
                        <a:t>kl</a:t>
                      </a:r>
                      <a:r>
                        <a:rPr lang="sv-SE" sz="1200" kern="1200" baseline="0" dirty="0">
                          <a:solidFill>
                            <a:schemeClr val="dk1"/>
                          </a:solidFill>
                          <a:latin typeface="+mn-lt"/>
                          <a:ea typeface="+mn-ea"/>
                          <a:cs typeface="+mn-cs"/>
                        </a:rPr>
                        <a:t> 1-4</a:t>
                      </a:r>
                      <a:endParaRPr lang="sv-SE" sz="1200" kern="1200" dirty="0">
                        <a:solidFill>
                          <a:schemeClr val="dk1"/>
                        </a:solidFill>
                        <a:latin typeface="+mn-lt"/>
                        <a:ea typeface="+mn-ea"/>
                        <a:cs typeface="+mn-cs"/>
                      </a:endParaRPr>
                    </a:p>
                  </a:txBody>
                  <a:tcPr marL="9525" marR="9525" marT="9525" marB="0"/>
                </a:tc>
                <a:tc>
                  <a:txBody>
                    <a:bodyPr/>
                    <a:lstStyle/>
                    <a:p>
                      <a:r>
                        <a:rPr lang="sv-SE" sz="1200" dirty="0"/>
                        <a:t>Vislanda</a:t>
                      </a:r>
                    </a:p>
                  </a:txBody>
                  <a:tcPr/>
                </a:tc>
                <a:extLst>
                  <a:ext uri="{0D108BD9-81ED-4DB2-BD59-A6C34878D82A}">
                    <a16:rowId xmlns:a16="http://schemas.microsoft.com/office/drawing/2014/main" val="3622972204"/>
                  </a:ext>
                </a:extLst>
              </a:tr>
            </a:tbl>
          </a:graphicData>
        </a:graphic>
      </p:graphicFrame>
      <p:sp>
        <p:nvSpPr>
          <p:cNvPr id="5" name="textruta 4">
            <a:extLst>
              <a:ext uri="{FF2B5EF4-FFF2-40B4-BE49-F238E27FC236}">
                <a16:creationId xmlns:a16="http://schemas.microsoft.com/office/drawing/2014/main" id="{A1B3F67A-EF35-409F-BFAD-499FDF36402E}"/>
              </a:ext>
            </a:extLst>
          </p:cNvPr>
          <p:cNvSpPr txBox="1"/>
          <p:nvPr/>
        </p:nvSpPr>
        <p:spPr>
          <a:xfrm>
            <a:off x="1520457" y="2000442"/>
            <a:ext cx="3253563" cy="369332"/>
          </a:xfrm>
          <a:prstGeom prst="rect">
            <a:avLst/>
          </a:prstGeom>
          <a:noFill/>
        </p:spPr>
        <p:txBody>
          <a:bodyPr wrap="square" rtlCol="0">
            <a:spAutoFit/>
          </a:bodyPr>
          <a:lstStyle/>
          <a:p>
            <a:r>
              <a:rPr lang="sv-SE" dirty="0"/>
              <a:t>Produktionsunderlag</a:t>
            </a:r>
          </a:p>
        </p:txBody>
      </p:sp>
      <p:graphicFrame>
        <p:nvGraphicFramePr>
          <p:cNvPr id="6" name="Tabell 5">
            <a:extLst>
              <a:ext uri="{FF2B5EF4-FFF2-40B4-BE49-F238E27FC236}">
                <a16:creationId xmlns:a16="http://schemas.microsoft.com/office/drawing/2014/main" id="{4443A1F2-7338-4111-8D51-72BEEA918263}"/>
              </a:ext>
            </a:extLst>
          </p:cNvPr>
          <p:cNvGraphicFramePr>
            <a:graphicFrameLocks noGrp="1"/>
          </p:cNvGraphicFramePr>
          <p:nvPr/>
        </p:nvGraphicFramePr>
        <p:xfrm>
          <a:off x="5762846" y="2369774"/>
          <a:ext cx="6234083" cy="1895526"/>
        </p:xfrm>
        <a:graphic>
          <a:graphicData uri="http://schemas.openxmlformats.org/drawingml/2006/table">
            <a:tbl>
              <a:tblPr firstRow="1" bandRow="1">
                <a:tableStyleId>{5C22544A-7EE6-4342-B048-85BDC9FD1C3A}</a:tableStyleId>
              </a:tblPr>
              <a:tblGrid>
                <a:gridCol w="1558799">
                  <a:extLst>
                    <a:ext uri="{9D8B030D-6E8A-4147-A177-3AD203B41FA5}">
                      <a16:colId xmlns:a16="http://schemas.microsoft.com/office/drawing/2014/main" val="2238510164"/>
                    </a:ext>
                  </a:extLst>
                </a:gridCol>
                <a:gridCol w="1558428">
                  <a:extLst>
                    <a:ext uri="{9D8B030D-6E8A-4147-A177-3AD203B41FA5}">
                      <a16:colId xmlns:a16="http://schemas.microsoft.com/office/drawing/2014/main" val="2562566468"/>
                    </a:ext>
                  </a:extLst>
                </a:gridCol>
                <a:gridCol w="1558428">
                  <a:extLst>
                    <a:ext uri="{9D8B030D-6E8A-4147-A177-3AD203B41FA5}">
                      <a16:colId xmlns:a16="http://schemas.microsoft.com/office/drawing/2014/main" val="1115974472"/>
                    </a:ext>
                  </a:extLst>
                </a:gridCol>
                <a:gridCol w="1558428">
                  <a:extLst>
                    <a:ext uri="{9D8B030D-6E8A-4147-A177-3AD203B41FA5}">
                      <a16:colId xmlns:a16="http://schemas.microsoft.com/office/drawing/2014/main" val="2944726787"/>
                    </a:ext>
                  </a:extLst>
                </a:gridCol>
              </a:tblGrid>
              <a:tr h="647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Destinerat</a:t>
                      </a:r>
                      <a:r>
                        <a:rPr lang="sv-SE"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handelssortiment</a:t>
                      </a:r>
                      <a:endParaRPr lang="sv-SE" sz="1200" dirty="0"/>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Destinerad mottagningsplats</a:t>
                      </a:r>
                    </a:p>
                    <a:p>
                      <a:endParaRPr lang="sv-SE" sz="1200" dirty="0"/>
                    </a:p>
                  </a:txBody>
                  <a:tcPr/>
                </a:tc>
                <a:tc>
                  <a:txBody>
                    <a:bodyPr/>
                    <a:lstStyle/>
                    <a:p>
                      <a:r>
                        <a:rPr lang="sv-SE" sz="1200" dirty="0"/>
                        <a:t>Producerat handelssortiment</a:t>
                      </a:r>
                    </a:p>
                  </a:txBody>
                  <a:tcPr/>
                </a:tc>
                <a:tc>
                  <a:txBody>
                    <a:bodyPr/>
                    <a:lstStyle/>
                    <a:p>
                      <a:r>
                        <a:rPr lang="sv-SE" sz="1200" dirty="0"/>
                        <a:t>Producerat för mottagningsplats</a:t>
                      </a:r>
                    </a:p>
                  </a:txBody>
                  <a:tcPr/>
                </a:tc>
                <a:extLst>
                  <a:ext uri="{0D108BD9-81ED-4DB2-BD59-A6C34878D82A}">
                    <a16:rowId xmlns:a16="http://schemas.microsoft.com/office/drawing/2014/main" val="4188939082"/>
                  </a:ext>
                </a:extLst>
              </a:tr>
              <a:tr h="60770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sv-SE" sz="1200" kern="1200" dirty="0">
                          <a:solidFill>
                            <a:schemeClr val="dk1"/>
                          </a:solidFill>
                          <a:latin typeface="+mn-lt"/>
                          <a:ea typeface="+mn-ea"/>
                          <a:cs typeface="+mn-cs"/>
                        </a:rPr>
                        <a:t>011-1</a:t>
                      </a:r>
                    </a:p>
                    <a:p>
                      <a:pPr marL="0" marR="0" lvl="0" indent="0" algn="l" defTabSz="914400" rtl="0" eaLnBrk="1" fontAlgn="t" latinLnBrk="0" hangingPunct="1">
                        <a:lnSpc>
                          <a:spcPct val="100000"/>
                        </a:lnSpc>
                        <a:spcBef>
                          <a:spcPts val="0"/>
                        </a:spcBef>
                        <a:spcAft>
                          <a:spcPts val="0"/>
                        </a:spcAft>
                        <a:buClrTx/>
                        <a:buSzTx/>
                        <a:buFontTx/>
                        <a:buNone/>
                        <a:tabLst/>
                        <a:defRPr/>
                      </a:pPr>
                      <a:r>
                        <a:rPr lang="sv-SE" sz="1200" kern="1200" dirty="0" err="1">
                          <a:solidFill>
                            <a:schemeClr val="dk1"/>
                          </a:solidFill>
                          <a:latin typeface="+mn-lt"/>
                          <a:ea typeface="+mn-ea"/>
                          <a:cs typeface="+mn-cs"/>
                        </a:rPr>
                        <a:t>Talltimmer</a:t>
                      </a:r>
                      <a:r>
                        <a:rPr lang="sv-SE" sz="1200" kern="1200" dirty="0">
                          <a:solidFill>
                            <a:schemeClr val="dk1"/>
                          </a:solidFill>
                          <a:latin typeface="+mn-lt"/>
                          <a:ea typeface="+mn-ea"/>
                          <a:cs typeface="+mn-cs"/>
                        </a:rPr>
                        <a:t> </a:t>
                      </a:r>
                      <a:r>
                        <a:rPr lang="sv-SE" sz="1200" kern="1200" dirty="0" err="1">
                          <a:solidFill>
                            <a:schemeClr val="dk1"/>
                          </a:solidFill>
                          <a:latin typeface="+mn-lt"/>
                          <a:ea typeface="+mn-ea"/>
                          <a:cs typeface="+mn-cs"/>
                        </a:rPr>
                        <a:t>kl</a:t>
                      </a:r>
                      <a:r>
                        <a:rPr lang="sv-SE" sz="1200" kern="1200" dirty="0">
                          <a:solidFill>
                            <a:schemeClr val="dk1"/>
                          </a:solidFill>
                          <a:latin typeface="+mn-lt"/>
                          <a:ea typeface="+mn-ea"/>
                          <a:cs typeface="+mn-cs"/>
                        </a:rPr>
                        <a:t> 1-4</a:t>
                      </a:r>
                    </a:p>
                  </a:txBody>
                  <a:tcPr/>
                </a:tc>
                <a:tc>
                  <a:txBody>
                    <a:bodyPr/>
                    <a:lstStyle/>
                    <a:p>
                      <a:r>
                        <a:rPr lang="sv-SE" sz="1200" dirty="0"/>
                        <a:t>Vislanda</a:t>
                      </a:r>
                    </a:p>
                  </a:txBody>
                  <a:tcPr/>
                </a:tc>
                <a:tc>
                  <a:txBody>
                    <a:bodyPr/>
                    <a:lstStyle/>
                    <a:p>
                      <a:r>
                        <a:rPr lang="sv-SE" sz="1200" dirty="0"/>
                        <a:t>011-1</a:t>
                      </a:r>
                    </a:p>
                    <a:p>
                      <a:r>
                        <a:rPr lang="sv-SE" sz="1200" dirty="0" err="1"/>
                        <a:t>Talltimmer</a:t>
                      </a:r>
                      <a:r>
                        <a:rPr lang="sv-SE" sz="1200" dirty="0"/>
                        <a:t> </a:t>
                      </a:r>
                      <a:r>
                        <a:rPr lang="sv-SE" sz="1200" dirty="0" err="1"/>
                        <a:t>kl</a:t>
                      </a:r>
                      <a:r>
                        <a:rPr lang="sv-SE" sz="1200" dirty="0"/>
                        <a:t> 1-4</a:t>
                      </a:r>
                    </a:p>
                  </a:txBody>
                  <a:tcPr/>
                </a:tc>
                <a:tc>
                  <a:txBody>
                    <a:bodyPr/>
                    <a:lstStyle/>
                    <a:p>
                      <a:r>
                        <a:rPr lang="sv-SE" sz="1200" dirty="0"/>
                        <a:t>Vislanda</a:t>
                      </a:r>
                    </a:p>
                  </a:txBody>
                  <a:tcPr/>
                </a:tc>
                <a:extLst>
                  <a:ext uri="{0D108BD9-81ED-4DB2-BD59-A6C34878D82A}">
                    <a16:rowId xmlns:a16="http://schemas.microsoft.com/office/drawing/2014/main" val="1023389243"/>
                  </a:ext>
                </a:extLst>
              </a:tr>
              <a:tr h="601593">
                <a:tc>
                  <a:txBody>
                    <a:bodyPr/>
                    <a:lstStyle/>
                    <a:p>
                      <a:pPr marL="0" algn="l" defTabSz="914400" rtl="0" eaLnBrk="1" fontAlgn="t" latinLnBrk="0" hangingPunct="1"/>
                      <a:r>
                        <a:rPr lang="sv-SE" sz="1200" kern="1200" dirty="0">
                          <a:solidFill>
                            <a:schemeClr val="dk1"/>
                          </a:solidFill>
                          <a:latin typeface="+mn-lt"/>
                          <a:ea typeface="+mn-ea"/>
                          <a:cs typeface="+mn-cs"/>
                        </a:rPr>
                        <a:t>011-1</a:t>
                      </a:r>
                    </a:p>
                    <a:p>
                      <a:pPr marL="0" algn="l" defTabSz="914400" rtl="0" eaLnBrk="1" fontAlgn="t" latinLnBrk="0" hangingPunct="1"/>
                      <a:r>
                        <a:rPr lang="sv-SE" sz="1200" kern="1200" dirty="0" err="1">
                          <a:solidFill>
                            <a:schemeClr val="dk1"/>
                          </a:solidFill>
                          <a:latin typeface="+mn-lt"/>
                          <a:ea typeface="+mn-ea"/>
                          <a:cs typeface="+mn-cs"/>
                        </a:rPr>
                        <a:t>Talltimmer</a:t>
                      </a:r>
                      <a:r>
                        <a:rPr lang="sv-SE" sz="1200" kern="1200" dirty="0">
                          <a:solidFill>
                            <a:schemeClr val="dk1"/>
                          </a:solidFill>
                          <a:latin typeface="+mn-lt"/>
                          <a:ea typeface="+mn-ea"/>
                          <a:cs typeface="+mn-cs"/>
                        </a:rPr>
                        <a:t> </a:t>
                      </a:r>
                      <a:r>
                        <a:rPr lang="sv-SE" sz="1200" kern="1200" dirty="0" err="1">
                          <a:solidFill>
                            <a:schemeClr val="dk1"/>
                          </a:solidFill>
                          <a:latin typeface="+mn-lt"/>
                          <a:ea typeface="+mn-ea"/>
                          <a:cs typeface="+mn-cs"/>
                        </a:rPr>
                        <a:t>kl</a:t>
                      </a:r>
                      <a:r>
                        <a:rPr lang="sv-SE" sz="1200" kern="1200" dirty="0">
                          <a:solidFill>
                            <a:schemeClr val="dk1"/>
                          </a:solidFill>
                          <a:latin typeface="+mn-lt"/>
                          <a:ea typeface="+mn-ea"/>
                          <a:cs typeface="+mn-cs"/>
                        </a:rPr>
                        <a:t> 1-4</a:t>
                      </a:r>
                    </a:p>
                  </a:txBody>
                  <a:tcPr/>
                </a:tc>
                <a:tc>
                  <a:txBody>
                    <a:bodyPr/>
                    <a:lstStyle/>
                    <a:p>
                      <a:r>
                        <a:rPr lang="sv-SE" sz="1200" dirty="0"/>
                        <a:t>Mönsterås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dk1"/>
                          </a:solidFill>
                          <a:latin typeface="+mn-lt"/>
                          <a:ea typeface="+mn-ea"/>
                          <a:cs typeface="+mn-cs"/>
                        </a:rPr>
                        <a:t>011-1</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dk1"/>
                          </a:solidFill>
                          <a:latin typeface="+mn-lt"/>
                          <a:ea typeface="+mn-ea"/>
                          <a:cs typeface="+mn-cs"/>
                        </a:rPr>
                        <a:t>Talltimmer</a:t>
                      </a:r>
                      <a:r>
                        <a:rPr lang="sv-SE" sz="1200" kern="1200" dirty="0">
                          <a:solidFill>
                            <a:schemeClr val="dk1"/>
                          </a:solidFill>
                          <a:latin typeface="+mn-lt"/>
                          <a:ea typeface="+mn-ea"/>
                          <a:cs typeface="+mn-cs"/>
                        </a:rPr>
                        <a:t> </a:t>
                      </a:r>
                      <a:r>
                        <a:rPr lang="sv-SE" sz="1200" kern="1200" dirty="0" err="1">
                          <a:solidFill>
                            <a:schemeClr val="dk1"/>
                          </a:solidFill>
                          <a:latin typeface="+mn-lt"/>
                          <a:ea typeface="+mn-ea"/>
                          <a:cs typeface="+mn-cs"/>
                        </a:rPr>
                        <a:t>kl</a:t>
                      </a:r>
                      <a:r>
                        <a:rPr lang="sv-SE" sz="1200" kern="1200" dirty="0">
                          <a:solidFill>
                            <a:schemeClr val="dk1"/>
                          </a:solidFill>
                          <a:latin typeface="+mn-lt"/>
                          <a:ea typeface="+mn-ea"/>
                          <a:cs typeface="+mn-cs"/>
                        </a:rPr>
                        <a:t> 1-4</a:t>
                      </a:r>
                    </a:p>
                    <a:p>
                      <a:endParaRPr lang="sv-SE" sz="1200" dirty="0"/>
                    </a:p>
                  </a:txBody>
                  <a:tcPr/>
                </a:tc>
                <a:tc>
                  <a:txBody>
                    <a:bodyPr/>
                    <a:lstStyle/>
                    <a:p>
                      <a:r>
                        <a:rPr lang="sv-SE" sz="1200" dirty="0"/>
                        <a:t>Vislanda</a:t>
                      </a:r>
                    </a:p>
                  </a:txBody>
                  <a:tcPr/>
                </a:tc>
                <a:extLst>
                  <a:ext uri="{0D108BD9-81ED-4DB2-BD59-A6C34878D82A}">
                    <a16:rowId xmlns:a16="http://schemas.microsoft.com/office/drawing/2014/main" val="3300104456"/>
                  </a:ext>
                </a:extLst>
              </a:tr>
            </a:tbl>
          </a:graphicData>
        </a:graphic>
      </p:graphicFrame>
      <p:sp>
        <p:nvSpPr>
          <p:cNvPr id="7" name="textruta 6">
            <a:extLst>
              <a:ext uri="{FF2B5EF4-FFF2-40B4-BE49-F238E27FC236}">
                <a16:creationId xmlns:a16="http://schemas.microsoft.com/office/drawing/2014/main" id="{5D915E7C-09E4-44FA-BF14-5C971AF576F8}"/>
              </a:ext>
            </a:extLst>
          </p:cNvPr>
          <p:cNvSpPr txBox="1"/>
          <p:nvPr/>
        </p:nvSpPr>
        <p:spPr>
          <a:xfrm>
            <a:off x="7417981" y="1953144"/>
            <a:ext cx="3253563" cy="369332"/>
          </a:xfrm>
          <a:prstGeom prst="rect">
            <a:avLst/>
          </a:prstGeom>
          <a:noFill/>
        </p:spPr>
        <p:txBody>
          <a:bodyPr wrap="square" rtlCol="0">
            <a:spAutoFit/>
          </a:bodyPr>
          <a:lstStyle/>
          <a:p>
            <a:r>
              <a:rPr lang="sv-SE" dirty="0"/>
              <a:t>Destinerat sortiment</a:t>
            </a:r>
          </a:p>
        </p:txBody>
      </p:sp>
      <p:sp>
        <p:nvSpPr>
          <p:cNvPr id="8" name="Pil: vänster-höger 7">
            <a:extLst>
              <a:ext uri="{FF2B5EF4-FFF2-40B4-BE49-F238E27FC236}">
                <a16:creationId xmlns:a16="http://schemas.microsoft.com/office/drawing/2014/main" id="{E23289A5-8E91-4AF7-AE64-916809606A79}"/>
              </a:ext>
            </a:extLst>
          </p:cNvPr>
          <p:cNvSpPr/>
          <p:nvPr/>
        </p:nvSpPr>
        <p:spPr>
          <a:xfrm>
            <a:off x="4976035" y="3161536"/>
            <a:ext cx="723014" cy="267464"/>
          </a:xfrm>
          <a:prstGeom prst="leftRightArrow">
            <a:avLst/>
          </a:prstGeom>
          <a:solidFill>
            <a:srgbClr val="2AA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vänster-höger 8">
            <a:extLst>
              <a:ext uri="{FF2B5EF4-FFF2-40B4-BE49-F238E27FC236}">
                <a16:creationId xmlns:a16="http://schemas.microsoft.com/office/drawing/2014/main" id="{2ECB58ED-36D2-43D3-BB20-076B5CFD7735}"/>
              </a:ext>
            </a:extLst>
          </p:cNvPr>
          <p:cNvSpPr/>
          <p:nvPr/>
        </p:nvSpPr>
        <p:spPr>
          <a:xfrm rot="1969149">
            <a:off x="4899137" y="3546163"/>
            <a:ext cx="723014" cy="267464"/>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95085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8064A-A289-484C-AEB1-FEF52F737418}"/>
              </a:ext>
            </a:extLst>
          </p:cNvPr>
          <p:cNvSpPr>
            <a:spLocks noGrp="1"/>
          </p:cNvSpPr>
          <p:nvPr>
            <p:ph type="title"/>
          </p:nvPr>
        </p:nvSpPr>
        <p:spPr/>
        <p:txBody>
          <a:bodyPr anchor="ctr">
            <a:normAutofit/>
          </a:bodyPr>
          <a:lstStyle/>
          <a:p>
            <a:r>
              <a:rPr lang="sv-SE" dirty="0"/>
              <a:t>Produktions del i helheten</a:t>
            </a:r>
          </a:p>
        </p:txBody>
      </p:sp>
      <p:sp>
        <p:nvSpPr>
          <p:cNvPr id="3" name="Platshållare för innehåll 2">
            <a:extLst>
              <a:ext uri="{FF2B5EF4-FFF2-40B4-BE49-F238E27FC236}">
                <a16:creationId xmlns:a16="http://schemas.microsoft.com/office/drawing/2014/main" id="{78887277-4088-4061-B324-409D53A7DF3E}"/>
              </a:ext>
            </a:extLst>
          </p:cNvPr>
          <p:cNvSpPr>
            <a:spLocks noGrp="1"/>
          </p:cNvSpPr>
          <p:nvPr>
            <p:ph type="body" sz="quarter" idx="10"/>
          </p:nvPr>
        </p:nvSpPr>
        <p:spPr/>
        <p:txBody>
          <a:bodyPr>
            <a:normAutofit/>
          </a:bodyPr>
          <a:lstStyle/>
          <a:p>
            <a:pPr marL="4763" indent="0">
              <a:buNone/>
            </a:pPr>
            <a:r>
              <a:rPr lang="sv-SE" sz="1800" dirty="0"/>
              <a:t>För att produktionsrapportera till </a:t>
            </a:r>
            <a:r>
              <a:rPr lang="sv-SE" sz="1800" dirty="0" err="1"/>
              <a:t>Biometria</a:t>
            </a:r>
            <a:r>
              <a:rPr lang="sv-SE" sz="1800" dirty="0"/>
              <a:t> krävs ett produktionsunderlag. Produktionsunderlaget skapas när avtalsobjektet aktiveras. </a:t>
            </a:r>
          </a:p>
          <a:p>
            <a:pPr marL="4763" indent="0">
              <a:buNone/>
            </a:pPr>
            <a:r>
              <a:rPr lang="sv-SE" sz="1800" dirty="0"/>
              <a:t>Avtalsobjektet finns på förstaledskontraktet. Det kan finnas flera avtalsobjekt kopplat till varje förstaledskontrakt. </a:t>
            </a:r>
          </a:p>
          <a:p>
            <a:pPr marL="4763" indent="0">
              <a:buNone/>
            </a:pPr>
            <a:r>
              <a:rPr lang="sv-SE" sz="1800" dirty="0"/>
              <a:t>Produktionsunderlaget bör kompletteras med mer information, än vad som getts av förstaledskontraktet och avtalsobjektet, innan avverkning kan påbörjas. Det kan ske i </a:t>
            </a:r>
            <a:r>
              <a:rPr lang="sv-SE" sz="1800" dirty="0" err="1"/>
              <a:t>Biometrias</a:t>
            </a:r>
            <a:r>
              <a:rPr lang="sv-SE" sz="1800" dirty="0"/>
              <a:t> produktionssystem, eller i skogsföretagets hemsystem och sedan integreras in till </a:t>
            </a:r>
            <a:r>
              <a:rPr lang="sv-SE" sz="1800" dirty="0" err="1"/>
              <a:t>Biometria</a:t>
            </a:r>
            <a:r>
              <a:rPr lang="sv-SE" sz="1800" dirty="0"/>
              <a:t>. </a:t>
            </a:r>
          </a:p>
          <a:p>
            <a:pPr marL="4763" indent="0">
              <a:buNone/>
            </a:pPr>
            <a:r>
              <a:rPr lang="sv-SE" sz="1800" dirty="0"/>
              <a:t>Vid produktionsrapportering ska kombinationen producerat handelssortiment och producerat för mottagningsplats matcha med produktionsunderlaget. </a:t>
            </a:r>
          </a:p>
          <a:p>
            <a:pPr marL="4763" indent="0">
              <a:buNone/>
            </a:pPr>
            <a:r>
              <a:rPr lang="sv-SE" sz="1800" dirty="0"/>
              <a:t>Det data som skickats in syns i </a:t>
            </a:r>
            <a:r>
              <a:rPr lang="sv-SE" sz="1800" dirty="0" err="1"/>
              <a:t>Biometrias</a:t>
            </a:r>
            <a:r>
              <a:rPr lang="sv-SE" sz="1800" dirty="0"/>
              <a:t> produktionssystem i form av filer och det bryts också upp i resultat. Som kund kan man prenumerera på produktionsfilerna och resultaten. Resultaten sammanställs också i </a:t>
            </a:r>
            <a:r>
              <a:rPr lang="sv-SE" sz="1800" dirty="0" err="1"/>
              <a:t>Biometrias</a:t>
            </a:r>
            <a:r>
              <a:rPr lang="sv-SE" sz="1800" dirty="0"/>
              <a:t> rapportportal. </a:t>
            </a:r>
          </a:p>
          <a:p>
            <a:pPr marL="290513"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3877628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VIKTIGT vid </a:t>
            </a:r>
            <a:r>
              <a:rPr lang="sv-SE" sz="3200" dirty="0" err="1"/>
              <a:t>destinering</a:t>
            </a:r>
            <a:r>
              <a:rPr lang="sv-SE" sz="3200" dirty="0"/>
              <a:t>/</a:t>
            </a:r>
            <a:r>
              <a:rPr lang="sv-SE" sz="3200" dirty="0" err="1"/>
              <a:t>omdestinering</a:t>
            </a:r>
            <a:endParaRPr lang="sv-SE" sz="3200" dirty="0"/>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normAutofit/>
          </a:bodyPr>
          <a:lstStyle/>
          <a:p>
            <a:r>
              <a:rPr lang="sv-SE" sz="2000" dirty="0"/>
              <a:t>Undvik att destinera timmer till flera olika mottagningsplatser om ni inte verkligen kommer att transportera timmer till fler än en mottagningsplats på avtalsobjektet. Endast en av de destinerade mottagarna blir kopplad till produktionsresultaten om det finns fler</a:t>
            </a:r>
          </a:p>
          <a:p>
            <a:r>
              <a:rPr lang="sv-SE" sz="2000" dirty="0"/>
              <a:t>Vid en </a:t>
            </a:r>
            <a:r>
              <a:rPr lang="sv-SE" sz="2000" dirty="0" err="1"/>
              <a:t>omdestinering</a:t>
            </a:r>
            <a:r>
              <a:rPr lang="sv-SE" sz="2000" dirty="0"/>
              <a:t>: inaktivera tidigare </a:t>
            </a:r>
            <a:r>
              <a:rPr lang="sv-SE" sz="2000" dirty="0" err="1"/>
              <a:t>destinering</a:t>
            </a:r>
            <a:r>
              <a:rPr lang="sv-SE" sz="2000" dirty="0"/>
              <a:t> först – lägg sedan till en ny </a:t>
            </a:r>
            <a:r>
              <a:rPr lang="sv-SE" sz="2000" dirty="0" err="1"/>
              <a:t>destinering</a:t>
            </a:r>
            <a:r>
              <a:rPr lang="sv-SE" sz="2000" dirty="0"/>
              <a:t> </a:t>
            </a:r>
          </a:p>
          <a:p>
            <a:r>
              <a:rPr lang="sv-SE" sz="2000" dirty="0"/>
              <a:t>Om </a:t>
            </a:r>
            <a:r>
              <a:rPr lang="sv-SE" sz="2000" dirty="0" err="1"/>
              <a:t>omdestinering</a:t>
            </a:r>
            <a:r>
              <a:rPr lang="sv-SE" sz="2000" dirty="0"/>
              <a:t> görs före produktionsstart – gå hela vägen tillbaka och uppdatera traktdirektiv, objektsinstruktion/apteringsinstruktion och produktionsunderlag</a:t>
            </a:r>
          </a:p>
          <a:p>
            <a:endParaRPr lang="sv-SE" dirty="0"/>
          </a:p>
        </p:txBody>
      </p:sp>
    </p:spTree>
    <p:extLst>
      <p:ext uri="{BB962C8B-B14F-4D97-AF65-F5344CB8AC3E}">
        <p14:creationId xmlns:p14="http://schemas.microsoft.com/office/powerpoint/2010/main" val="3581382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Hur avgränsa produktionslösningen från förändring i redovisning?</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a:xfrm>
            <a:off x="838200" y="1892808"/>
            <a:ext cx="9231489" cy="3792872"/>
          </a:xfrm>
        </p:spPr>
        <p:txBody>
          <a:bodyPr>
            <a:normAutofit/>
          </a:bodyPr>
          <a:lstStyle/>
          <a:p>
            <a:r>
              <a:rPr lang="sv-SE" sz="2000" dirty="0"/>
              <a:t>Det är idag ett vanligt beteende att ”</a:t>
            </a:r>
            <a:r>
              <a:rPr lang="sv-SE" sz="2000" dirty="0" err="1"/>
              <a:t>omredovisa</a:t>
            </a:r>
            <a:r>
              <a:rPr lang="sv-SE" sz="2000" dirty="0"/>
              <a:t>” inmätt volym på en annan affär – ofta långt efter att allt som har med logistiken att göra är avslutat</a:t>
            </a:r>
          </a:p>
          <a:p>
            <a:r>
              <a:rPr lang="sv-SE" sz="2000" dirty="0"/>
              <a:t>Detta bör inte leda till att produktionsresultaten skickas om</a:t>
            </a:r>
          </a:p>
          <a:p>
            <a:r>
              <a:rPr lang="sv-SE" sz="2000" dirty="0"/>
              <a:t>Lösningen är att inte låta förändringar i redovisningshänvisningar och kontraktskedjor efter att produktionsrapportering påbörjats påverka produktionsunderlaget</a:t>
            </a:r>
          </a:p>
          <a:p>
            <a:endParaRPr lang="sv-SE" dirty="0"/>
          </a:p>
        </p:txBody>
      </p:sp>
    </p:spTree>
    <p:extLst>
      <p:ext uri="{BB962C8B-B14F-4D97-AF65-F5344CB8AC3E}">
        <p14:creationId xmlns:p14="http://schemas.microsoft.com/office/powerpoint/2010/main" val="486567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9C0AF-5CB6-48A8-85CC-823C81910B70}"/>
              </a:ext>
            </a:extLst>
          </p:cNvPr>
          <p:cNvSpPr>
            <a:spLocks noGrp="1"/>
          </p:cNvSpPr>
          <p:nvPr>
            <p:ph type="title"/>
          </p:nvPr>
        </p:nvSpPr>
        <p:spPr/>
        <p:txBody>
          <a:bodyPr>
            <a:normAutofit/>
          </a:bodyPr>
          <a:lstStyle/>
          <a:p>
            <a:r>
              <a:rPr lang="sv-SE" sz="3200" dirty="0"/>
              <a:t>LIM (Logistikinformationsmottagare)</a:t>
            </a:r>
          </a:p>
        </p:txBody>
      </p:sp>
      <p:sp>
        <p:nvSpPr>
          <p:cNvPr id="3" name="Platshållare för text 2">
            <a:extLst>
              <a:ext uri="{FF2B5EF4-FFF2-40B4-BE49-F238E27FC236}">
                <a16:creationId xmlns:a16="http://schemas.microsoft.com/office/drawing/2014/main" id="{86EE0CE0-C50A-458A-966B-8BD3D083A9C6}"/>
              </a:ext>
            </a:extLst>
          </p:cNvPr>
          <p:cNvSpPr>
            <a:spLocks noGrp="1"/>
          </p:cNvSpPr>
          <p:nvPr>
            <p:ph type="body" sz="quarter" idx="10"/>
          </p:nvPr>
        </p:nvSpPr>
        <p:spPr/>
        <p:txBody>
          <a:bodyPr/>
          <a:lstStyle/>
          <a:p>
            <a:r>
              <a:rPr lang="sv-SE" sz="2000" dirty="0"/>
              <a:t>”Den organisation som tar emot logistikinformation via integration”. Aktören som är LIM har oftast också roll som tex befraktare, transportansvarig råvarupart eller ansvarigt transportföretag.</a:t>
            </a:r>
          </a:p>
          <a:p>
            <a:endParaRPr lang="sv-SE" sz="2400" dirty="0"/>
          </a:p>
        </p:txBody>
      </p:sp>
    </p:spTree>
    <p:extLst>
      <p:ext uri="{BB962C8B-B14F-4D97-AF65-F5344CB8AC3E}">
        <p14:creationId xmlns:p14="http://schemas.microsoft.com/office/powerpoint/2010/main" val="3512118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CBAA3F-86FC-4565-94E7-DD8174922998}"/>
              </a:ext>
            </a:extLst>
          </p:cNvPr>
          <p:cNvSpPr>
            <a:spLocks noGrp="1"/>
          </p:cNvSpPr>
          <p:nvPr>
            <p:ph type="title"/>
          </p:nvPr>
        </p:nvSpPr>
        <p:spPr/>
        <p:txBody>
          <a:bodyPr/>
          <a:lstStyle/>
          <a:p>
            <a:r>
              <a:rPr lang="sv-SE" sz="3200" dirty="0"/>
              <a:t>LIM (Logistikinformationsmottagare)</a:t>
            </a:r>
            <a:endParaRPr lang="sv-SE" dirty="0"/>
          </a:p>
        </p:txBody>
      </p:sp>
      <p:sp>
        <p:nvSpPr>
          <p:cNvPr id="3" name="Platshållare för text 2">
            <a:extLst>
              <a:ext uri="{FF2B5EF4-FFF2-40B4-BE49-F238E27FC236}">
                <a16:creationId xmlns:a16="http://schemas.microsoft.com/office/drawing/2014/main" id="{AC1FF785-54FF-43A4-B527-88C9A0AF87C6}"/>
              </a:ext>
            </a:extLst>
          </p:cNvPr>
          <p:cNvSpPr>
            <a:spLocks noGrp="1"/>
          </p:cNvSpPr>
          <p:nvPr>
            <p:ph type="body" sz="quarter" idx="10"/>
          </p:nvPr>
        </p:nvSpPr>
        <p:spPr/>
        <p:txBody>
          <a:bodyPr>
            <a:normAutofit/>
          </a:bodyPr>
          <a:lstStyle/>
          <a:p>
            <a:r>
              <a:rPr lang="sv-SE" sz="2000" dirty="0"/>
              <a:t>När ett produktionsunderlag kompletteras med en produktionsunderlagsrad sker en kontroll mot avtalsobjektet om motsvarande handelssortiment, eller den sortimentskategori som handelssortimentet tillhör, finns på avtalsobjektet, samt om det finns någon logistikinformationsmottagare på den raden. Om det finns hämtas logistikinformationsmottagare till produktionsunderlagsraden. </a:t>
            </a:r>
          </a:p>
          <a:p>
            <a:r>
              <a:rPr lang="sv-SE" sz="2000" dirty="0"/>
              <a:t>LIM lagras på produktionsresultat skördat sortiment, produktionsresultat skotat sortiment.</a:t>
            </a:r>
          </a:p>
          <a:p>
            <a:r>
              <a:rPr lang="sv-SE" sz="2000" dirty="0"/>
              <a:t>Om LIM läggs till, tas bort eller ändras på avtalsobjektsraden, uppdateras både produktionsunderlag och produktionsresultat.</a:t>
            </a:r>
          </a:p>
          <a:p>
            <a:r>
              <a:rPr lang="sv-SE" sz="2000" dirty="0"/>
              <a:t>LIM är behörig att prenumerera på produktionsresultat (skördare/skotare sortiment) via integration UT.</a:t>
            </a:r>
          </a:p>
          <a:p>
            <a:endParaRPr lang="sv-SE" sz="2000" dirty="0"/>
          </a:p>
        </p:txBody>
      </p:sp>
    </p:spTree>
    <p:extLst>
      <p:ext uri="{BB962C8B-B14F-4D97-AF65-F5344CB8AC3E}">
        <p14:creationId xmlns:p14="http://schemas.microsoft.com/office/powerpoint/2010/main" val="616055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8AAC03-4679-4A02-A268-BCE60ADB1247}"/>
              </a:ext>
            </a:extLst>
          </p:cNvPr>
          <p:cNvSpPr>
            <a:spLocks noGrp="1"/>
          </p:cNvSpPr>
          <p:nvPr>
            <p:ph type="title"/>
          </p:nvPr>
        </p:nvSpPr>
        <p:spPr/>
        <p:txBody>
          <a:bodyPr>
            <a:normAutofit/>
          </a:bodyPr>
          <a:lstStyle/>
          <a:p>
            <a:r>
              <a:rPr lang="sv-SE" sz="3200" dirty="0"/>
              <a:t>Leveransansvarig</a:t>
            </a:r>
          </a:p>
        </p:txBody>
      </p:sp>
      <p:sp>
        <p:nvSpPr>
          <p:cNvPr id="3" name="Platshållare för text 2">
            <a:extLst>
              <a:ext uri="{FF2B5EF4-FFF2-40B4-BE49-F238E27FC236}">
                <a16:creationId xmlns:a16="http://schemas.microsoft.com/office/drawing/2014/main" id="{797DD15C-FDC0-483B-A55F-988AA866EEA8}"/>
              </a:ext>
            </a:extLst>
          </p:cNvPr>
          <p:cNvSpPr>
            <a:spLocks noGrp="1"/>
          </p:cNvSpPr>
          <p:nvPr>
            <p:ph type="body" sz="quarter" idx="10"/>
          </p:nvPr>
        </p:nvSpPr>
        <p:spPr/>
        <p:txBody>
          <a:bodyPr/>
          <a:lstStyle/>
          <a:p>
            <a:r>
              <a:rPr lang="sv-SE" sz="2000" dirty="0"/>
              <a:t>Leveransansvarig kan anges i produktionsunderlaget och kan då vara vilken aktör som helst som uppdragsgivaren vill dela med sig produktionsinformation till</a:t>
            </a:r>
          </a:p>
          <a:p>
            <a:endParaRPr lang="sv-SE" sz="2000" dirty="0"/>
          </a:p>
          <a:p>
            <a:r>
              <a:rPr lang="sv-SE" sz="2000" dirty="0"/>
              <a:t>Detta sker på </a:t>
            </a:r>
            <a:r>
              <a:rPr lang="sv-SE" sz="2000" u="sng" dirty="0"/>
              <a:t>uppdragsgivarens</a:t>
            </a:r>
            <a:r>
              <a:rPr lang="sv-SE" sz="2000" dirty="0"/>
              <a:t> initiativ</a:t>
            </a:r>
          </a:p>
          <a:p>
            <a:endParaRPr lang="sv-SE" dirty="0"/>
          </a:p>
        </p:txBody>
      </p:sp>
    </p:spTree>
    <p:extLst>
      <p:ext uri="{BB962C8B-B14F-4D97-AF65-F5344CB8AC3E}">
        <p14:creationId xmlns:p14="http://schemas.microsoft.com/office/powerpoint/2010/main" val="3595955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124248-1F1E-4378-B391-A51D7B85F49F}"/>
              </a:ext>
            </a:extLst>
          </p:cNvPr>
          <p:cNvSpPr>
            <a:spLocks noGrp="1"/>
          </p:cNvSpPr>
          <p:nvPr>
            <p:ph type="title"/>
          </p:nvPr>
        </p:nvSpPr>
        <p:spPr/>
        <p:txBody>
          <a:bodyPr>
            <a:normAutofit/>
          </a:bodyPr>
          <a:lstStyle/>
          <a:p>
            <a:r>
              <a:rPr lang="sv-SE" sz="4000" dirty="0"/>
              <a:t>Användning av handelssortiment och produkter vid produktionsrapportering</a:t>
            </a:r>
          </a:p>
        </p:txBody>
      </p:sp>
    </p:spTree>
    <p:extLst>
      <p:ext uri="{BB962C8B-B14F-4D97-AF65-F5344CB8AC3E}">
        <p14:creationId xmlns:p14="http://schemas.microsoft.com/office/powerpoint/2010/main" val="2026348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D8741-3D3B-4BE3-AC92-4B36D6BB9978}"/>
              </a:ext>
            </a:extLst>
          </p:cNvPr>
          <p:cNvSpPr>
            <a:spLocks noGrp="1"/>
          </p:cNvSpPr>
          <p:nvPr>
            <p:ph type="title"/>
          </p:nvPr>
        </p:nvSpPr>
        <p:spPr/>
        <p:txBody>
          <a:bodyPr>
            <a:normAutofit/>
          </a:bodyPr>
          <a:lstStyle/>
          <a:p>
            <a:r>
              <a:rPr lang="sv-SE" sz="3200" dirty="0"/>
              <a:t>Behov</a:t>
            </a:r>
          </a:p>
        </p:txBody>
      </p:sp>
      <p:sp>
        <p:nvSpPr>
          <p:cNvPr id="3" name="Platshållare för text 2">
            <a:extLst>
              <a:ext uri="{FF2B5EF4-FFF2-40B4-BE49-F238E27FC236}">
                <a16:creationId xmlns:a16="http://schemas.microsoft.com/office/drawing/2014/main" id="{29E935EA-1C54-4923-80BB-B8450077D8A5}"/>
              </a:ext>
            </a:extLst>
          </p:cNvPr>
          <p:cNvSpPr>
            <a:spLocks noGrp="1"/>
          </p:cNvSpPr>
          <p:nvPr>
            <p:ph type="body" sz="quarter" idx="10"/>
          </p:nvPr>
        </p:nvSpPr>
        <p:spPr/>
        <p:txBody>
          <a:bodyPr>
            <a:normAutofit/>
          </a:bodyPr>
          <a:lstStyle/>
          <a:p>
            <a:r>
              <a:rPr lang="sv-SE" sz="2000" dirty="0"/>
              <a:t>Det finns ett behov av att dela upp det som avverkas i flera kategorier för att efterföljande led ska kunna få så bra information om möjligt. </a:t>
            </a:r>
          </a:p>
          <a:p>
            <a:r>
              <a:rPr lang="sv-SE" sz="2000" dirty="0"/>
              <a:t>I VIOL 3 är det möjligt att dela upp i sortimentskategori, handelssortiment och produktgrupp</a:t>
            </a:r>
          </a:p>
          <a:p>
            <a:r>
              <a:rPr lang="sv-SE" sz="2000" dirty="0"/>
              <a:t>Exempel på dessa</a:t>
            </a:r>
          </a:p>
          <a:p>
            <a:pPr lvl="1"/>
            <a:r>
              <a:rPr lang="sv-SE" sz="1600" dirty="0"/>
              <a:t>Sortimentskategori: 100 massaved Barr</a:t>
            </a:r>
          </a:p>
          <a:p>
            <a:pPr lvl="1"/>
            <a:r>
              <a:rPr lang="sv-SE" sz="1600" dirty="0"/>
              <a:t>Handelssortiment: 100-1 </a:t>
            </a:r>
            <a:r>
              <a:rPr lang="sv-SE" sz="1600" dirty="0" err="1"/>
              <a:t>Barrmassaved</a:t>
            </a:r>
            <a:r>
              <a:rPr lang="sv-SE" sz="1600" dirty="0"/>
              <a:t>, fallande längd</a:t>
            </a:r>
          </a:p>
          <a:p>
            <a:pPr lvl="1"/>
            <a:r>
              <a:rPr lang="sv-SE" sz="1600" dirty="0"/>
              <a:t>Produktgrupp: 101 eller 102. </a:t>
            </a:r>
            <a:r>
              <a:rPr lang="sv-SE" sz="1600" dirty="0" err="1"/>
              <a:t>barrmassaved</a:t>
            </a:r>
            <a:r>
              <a:rPr lang="sv-SE" sz="1600" dirty="0"/>
              <a:t> från tall el </a:t>
            </a:r>
            <a:r>
              <a:rPr lang="sv-SE" sz="1600" dirty="0" err="1"/>
              <a:t>barrmassaved</a:t>
            </a:r>
            <a:r>
              <a:rPr lang="sv-SE" sz="1600" dirty="0"/>
              <a:t> från gran</a:t>
            </a:r>
          </a:p>
          <a:p>
            <a:r>
              <a:rPr lang="sv-SE" sz="2000" dirty="0"/>
              <a:t>Det finns också behov av att ange hur mycket volym som används som markskoning och ange ifall det finns volym som markägaren ska behålla</a:t>
            </a:r>
          </a:p>
          <a:p>
            <a:pPr lvl="1"/>
            <a:r>
              <a:rPr lang="sv-SE" sz="1600" dirty="0"/>
              <a:t>Därför är det möjligt att registrera handelssortimenten </a:t>
            </a:r>
            <a:r>
              <a:rPr lang="sv-SE" sz="1600" dirty="0" err="1"/>
              <a:t>hemved</a:t>
            </a:r>
            <a:r>
              <a:rPr lang="sv-SE" sz="1600" dirty="0"/>
              <a:t> och markskoningsved</a:t>
            </a:r>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236021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954BB1B7-1C7B-4B1D-A52F-AC6860EDA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41" y="1092200"/>
            <a:ext cx="11275635" cy="422542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F55208D-C7E8-4B30-ACF7-8835CFAE18A1}"/>
              </a:ext>
            </a:extLst>
          </p:cNvPr>
          <p:cNvSpPr>
            <a:spLocks noGrp="1"/>
          </p:cNvSpPr>
          <p:nvPr>
            <p:ph type="title"/>
          </p:nvPr>
        </p:nvSpPr>
        <p:spPr/>
        <p:txBody>
          <a:bodyPr/>
          <a:lstStyle/>
          <a:p>
            <a:r>
              <a:rPr lang="sv-SE" dirty="0"/>
              <a:t>Sortimentsstruktur, exempel</a:t>
            </a:r>
          </a:p>
        </p:txBody>
      </p:sp>
      <p:pic>
        <p:nvPicPr>
          <p:cNvPr id="1038" name="Picture 14">
            <a:extLst>
              <a:ext uri="{FF2B5EF4-FFF2-40B4-BE49-F238E27FC236}">
                <a16:creationId xmlns:a16="http://schemas.microsoft.com/office/drawing/2014/main" id="{3E9BEF12-C55E-4130-A8D6-674A5069B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73" y="5145529"/>
            <a:ext cx="5567360" cy="84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7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304D989-0BF7-48F1-956E-67DBD363EDDF}"/>
              </a:ext>
            </a:extLst>
          </p:cNvPr>
          <p:cNvPicPr>
            <a:picLocks noChangeAspect="1"/>
          </p:cNvPicPr>
          <p:nvPr/>
        </p:nvPicPr>
        <p:blipFill>
          <a:blip r:embed="rId2"/>
          <a:stretch>
            <a:fillRect/>
          </a:stretch>
        </p:blipFill>
        <p:spPr>
          <a:xfrm>
            <a:off x="9053185" y="1477557"/>
            <a:ext cx="2682889" cy="3180568"/>
          </a:xfrm>
          <a:prstGeom prst="rect">
            <a:avLst/>
          </a:prstGeom>
        </p:spPr>
      </p:pic>
      <p:sp>
        <p:nvSpPr>
          <p:cNvPr id="2" name="Rubrik 1">
            <a:extLst>
              <a:ext uri="{FF2B5EF4-FFF2-40B4-BE49-F238E27FC236}">
                <a16:creationId xmlns:a16="http://schemas.microsoft.com/office/drawing/2014/main" id="{69D6DDA1-386D-4001-B655-95E24C447340}"/>
              </a:ext>
            </a:extLst>
          </p:cNvPr>
          <p:cNvSpPr>
            <a:spLocks noGrp="1"/>
          </p:cNvSpPr>
          <p:nvPr>
            <p:ph type="title"/>
          </p:nvPr>
        </p:nvSpPr>
        <p:spPr/>
        <p:txBody>
          <a:bodyPr>
            <a:normAutofit/>
          </a:bodyPr>
          <a:lstStyle/>
          <a:p>
            <a:r>
              <a:rPr lang="sv-SE" sz="3200" dirty="0"/>
              <a:t>Sortimentskategori, Handelssortiment och Produkt</a:t>
            </a:r>
          </a:p>
        </p:txBody>
      </p:sp>
      <p:sp>
        <p:nvSpPr>
          <p:cNvPr id="3" name="Platshållare för text 2">
            <a:extLst>
              <a:ext uri="{FF2B5EF4-FFF2-40B4-BE49-F238E27FC236}">
                <a16:creationId xmlns:a16="http://schemas.microsoft.com/office/drawing/2014/main" id="{F95C716C-8C7B-4A1F-8AB2-F9AE4405851E}"/>
              </a:ext>
            </a:extLst>
          </p:cNvPr>
          <p:cNvSpPr>
            <a:spLocks noGrp="1"/>
          </p:cNvSpPr>
          <p:nvPr>
            <p:ph type="body" sz="quarter" idx="10"/>
          </p:nvPr>
        </p:nvSpPr>
        <p:spPr>
          <a:xfrm>
            <a:off x="838200" y="1709353"/>
            <a:ext cx="9231489" cy="3976327"/>
          </a:xfrm>
        </p:spPr>
        <p:txBody>
          <a:bodyPr>
            <a:normAutofit lnSpcReduction="10000"/>
          </a:bodyPr>
          <a:lstStyle/>
          <a:p>
            <a:r>
              <a:rPr lang="sv-SE" sz="2000" dirty="0"/>
              <a:t>Ingen logik i identiteten till skillnad från VIOL 2 där ett visst tecken på viss plats har en särskild betydelse</a:t>
            </a:r>
          </a:p>
          <a:p>
            <a:r>
              <a:rPr lang="sv-SE" sz="2000" dirty="0" err="1"/>
              <a:t>Biometria</a:t>
            </a:r>
            <a:r>
              <a:rPr lang="sv-SE" sz="2000" dirty="0"/>
              <a:t> registerför giltiga identiteter</a:t>
            </a:r>
          </a:p>
          <a:p>
            <a:pPr lvl="1"/>
            <a:r>
              <a:rPr lang="sv-SE" sz="1600" dirty="0"/>
              <a:t>Man kan ansöka om att registrera Produkt och Handelssortiment hos </a:t>
            </a:r>
            <a:r>
              <a:rPr lang="sv-SE" sz="1600" dirty="0" err="1"/>
              <a:t>Biometria</a:t>
            </a:r>
            <a:endParaRPr lang="sv-SE" sz="1600" dirty="0"/>
          </a:p>
          <a:p>
            <a:r>
              <a:rPr lang="sv-SE" sz="2000" dirty="0"/>
              <a:t>Enbart giltiga handelssortiment </a:t>
            </a:r>
            <a:br>
              <a:rPr lang="sv-SE" sz="2000" dirty="0"/>
            </a:br>
            <a:r>
              <a:rPr lang="sv-SE" sz="2000" dirty="0"/>
              <a:t>kan godkännas</a:t>
            </a:r>
          </a:p>
          <a:p>
            <a:r>
              <a:rPr lang="sv-SE" sz="2000" dirty="0"/>
              <a:t>Enbart handelssortiment som </a:t>
            </a:r>
            <a:br>
              <a:rPr lang="sv-SE" sz="2000" dirty="0"/>
            </a:br>
            <a:r>
              <a:rPr lang="sv-SE" sz="2000" dirty="0"/>
              <a:t>finns med på aktuellt </a:t>
            </a:r>
            <a:br>
              <a:rPr lang="sv-SE" sz="2000" dirty="0"/>
            </a:br>
            <a:r>
              <a:rPr lang="sv-SE" sz="2000" dirty="0"/>
              <a:t>produktionsunderlag kommer </a:t>
            </a:r>
            <a:br>
              <a:rPr lang="sv-SE" sz="2000" dirty="0"/>
            </a:br>
            <a:r>
              <a:rPr lang="sv-SE" sz="2000" dirty="0"/>
              <a:t>godkännas</a:t>
            </a:r>
          </a:p>
          <a:p>
            <a:r>
              <a:rPr lang="sv-SE" sz="2000" dirty="0"/>
              <a:t>Vid rapportering är det tvunget att rapportera på handelssortimentsnivå och möjlighet finns för skördaren att rapportera på </a:t>
            </a:r>
            <a:r>
              <a:rPr lang="sv-SE" sz="2000" dirty="0" err="1"/>
              <a:t>produktnivå</a:t>
            </a:r>
            <a:endParaRPr lang="sv-SE" sz="2000" dirty="0"/>
          </a:p>
          <a:p>
            <a:r>
              <a:rPr lang="sv-SE" sz="2000" dirty="0"/>
              <a:t>I Rapp kan </a:t>
            </a:r>
            <a:r>
              <a:rPr lang="sv-SE" sz="2000" dirty="0" err="1"/>
              <a:t>produktnivå</a:t>
            </a:r>
            <a:r>
              <a:rPr lang="sv-SE" sz="2000" dirty="0"/>
              <a:t> ej hanteras</a:t>
            </a:r>
          </a:p>
          <a:p>
            <a:endParaRPr lang="sv-SE" dirty="0"/>
          </a:p>
        </p:txBody>
      </p:sp>
    </p:spTree>
    <p:extLst>
      <p:ext uri="{BB962C8B-B14F-4D97-AF65-F5344CB8AC3E}">
        <p14:creationId xmlns:p14="http://schemas.microsoft.com/office/powerpoint/2010/main" val="28248602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4FF4188-89D0-4115-AB35-30EC5E13AB97}"/>
              </a:ext>
            </a:extLst>
          </p:cNvPr>
          <p:cNvPicPr>
            <a:picLocks noChangeAspect="1"/>
          </p:cNvPicPr>
          <p:nvPr/>
        </p:nvPicPr>
        <p:blipFill>
          <a:blip r:embed="rId2"/>
          <a:stretch>
            <a:fillRect/>
          </a:stretch>
        </p:blipFill>
        <p:spPr>
          <a:xfrm>
            <a:off x="5612535" y="3391027"/>
            <a:ext cx="1109568" cy="627942"/>
          </a:xfrm>
          <a:prstGeom prst="rect">
            <a:avLst/>
          </a:prstGeom>
        </p:spPr>
      </p:pic>
      <p:pic>
        <p:nvPicPr>
          <p:cNvPr id="3082" name="Picture 10">
            <a:extLst>
              <a:ext uri="{FF2B5EF4-FFF2-40B4-BE49-F238E27FC236}">
                <a16:creationId xmlns:a16="http://schemas.microsoft.com/office/drawing/2014/main" id="{3055B795-6AFF-4538-89D2-C54E7EC08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002" y="3427338"/>
            <a:ext cx="1109052" cy="6262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06E785B-7A84-4939-BCFD-471548950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0422"/>
            <a:ext cx="1233840" cy="15511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B1C90D1-A7D4-429A-973E-364B0C773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707" y="3343610"/>
            <a:ext cx="1188645" cy="2405592"/>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a:extLst>
              <a:ext uri="{FF2B5EF4-FFF2-40B4-BE49-F238E27FC236}">
                <a16:creationId xmlns:a16="http://schemas.microsoft.com/office/drawing/2014/main" id="{29D60456-D9A5-42E6-9F7E-964919FBFC40}"/>
              </a:ext>
            </a:extLst>
          </p:cNvPr>
          <p:cNvPicPr>
            <a:picLocks noChangeAspect="1"/>
          </p:cNvPicPr>
          <p:nvPr/>
        </p:nvPicPr>
        <p:blipFill>
          <a:blip r:embed="rId6"/>
          <a:stretch>
            <a:fillRect/>
          </a:stretch>
        </p:blipFill>
        <p:spPr>
          <a:xfrm>
            <a:off x="1063144" y="2621712"/>
            <a:ext cx="882695" cy="895396"/>
          </a:xfrm>
          <a:prstGeom prst="rect">
            <a:avLst/>
          </a:prstGeom>
        </p:spPr>
      </p:pic>
      <p:pic>
        <p:nvPicPr>
          <p:cNvPr id="10" name="Bildobjekt 9">
            <a:extLst>
              <a:ext uri="{FF2B5EF4-FFF2-40B4-BE49-F238E27FC236}">
                <a16:creationId xmlns:a16="http://schemas.microsoft.com/office/drawing/2014/main" id="{F3B99BD5-0CE3-4077-89C1-3B4B4599D36E}"/>
              </a:ext>
            </a:extLst>
          </p:cNvPr>
          <p:cNvPicPr>
            <a:picLocks noChangeAspect="1"/>
          </p:cNvPicPr>
          <p:nvPr/>
        </p:nvPicPr>
        <p:blipFill>
          <a:blip r:embed="rId6"/>
          <a:stretch>
            <a:fillRect/>
          </a:stretch>
        </p:blipFill>
        <p:spPr>
          <a:xfrm>
            <a:off x="8155797" y="2613684"/>
            <a:ext cx="882695" cy="895396"/>
          </a:xfrm>
          <a:prstGeom prst="rect">
            <a:avLst/>
          </a:prstGeom>
        </p:spPr>
      </p:pic>
      <p:sp>
        <p:nvSpPr>
          <p:cNvPr id="2" name="Rubrik 1">
            <a:extLst>
              <a:ext uri="{FF2B5EF4-FFF2-40B4-BE49-F238E27FC236}">
                <a16:creationId xmlns:a16="http://schemas.microsoft.com/office/drawing/2014/main" id="{16FEE5AC-259E-4DA7-81EF-CE236FA3EC06}"/>
              </a:ext>
            </a:extLst>
          </p:cNvPr>
          <p:cNvSpPr>
            <a:spLocks noGrp="1"/>
          </p:cNvSpPr>
          <p:nvPr>
            <p:ph type="title"/>
          </p:nvPr>
        </p:nvSpPr>
        <p:spPr/>
        <p:txBody>
          <a:bodyPr>
            <a:normAutofit/>
          </a:bodyPr>
          <a:lstStyle/>
          <a:p>
            <a:r>
              <a:rPr lang="sv-SE" sz="3200" dirty="0"/>
              <a:t>I vilken process är det möjligt att rapportera på </a:t>
            </a:r>
            <a:r>
              <a:rPr lang="sv-SE" sz="3200" dirty="0" err="1"/>
              <a:t>produktnivå</a:t>
            </a:r>
            <a:r>
              <a:rPr lang="sv-SE" sz="3200" dirty="0"/>
              <a:t>?</a:t>
            </a:r>
          </a:p>
        </p:txBody>
      </p:sp>
      <p:pic>
        <p:nvPicPr>
          <p:cNvPr id="4" name="Bildobjekt 3">
            <a:extLst>
              <a:ext uri="{FF2B5EF4-FFF2-40B4-BE49-F238E27FC236}">
                <a16:creationId xmlns:a16="http://schemas.microsoft.com/office/drawing/2014/main" id="{C0B99940-DC87-4619-A6B3-2EE14EF76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097" y="1707545"/>
            <a:ext cx="1275022" cy="914167"/>
          </a:xfrm>
          <a:prstGeom prst="rect">
            <a:avLst/>
          </a:prstGeom>
        </p:spPr>
      </p:pic>
      <p:pic>
        <p:nvPicPr>
          <p:cNvPr id="5" name="Bildobjekt 4">
            <a:extLst>
              <a:ext uri="{FF2B5EF4-FFF2-40B4-BE49-F238E27FC236}">
                <a16:creationId xmlns:a16="http://schemas.microsoft.com/office/drawing/2014/main" id="{B4920E2A-6444-4B0B-92E5-5B98D4609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8863" y="1830511"/>
            <a:ext cx="1663022" cy="831511"/>
          </a:xfrm>
          <a:prstGeom prst="rect">
            <a:avLst/>
          </a:prstGeom>
        </p:spPr>
      </p:pic>
      <p:pic>
        <p:nvPicPr>
          <p:cNvPr id="6" name="Platshållare för innehåll 13">
            <a:extLst>
              <a:ext uri="{FF2B5EF4-FFF2-40B4-BE49-F238E27FC236}">
                <a16:creationId xmlns:a16="http://schemas.microsoft.com/office/drawing/2014/main" id="{98775C4B-FCB8-4B54-8AB4-3BF700C5613F}"/>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3497618" y="3284984"/>
            <a:ext cx="1646873" cy="1364931"/>
          </a:xfrm>
        </p:spPr>
      </p:pic>
      <p:pic>
        <p:nvPicPr>
          <p:cNvPr id="7" name="Bildobjekt 6">
            <a:extLst>
              <a:ext uri="{FF2B5EF4-FFF2-40B4-BE49-F238E27FC236}">
                <a16:creationId xmlns:a16="http://schemas.microsoft.com/office/drawing/2014/main" id="{9FF10409-E36F-41D6-A2F2-B043C78E2F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2007" y="1948310"/>
            <a:ext cx="1190277" cy="729926"/>
          </a:xfrm>
          <a:prstGeom prst="rect">
            <a:avLst/>
          </a:prstGeom>
        </p:spPr>
      </p:pic>
      <p:pic>
        <p:nvPicPr>
          <p:cNvPr id="8" name="Platshållare för innehåll 13">
            <a:extLst>
              <a:ext uri="{FF2B5EF4-FFF2-40B4-BE49-F238E27FC236}">
                <a16:creationId xmlns:a16="http://schemas.microsoft.com/office/drawing/2014/main" id="{55F2352B-E19E-4268-8892-48D6F1EA1E51}"/>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5453944" y="2186762"/>
            <a:ext cx="1646873" cy="1364931"/>
          </a:xfrm>
        </p:spPr>
      </p:pic>
      <p:pic>
        <p:nvPicPr>
          <p:cNvPr id="16" name="Bildobjekt 15">
            <a:extLst>
              <a:ext uri="{FF2B5EF4-FFF2-40B4-BE49-F238E27FC236}">
                <a16:creationId xmlns:a16="http://schemas.microsoft.com/office/drawing/2014/main" id="{AFD1368F-DF91-49DE-8495-002EB0F82718}"/>
              </a:ext>
            </a:extLst>
          </p:cNvPr>
          <p:cNvPicPr>
            <a:picLocks noChangeAspect="1"/>
          </p:cNvPicPr>
          <p:nvPr/>
        </p:nvPicPr>
        <p:blipFill>
          <a:blip r:embed="rId11"/>
          <a:stretch>
            <a:fillRect/>
          </a:stretch>
        </p:blipFill>
        <p:spPr>
          <a:xfrm>
            <a:off x="5835375" y="2686475"/>
            <a:ext cx="933498" cy="749339"/>
          </a:xfrm>
          <a:prstGeom prst="rect">
            <a:avLst/>
          </a:prstGeom>
        </p:spPr>
      </p:pic>
      <p:pic>
        <p:nvPicPr>
          <p:cNvPr id="18" name="Bildobjekt 17">
            <a:extLst>
              <a:ext uri="{FF2B5EF4-FFF2-40B4-BE49-F238E27FC236}">
                <a16:creationId xmlns:a16="http://schemas.microsoft.com/office/drawing/2014/main" id="{BD6298FC-50AE-49E8-A9FB-5A3A5F59904F}"/>
              </a:ext>
            </a:extLst>
          </p:cNvPr>
          <p:cNvPicPr>
            <a:picLocks noChangeAspect="1"/>
          </p:cNvPicPr>
          <p:nvPr/>
        </p:nvPicPr>
        <p:blipFill>
          <a:blip r:embed="rId11"/>
          <a:stretch>
            <a:fillRect/>
          </a:stretch>
        </p:blipFill>
        <p:spPr>
          <a:xfrm>
            <a:off x="3497618" y="2729645"/>
            <a:ext cx="933498" cy="749339"/>
          </a:xfrm>
          <a:prstGeom prst="rect">
            <a:avLst/>
          </a:prstGeom>
        </p:spPr>
      </p:pic>
      <p:sp>
        <p:nvSpPr>
          <p:cNvPr id="19" name="textruta 18">
            <a:extLst>
              <a:ext uri="{FF2B5EF4-FFF2-40B4-BE49-F238E27FC236}">
                <a16:creationId xmlns:a16="http://schemas.microsoft.com/office/drawing/2014/main" id="{B1BC5D17-E1CE-4E5E-812F-FC21F55E377D}"/>
              </a:ext>
            </a:extLst>
          </p:cNvPr>
          <p:cNvSpPr txBox="1"/>
          <p:nvPr/>
        </p:nvSpPr>
        <p:spPr>
          <a:xfrm>
            <a:off x="3419492" y="4685240"/>
            <a:ext cx="3997308" cy="1077218"/>
          </a:xfrm>
          <a:prstGeom prst="rect">
            <a:avLst/>
          </a:prstGeom>
          <a:noFill/>
        </p:spPr>
        <p:txBody>
          <a:bodyPr wrap="square" rtlCol="0">
            <a:spAutoFit/>
          </a:bodyPr>
          <a:lstStyle/>
          <a:p>
            <a:r>
              <a:rPr lang="sv-SE" sz="1600" dirty="0"/>
              <a:t>I dessa processer tappar vi detaljeringsgrad och det kan vara svårt för </a:t>
            </a:r>
            <a:r>
              <a:rPr lang="sv-SE" sz="1600" dirty="0" err="1"/>
              <a:t>skotarföraren</a:t>
            </a:r>
            <a:r>
              <a:rPr lang="sv-SE" sz="1600" dirty="0"/>
              <a:t> eller lastbilschauffören att avgöra exakt vilka produkter som hanteras</a:t>
            </a:r>
          </a:p>
        </p:txBody>
      </p:sp>
      <p:sp>
        <p:nvSpPr>
          <p:cNvPr id="21" name="Höger klammerparentes 20">
            <a:extLst>
              <a:ext uri="{FF2B5EF4-FFF2-40B4-BE49-F238E27FC236}">
                <a16:creationId xmlns:a16="http://schemas.microsoft.com/office/drawing/2014/main" id="{143B0C31-25D7-42B9-9243-F271315F8AAF}"/>
              </a:ext>
            </a:extLst>
          </p:cNvPr>
          <p:cNvSpPr/>
          <p:nvPr/>
        </p:nvSpPr>
        <p:spPr>
          <a:xfrm rot="5400000">
            <a:off x="4962097" y="2710939"/>
            <a:ext cx="426262" cy="33963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pic>
        <p:nvPicPr>
          <p:cNvPr id="23" name="Bildobjekt 22">
            <a:extLst>
              <a:ext uri="{FF2B5EF4-FFF2-40B4-BE49-F238E27FC236}">
                <a16:creationId xmlns:a16="http://schemas.microsoft.com/office/drawing/2014/main" id="{8F4BACE4-FAA7-4CE5-B5CC-B42CE7D3BE48}"/>
              </a:ext>
            </a:extLst>
          </p:cNvPr>
          <p:cNvPicPr>
            <a:picLocks noChangeAspect="1"/>
          </p:cNvPicPr>
          <p:nvPr/>
        </p:nvPicPr>
        <p:blipFill rotWithShape="1">
          <a:blip r:embed="rId12"/>
          <a:srcRect l="1656" t="27453" r="-1656" b="19097"/>
          <a:stretch/>
        </p:blipFill>
        <p:spPr>
          <a:xfrm>
            <a:off x="5454754" y="1944106"/>
            <a:ext cx="1646063" cy="729926"/>
          </a:xfrm>
          <a:prstGeom prst="rect">
            <a:avLst/>
          </a:prstGeom>
        </p:spPr>
      </p:pic>
      <p:sp>
        <p:nvSpPr>
          <p:cNvPr id="9" name="textruta 8">
            <a:extLst>
              <a:ext uri="{FF2B5EF4-FFF2-40B4-BE49-F238E27FC236}">
                <a16:creationId xmlns:a16="http://schemas.microsoft.com/office/drawing/2014/main" id="{55B6C682-381D-461B-B7A1-5676A0D22A6E}"/>
              </a:ext>
            </a:extLst>
          </p:cNvPr>
          <p:cNvSpPr txBox="1"/>
          <p:nvPr/>
        </p:nvSpPr>
        <p:spPr>
          <a:xfrm>
            <a:off x="423887" y="6059545"/>
            <a:ext cx="10822976" cy="369332"/>
          </a:xfrm>
          <a:prstGeom prst="rect">
            <a:avLst/>
          </a:prstGeom>
          <a:noFill/>
          <a:ln>
            <a:solidFill>
              <a:srgbClr val="3B9637"/>
            </a:solidFill>
          </a:ln>
        </p:spPr>
        <p:txBody>
          <a:bodyPr wrap="square" rtlCol="0">
            <a:spAutoFit/>
          </a:bodyPr>
          <a:lstStyle/>
          <a:p>
            <a:r>
              <a:rPr lang="sv-SE" dirty="0"/>
              <a:t>Möjlighet finns att ha specifika produkter tillämpade för skogen och andra produkter hos mottagaren. </a:t>
            </a:r>
          </a:p>
        </p:txBody>
      </p:sp>
      <p:cxnSp>
        <p:nvCxnSpPr>
          <p:cNvPr id="12" name="Rak pilkoppling 11">
            <a:extLst>
              <a:ext uri="{FF2B5EF4-FFF2-40B4-BE49-F238E27FC236}">
                <a16:creationId xmlns:a16="http://schemas.microsoft.com/office/drawing/2014/main" id="{9C0A9E85-D422-4EB1-9DB5-0800A8AE93E7}"/>
              </a:ext>
            </a:extLst>
          </p:cNvPr>
          <p:cNvCxnSpPr/>
          <p:nvPr/>
        </p:nvCxnSpPr>
        <p:spPr>
          <a:xfrm flipH="1" flipV="1">
            <a:off x="1609608" y="5071533"/>
            <a:ext cx="109125" cy="988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67F14952-D885-462E-A0C4-B1115E4388C8}"/>
              </a:ext>
            </a:extLst>
          </p:cNvPr>
          <p:cNvCxnSpPr/>
          <p:nvPr/>
        </p:nvCxnSpPr>
        <p:spPr>
          <a:xfrm flipV="1">
            <a:off x="8441267" y="5688530"/>
            <a:ext cx="0" cy="368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5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upp 75">
            <a:extLst>
              <a:ext uri="{FF2B5EF4-FFF2-40B4-BE49-F238E27FC236}">
                <a16:creationId xmlns:a16="http://schemas.microsoft.com/office/drawing/2014/main" id="{79EB22E3-7E4B-45B5-BF05-CC1BBCF68737}"/>
              </a:ext>
            </a:extLst>
          </p:cNvPr>
          <p:cNvGrpSpPr/>
          <p:nvPr/>
        </p:nvGrpSpPr>
        <p:grpSpPr>
          <a:xfrm>
            <a:off x="478389" y="564543"/>
            <a:ext cx="10828366" cy="5973143"/>
            <a:chOff x="1007493" y="207957"/>
            <a:chExt cx="11089701" cy="6021394"/>
          </a:xfrm>
        </p:grpSpPr>
        <p:sp>
          <p:nvSpPr>
            <p:cNvPr id="4" name="Rektangel med rundade hörn 4">
              <a:extLst>
                <a:ext uri="{FF2B5EF4-FFF2-40B4-BE49-F238E27FC236}">
                  <a16:creationId xmlns:a16="http://schemas.microsoft.com/office/drawing/2014/main" id="{D07B77D4-4701-44DF-A51C-337512BAD825}"/>
                </a:ext>
              </a:extLst>
            </p:cNvPr>
            <p:cNvSpPr/>
            <p:nvPr/>
          </p:nvSpPr>
          <p:spPr>
            <a:xfrm>
              <a:off x="1756731" y="3927849"/>
              <a:ext cx="1152128" cy="6901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Avtalsobjekt</a:t>
              </a:r>
              <a:endParaRPr lang="sv-SE" sz="933" b="1" dirty="0"/>
            </a:p>
          </p:txBody>
        </p:sp>
        <p:sp>
          <p:nvSpPr>
            <p:cNvPr id="5" name="Rektangel med rundade hörn 5">
              <a:extLst>
                <a:ext uri="{FF2B5EF4-FFF2-40B4-BE49-F238E27FC236}">
                  <a16:creationId xmlns:a16="http://schemas.microsoft.com/office/drawing/2014/main" id="{590F1517-DDD2-489D-8B1F-A00584A22DA5}"/>
                </a:ext>
              </a:extLst>
            </p:cNvPr>
            <p:cNvSpPr/>
            <p:nvPr/>
          </p:nvSpPr>
          <p:spPr>
            <a:xfrm>
              <a:off x="2053469" y="4387775"/>
              <a:ext cx="1154759" cy="6250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Förstaleds-kontrakt</a:t>
              </a:r>
            </a:p>
            <a:p>
              <a:pPr algn="ctr"/>
              <a:endParaRPr lang="sv-SE" sz="1000" b="1" dirty="0">
                <a:solidFill>
                  <a:schemeClr val="tx1"/>
                </a:solidFill>
              </a:endParaRPr>
            </a:p>
          </p:txBody>
        </p:sp>
        <p:pic>
          <p:nvPicPr>
            <p:cNvPr id="6" name="Picture 2" descr="G:\Bilder\1 Bildbank\Illustrationer\skördare.gif">
              <a:extLst>
                <a:ext uri="{FF2B5EF4-FFF2-40B4-BE49-F238E27FC236}">
                  <a16:creationId xmlns:a16="http://schemas.microsoft.com/office/drawing/2014/main" id="{E4907538-1523-4112-88D4-991002EB86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493" y="1399526"/>
              <a:ext cx="1042921" cy="690951"/>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med rundade hörn 11">
              <a:extLst>
                <a:ext uri="{FF2B5EF4-FFF2-40B4-BE49-F238E27FC236}">
                  <a16:creationId xmlns:a16="http://schemas.microsoft.com/office/drawing/2014/main" id="{11F3E259-1E77-4FCC-A225-8B709F399FF9}"/>
                </a:ext>
              </a:extLst>
            </p:cNvPr>
            <p:cNvSpPr/>
            <p:nvPr/>
          </p:nvSpPr>
          <p:spPr>
            <a:xfrm>
              <a:off x="3412704" y="2554793"/>
              <a:ext cx="1152549" cy="638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Produktions-underlag</a:t>
              </a:r>
            </a:p>
          </p:txBody>
        </p:sp>
        <p:sp>
          <p:nvSpPr>
            <p:cNvPr id="8" name="Rektangel med rundade hörn 17">
              <a:extLst>
                <a:ext uri="{FF2B5EF4-FFF2-40B4-BE49-F238E27FC236}">
                  <a16:creationId xmlns:a16="http://schemas.microsoft.com/office/drawing/2014/main" id="{33231C2A-7BE8-485A-B7A1-C8E91D6B8455}"/>
                </a:ext>
              </a:extLst>
            </p:cNvPr>
            <p:cNvSpPr/>
            <p:nvPr/>
          </p:nvSpPr>
          <p:spPr>
            <a:xfrm>
              <a:off x="5890677" y="3917570"/>
              <a:ext cx="1080120" cy="7003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Destinerat</a:t>
              </a:r>
            </a:p>
            <a:p>
              <a:r>
                <a:rPr lang="sv-SE" sz="933" b="1" dirty="0">
                  <a:solidFill>
                    <a:schemeClr val="tx1"/>
                  </a:solidFill>
                </a:rPr>
                <a:t>sortiment</a:t>
              </a:r>
            </a:p>
            <a:p>
              <a:pPr algn="ctr"/>
              <a:endParaRPr lang="sv-SE" sz="1000" b="1" dirty="0">
                <a:solidFill>
                  <a:schemeClr val="tx1"/>
                </a:solidFill>
              </a:endParaRPr>
            </a:p>
          </p:txBody>
        </p:sp>
        <p:sp>
          <p:nvSpPr>
            <p:cNvPr id="9" name="Rektangel med rundade hörn 20">
              <a:extLst>
                <a:ext uri="{FF2B5EF4-FFF2-40B4-BE49-F238E27FC236}">
                  <a16:creationId xmlns:a16="http://schemas.microsoft.com/office/drawing/2014/main" id="{0DB0CA9F-6380-4738-9AA9-943D3C8FDBB2}"/>
                </a:ext>
              </a:extLst>
            </p:cNvPr>
            <p:cNvSpPr/>
            <p:nvPr/>
          </p:nvSpPr>
          <p:spPr>
            <a:xfrm>
              <a:off x="8724292" y="3914407"/>
              <a:ext cx="1080120" cy="6770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err="1">
                  <a:solidFill>
                    <a:schemeClr val="tx1"/>
                  </a:solidFill>
                </a:rPr>
                <a:t>Mätorder</a:t>
              </a:r>
              <a:endParaRPr lang="sv-SE" sz="933" b="1" dirty="0">
                <a:solidFill>
                  <a:schemeClr val="tx1"/>
                </a:solidFill>
              </a:endParaRPr>
            </a:p>
            <a:p>
              <a:r>
                <a:rPr lang="sv-SE" sz="933" b="1" dirty="0">
                  <a:solidFill>
                    <a:schemeClr val="tx1"/>
                  </a:solidFill>
                </a:rPr>
                <a:t>-Råvara</a:t>
              </a:r>
              <a:br>
                <a:rPr lang="sv-SE" sz="933" b="1" dirty="0">
                  <a:solidFill>
                    <a:schemeClr val="tx1"/>
                  </a:solidFill>
                </a:rPr>
              </a:br>
              <a:r>
                <a:rPr lang="sv-SE" sz="933" b="1" dirty="0">
                  <a:solidFill>
                    <a:schemeClr val="tx1"/>
                  </a:solidFill>
                </a:rPr>
                <a:t>-Transport</a:t>
              </a:r>
            </a:p>
            <a:p>
              <a:pPr algn="ctr"/>
              <a:endParaRPr lang="sv-SE" sz="1000" b="1" dirty="0">
                <a:solidFill>
                  <a:schemeClr val="tx1"/>
                </a:solidFill>
              </a:endParaRPr>
            </a:p>
          </p:txBody>
        </p:sp>
        <p:cxnSp>
          <p:nvCxnSpPr>
            <p:cNvPr id="11" name="Rak pilkoppling 10">
              <a:extLst>
                <a:ext uri="{FF2B5EF4-FFF2-40B4-BE49-F238E27FC236}">
                  <a16:creationId xmlns:a16="http://schemas.microsoft.com/office/drawing/2014/main" id="{B50D38DD-4A76-4A4B-AC4C-3333FA8FF6B0}"/>
                </a:ext>
              </a:extLst>
            </p:cNvPr>
            <p:cNvCxnSpPr>
              <a:cxnSpLocks/>
              <a:stCxn id="8" idx="3"/>
              <a:endCxn id="9" idx="1"/>
            </p:cNvCxnSpPr>
            <p:nvPr/>
          </p:nvCxnSpPr>
          <p:spPr>
            <a:xfrm flipV="1">
              <a:off x="6970798" y="4252925"/>
              <a:ext cx="1753495" cy="14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5622D5C4-11C5-4F8C-9A25-6448E7784FC1}"/>
                </a:ext>
              </a:extLst>
            </p:cNvPr>
            <p:cNvCxnSpPr>
              <a:stCxn id="7" idx="0"/>
              <a:endCxn id="16" idx="2"/>
            </p:cNvCxnSpPr>
            <p:nvPr/>
          </p:nvCxnSpPr>
          <p:spPr>
            <a:xfrm flipH="1" flipV="1">
              <a:off x="3987940" y="1981501"/>
              <a:ext cx="1041" cy="5732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ak pilkoppling 13">
              <a:extLst>
                <a:ext uri="{FF2B5EF4-FFF2-40B4-BE49-F238E27FC236}">
                  <a16:creationId xmlns:a16="http://schemas.microsoft.com/office/drawing/2014/main" id="{153A1A83-838C-4C2F-832C-DE0783F94F17}"/>
                </a:ext>
              </a:extLst>
            </p:cNvPr>
            <p:cNvCxnSpPr>
              <a:stCxn id="6" idx="3"/>
              <a:endCxn id="16" idx="1"/>
            </p:cNvCxnSpPr>
            <p:nvPr/>
          </p:nvCxnSpPr>
          <p:spPr>
            <a:xfrm flipV="1">
              <a:off x="2637412" y="1741780"/>
              <a:ext cx="826640" cy="3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28FE4A9C-348E-4D6C-ADC0-D61F07BABBA1}"/>
                </a:ext>
              </a:extLst>
            </p:cNvPr>
            <p:cNvSpPr txBox="1"/>
            <p:nvPr/>
          </p:nvSpPr>
          <p:spPr>
            <a:xfrm>
              <a:off x="3511181" y="2147977"/>
              <a:ext cx="1138888" cy="254044"/>
            </a:xfrm>
            <a:prstGeom prst="rect">
              <a:avLst/>
            </a:prstGeom>
            <a:noFill/>
          </p:spPr>
          <p:txBody>
            <a:bodyPr wrap="square" rtlCol="0">
              <a:spAutoFit/>
            </a:bodyPr>
            <a:lstStyle/>
            <a:p>
              <a:r>
                <a:rPr lang="sv-SE" sz="1051" b="1" dirty="0"/>
                <a:t>Intressenter</a:t>
              </a:r>
            </a:p>
          </p:txBody>
        </p:sp>
        <p:sp>
          <p:nvSpPr>
            <p:cNvPr id="16" name="Rektangel med rundade hörn 59">
              <a:extLst>
                <a:ext uri="{FF2B5EF4-FFF2-40B4-BE49-F238E27FC236}">
                  <a16:creationId xmlns:a16="http://schemas.microsoft.com/office/drawing/2014/main" id="{B53AD077-D7F7-47B8-9F2F-26A5FF4381DF}"/>
                </a:ext>
              </a:extLst>
            </p:cNvPr>
            <p:cNvSpPr/>
            <p:nvPr/>
          </p:nvSpPr>
          <p:spPr>
            <a:xfrm>
              <a:off x="3464053" y="1502057"/>
              <a:ext cx="1047772" cy="479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Produktions-</a:t>
              </a:r>
            </a:p>
            <a:p>
              <a:r>
                <a:rPr lang="sv-SE" sz="933" b="1" dirty="0">
                  <a:solidFill>
                    <a:schemeClr val="tx1"/>
                  </a:solidFill>
                </a:rPr>
                <a:t>data</a:t>
              </a:r>
            </a:p>
          </p:txBody>
        </p:sp>
        <p:sp>
          <p:nvSpPr>
            <p:cNvPr id="17" name="Rektangel med rundade hörn 60">
              <a:extLst>
                <a:ext uri="{FF2B5EF4-FFF2-40B4-BE49-F238E27FC236}">
                  <a16:creationId xmlns:a16="http://schemas.microsoft.com/office/drawing/2014/main" id="{753304E9-2F61-4193-B014-C2CA8F59181E}"/>
                </a:ext>
              </a:extLst>
            </p:cNvPr>
            <p:cNvSpPr/>
            <p:nvPr/>
          </p:nvSpPr>
          <p:spPr>
            <a:xfrm>
              <a:off x="7535740" y="872776"/>
              <a:ext cx="1152549" cy="638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867" b="1" dirty="0">
                  <a:solidFill>
                    <a:schemeClr val="tx1"/>
                  </a:solidFill>
                </a:rPr>
                <a:t>Integration av</a:t>
              </a:r>
            </a:p>
            <a:p>
              <a:r>
                <a:rPr lang="sv-SE" sz="867" b="1" dirty="0">
                  <a:solidFill>
                    <a:schemeClr val="tx1"/>
                  </a:solidFill>
                </a:rPr>
                <a:t>produktions- och mätresultat</a:t>
              </a:r>
            </a:p>
          </p:txBody>
        </p:sp>
        <p:sp>
          <p:nvSpPr>
            <p:cNvPr id="18" name="Flödesschema: Magnetskiva 17">
              <a:extLst>
                <a:ext uri="{FF2B5EF4-FFF2-40B4-BE49-F238E27FC236}">
                  <a16:creationId xmlns:a16="http://schemas.microsoft.com/office/drawing/2014/main" id="{E1DD9318-CC51-44A0-AD07-44E28772EEC7}"/>
                </a:ext>
              </a:extLst>
            </p:cNvPr>
            <p:cNvSpPr/>
            <p:nvPr/>
          </p:nvSpPr>
          <p:spPr>
            <a:xfrm>
              <a:off x="7566461" y="1900757"/>
              <a:ext cx="1152549" cy="7484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dirty="0">
                <a:solidFill>
                  <a:schemeClr val="tx1"/>
                </a:solidFill>
              </a:endParaRPr>
            </a:p>
            <a:p>
              <a:pPr algn="ctr"/>
              <a:r>
                <a:rPr lang="sv-SE" sz="1000" b="1" dirty="0">
                  <a:solidFill>
                    <a:schemeClr val="tx1"/>
                  </a:solidFill>
                </a:rPr>
                <a:t>Rapportportalen</a:t>
              </a:r>
              <a:endParaRPr lang="sv-SE" sz="2400" dirty="0"/>
            </a:p>
          </p:txBody>
        </p:sp>
        <p:cxnSp>
          <p:nvCxnSpPr>
            <p:cNvPr id="21" name="Vinklad koppling 76">
              <a:extLst>
                <a:ext uri="{FF2B5EF4-FFF2-40B4-BE49-F238E27FC236}">
                  <a16:creationId xmlns:a16="http://schemas.microsoft.com/office/drawing/2014/main" id="{18C07672-3593-4CFE-89AB-BC9C70F6A2A0}"/>
                </a:ext>
              </a:extLst>
            </p:cNvPr>
            <p:cNvCxnSpPr>
              <a:cxnSpLocks/>
              <a:endCxn id="7" idx="2"/>
            </p:cNvCxnSpPr>
            <p:nvPr/>
          </p:nvCxnSpPr>
          <p:spPr>
            <a:xfrm rot="16200000" flipV="1">
              <a:off x="2470770" y="4711140"/>
              <a:ext cx="3036421"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ruta 21">
              <a:extLst>
                <a:ext uri="{FF2B5EF4-FFF2-40B4-BE49-F238E27FC236}">
                  <a16:creationId xmlns:a16="http://schemas.microsoft.com/office/drawing/2014/main" id="{B0B38075-F72F-49C2-BF70-BACEF37F106D}"/>
                </a:ext>
              </a:extLst>
            </p:cNvPr>
            <p:cNvSpPr txBox="1"/>
            <p:nvPr/>
          </p:nvSpPr>
          <p:spPr>
            <a:xfrm>
              <a:off x="1007493" y="207957"/>
              <a:ext cx="5328592" cy="584775"/>
            </a:xfrm>
            <a:prstGeom prst="rect">
              <a:avLst/>
            </a:prstGeom>
            <a:noFill/>
          </p:spPr>
          <p:txBody>
            <a:bodyPr wrap="square" rtlCol="0">
              <a:spAutoFit/>
            </a:bodyPr>
            <a:lstStyle/>
            <a:p>
              <a:r>
                <a:rPr lang="sv-SE" sz="3200" b="1" dirty="0">
                  <a:solidFill>
                    <a:srgbClr val="35962B"/>
                  </a:solidFill>
                  <a:latin typeface="Open Sans Light" panose="020B0306030504020204" pitchFamily="34" charset="0"/>
                  <a:ea typeface="Open Sans Light" panose="020B0306030504020204" pitchFamily="34" charset="0"/>
                  <a:cs typeface="Open Sans Light" panose="020B0306030504020204" pitchFamily="34" charset="0"/>
                </a:rPr>
                <a:t>Aktivitetsflöde</a:t>
              </a:r>
            </a:p>
          </p:txBody>
        </p:sp>
        <p:cxnSp>
          <p:nvCxnSpPr>
            <p:cNvPr id="23" name="Vinklad koppling 34">
              <a:extLst>
                <a:ext uri="{FF2B5EF4-FFF2-40B4-BE49-F238E27FC236}">
                  <a16:creationId xmlns:a16="http://schemas.microsoft.com/office/drawing/2014/main" id="{10A9F614-62EB-438A-8A42-C3FB1258793E}"/>
                </a:ext>
              </a:extLst>
            </p:cNvPr>
            <p:cNvCxnSpPr>
              <a:cxnSpLocks/>
              <a:stCxn id="4" idx="3"/>
              <a:endCxn id="7" idx="1"/>
            </p:cNvCxnSpPr>
            <p:nvPr/>
          </p:nvCxnSpPr>
          <p:spPr>
            <a:xfrm flipV="1">
              <a:off x="2908859" y="2873862"/>
              <a:ext cx="503845" cy="139904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Vinklad koppling 42">
              <a:extLst>
                <a:ext uri="{FF2B5EF4-FFF2-40B4-BE49-F238E27FC236}">
                  <a16:creationId xmlns:a16="http://schemas.microsoft.com/office/drawing/2014/main" id="{E7E1535D-8D78-4886-8774-B72122AF940F}"/>
                </a:ext>
              </a:extLst>
            </p:cNvPr>
            <p:cNvCxnSpPr>
              <a:cxnSpLocks/>
              <a:stCxn id="8" idx="3"/>
              <a:endCxn id="10" idx="1"/>
            </p:cNvCxnSpPr>
            <p:nvPr/>
          </p:nvCxnSpPr>
          <p:spPr>
            <a:xfrm>
              <a:off x="6970797" y="4267765"/>
              <a:ext cx="648072" cy="84564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ktangel med rundade hörn 45">
              <a:extLst>
                <a:ext uri="{FF2B5EF4-FFF2-40B4-BE49-F238E27FC236}">
                  <a16:creationId xmlns:a16="http://schemas.microsoft.com/office/drawing/2014/main" id="{EDB085FC-2861-4A52-BB6B-37C22D757EBE}"/>
                </a:ext>
              </a:extLst>
            </p:cNvPr>
            <p:cNvSpPr/>
            <p:nvPr/>
          </p:nvSpPr>
          <p:spPr>
            <a:xfrm>
              <a:off x="4896217" y="1557145"/>
              <a:ext cx="197255" cy="1887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p>
          </p:txBody>
        </p:sp>
        <p:sp>
          <p:nvSpPr>
            <p:cNvPr id="26" name="textruta 25">
              <a:extLst>
                <a:ext uri="{FF2B5EF4-FFF2-40B4-BE49-F238E27FC236}">
                  <a16:creationId xmlns:a16="http://schemas.microsoft.com/office/drawing/2014/main" id="{CAAE714A-D921-42DE-876A-9C5407BAD644}"/>
                </a:ext>
              </a:extLst>
            </p:cNvPr>
            <p:cNvSpPr txBox="1"/>
            <p:nvPr/>
          </p:nvSpPr>
          <p:spPr>
            <a:xfrm>
              <a:off x="5181220" y="1446687"/>
              <a:ext cx="1563669" cy="739177"/>
            </a:xfrm>
            <a:prstGeom prst="rect">
              <a:avLst/>
            </a:prstGeom>
            <a:noFill/>
          </p:spPr>
          <p:txBody>
            <a:bodyPr wrap="square" rtlCol="0">
              <a:spAutoFit/>
            </a:bodyPr>
            <a:lstStyle/>
            <a:p>
              <a:pPr defTabSz="457189"/>
              <a:r>
                <a:rPr lang="sv-SE" sz="1051" dirty="0"/>
                <a:t>Produktionsresultat skördare, sortiment Produktionsresultat skördare, stam</a:t>
              </a:r>
            </a:p>
          </p:txBody>
        </p:sp>
        <p:sp>
          <p:nvSpPr>
            <p:cNvPr id="27" name="Rektangel med rundade hörn 47">
              <a:extLst>
                <a:ext uri="{FF2B5EF4-FFF2-40B4-BE49-F238E27FC236}">
                  <a16:creationId xmlns:a16="http://schemas.microsoft.com/office/drawing/2014/main" id="{3761A4DC-9CD9-4D32-A5A1-E8C8E85377F5}"/>
                </a:ext>
              </a:extLst>
            </p:cNvPr>
            <p:cNvSpPr/>
            <p:nvPr/>
          </p:nvSpPr>
          <p:spPr>
            <a:xfrm>
              <a:off x="4903282" y="1857777"/>
              <a:ext cx="197255" cy="18871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p>
          </p:txBody>
        </p:sp>
        <p:sp>
          <p:nvSpPr>
            <p:cNvPr id="28" name="Rektangel med rundade hörn 48">
              <a:extLst>
                <a:ext uri="{FF2B5EF4-FFF2-40B4-BE49-F238E27FC236}">
                  <a16:creationId xmlns:a16="http://schemas.microsoft.com/office/drawing/2014/main" id="{982F83A9-C037-4B46-8861-352D47621424}"/>
                </a:ext>
              </a:extLst>
            </p:cNvPr>
            <p:cNvSpPr/>
            <p:nvPr/>
          </p:nvSpPr>
          <p:spPr>
            <a:xfrm>
              <a:off x="4903282" y="2183033"/>
              <a:ext cx="197255" cy="18871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p>
          </p:txBody>
        </p:sp>
        <p:sp>
          <p:nvSpPr>
            <p:cNvPr id="30" name="textruta 29">
              <a:extLst>
                <a:ext uri="{FF2B5EF4-FFF2-40B4-BE49-F238E27FC236}">
                  <a16:creationId xmlns:a16="http://schemas.microsoft.com/office/drawing/2014/main" id="{0CF676D5-2449-4CD6-A5CC-91D6488A3057}"/>
                </a:ext>
              </a:extLst>
            </p:cNvPr>
            <p:cNvSpPr txBox="1"/>
            <p:nvPr/>
          </p:nvSpPr>
          <p:spPr>
            <a:xfrm>
              <a:off x="5184272" y="2150365"/>
              <a:ext cx="1714517" cy="415755"/>
            </a:xfrm>
            <a:prstGeom prst="rect">
              <a:avLst/>
            </a:prstGeom>
            <a:noFill/>
          </p:spPr>
          <p:txBody>
            <a:bodyPr wrap="square" rtlCol="0">
              <a:spAutoFit/>
            </a:bodyPr>
            <a:lstStyle/>
            <a:p>
              <a:pPr defTabSz="457189"/>
              <a:r>
                <a:rPr lang="sv-SE" sz="1051" dirty="0"/>
                <a:t>Kvalitetsresultat skördare (endast till BI)</a:t>
              </a:r>
            </a:p>
          </p:txBody>
        </p:sp>
        <p:pic>
          <p:nvPicPr>
            <p:cNvPr id="31" name="Picture 4" descr="http://www.kunskapdirekt.se/upload/KunskapDirekt/Verktyg/volymerStockGrund.jpg">
              <a:extLst>
                <a:ext uri="{FF2B5EF4-FFF2-40B4-BE49-F238E27FC236}">
                  <a16:creationId xmlns:a16="http://schemas.microsoft.com/office/drawing/2014/main" id="{F76730F0-DEA2-4D5A-9316-835F6A87F9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3144" y="1288173"/>
              <a:ext cx="434427" cy="281473"/>
            </a:xfrm>
            <a:prstGeom prst="rect">
              <a:avLst/>
            </a:prstGeom>
            <a:noFill/>
            <a:extLst>
              <a:ext uri="{909E8E84-426E-40DD-AFC4-6F175D3DCCD1}">
                <a14:hiddenFill xmlns:a14="http://schemas.microsoft.com/office/drawing/2010/main">
                  <a:solidFill>
                    <a:srgbClr val="FFFFFF"/>
                  </a:solidFill>
                </a14:hiddenFill>
              </a:ext>
            </a:extLst>
          </p:spPr>
        </p:pic>
        <p:sp>
          <p:nvSpPr>
            <p:cNvPr id="32" name="textruta 31">
              <a:extLst>
                <a:ext uri="{FF2B5EF4-FFF2-40B4-BE49-F238E27FC236}">
                  <a16:creationId xmlns:a16="http://schemas.microsoft.com/office/drawing/2014/main" id="{8AF39583-92E6-45D3-BD9E-010D7983EEB6}"/>
                </a:ext>
              </a:extLst>
            </p:cNvPr>
            <p:cNvSpPr txBox="1"/>
            <p:nvPr/>
          </p:nvSpPr>
          <p:spPr>
            <a:xfrm>
              <a:off x="1685781" y="961010"/>
              <a:ext cx="1912703" cy="430887"/>
            </a:xfrm>
            <a:prstGeom prst="rect">
              <a:avLst/>
            </a:prstGeom>
            <a:noFill/>
          </p:spPr>
          <p:txBody>
            <a:bodyPr wrap="none" rtlCol="0">
              <a:spAutoFit/>
            </a:bodyPr>
            <a:lstStyle/>
            <a:p>
              <a:r>
                <a:rPr lang="sv-SE" sz="1100" dirty="0"/>
                <a:t>Filinsändning via Sender XC</a:t>
              </a:r>
            </a:p>
            <a:p>
              <a:r>
                <a:rPr lang="sv-SE" sz="1100" dirty="0"/>
                <a:t>Rapp</a:t>
              </a:r>
            </a:p>
          </p:txBody>
        </p:sp>
        <p:sp>
          <p:nvSpPr>
            <p:cNvPr id="33" name="Rektangel med rundade hörn 66">
              <a:extLst>
                <a:ext uri="{FF2B5EF4-FFF2-40B4-BE49-F238E27FC236}">
                  <a16:creationId xmlns:a16="http://schemas.microsoft.com/office/drawing/2014/main" id="{6916604D-3B98-44B0-85A4-D4C043CD034E}"/>
                </a:ext>
              </a:extLst>
            </p:cNvPr>
            <p:cNvSpPr/>
            <p:nvPr/>
          </p:nvSpPr>
          <p:spPr>
            <a:xfrm>
              <a:off x="5193950" y="4509632"/>
              <a:ext cx="1224135" cy="470739"/>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Redovisnings-hänvisning</a:t>
              </a:r>
            </a:p>
            <a:p>
              <a:pPr algn="ctr"/>
              <a:endParaRPr lang="sv-SE" sz="1000" b="1" dirty="0">
                <a:solidFill>
                  <a:schemeClr val="tx1"/>
                </a:solidFill>
              </a:endParaRPr>
            </a:p>
          </p:txBody>
        </p:sp>
        <p:sp>
          <p:nvSpPr>
            <p:cNvPr id="34" name="Rektangel med rundade hörn 67">
              <a:extLst>
                <a:ext uri="{FF2B5EF4-FFF2-40B4-BE49-F238E27FC236}">
                  <a16:creationId xmlns:a16="http://schemas.microsoft.com/office/drawing/2014/main" id="{E2D925EF-DAED-4A45-B120-57A6A392842F}"/>
                </a:ext>
              </a:extLst>
            </p:cNvPr>
            <p:cNvSpPr/>
            <p:nvPr/>
          </p:nvSpPr>
          <p:spPr>
            <a:xfrm>
              <a:off x="5322857" y="4957526"/>
              <a:ext cx="1224135" cy="470739"/>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Kontraktskedja</a:t>
              </a:r>
            </a:p>
            <a:p>
              <a:pPr algn="ctr"/>
              <a:endParaRPr lang="sv-SE" sz="1000" b="1" dirty="0">
                <a:solidFill>
                  <a:schemeClr val="tx1"/>
                </a:solidFill>
              </a:endParaRPr>
            </a:p>
          </p:txBody>
        </p:sp>
        <p:pic>
          <p:nvPicPr>
            <p:cNvPr id="35" name="Bildobjekt 34">
              <a:extLst>
                <a:ext uri="{FF2B5EF4-FFF2-40B4-BE49-F238E27FC236}">
                  <a16:creationId xmlns:a16="http://schemas.microsoft.com/office/drawing/2014/main" id="{7F9BAEBC-7FF3-4C6D-B503-869EA1C7C3E8}"/>
                </a:ext>
              </a:extLst>
            </p:cNvPr>
            <p:cNvPicPr>
              <a:picLocks noChangeAspect="1"/>
            </p:cNvPicPr>
            <p:nvPr/>
          </p:nvPicPr>
          <p:blipFill>
            <a:blip r:embed="rId5"/>
            <a:stretch>
              <a:fillRect/>
            </a:stretch>
          </p:blipFill>
          <p:spPr>
            <a:xfrm>
              <a:off x="9157435" y="1958833"/>
              <a:ext cx="971013" cy="715972"/>
            </a:xfrm>
            <a:prstGeom prst="rect">
              <a:avLst/>
            </a:prstGeom>
          </p:spPr>
        </p:pic>
        <p:pic>
          <p:nvPicPr>
            <p:cNvPr id="36" name="Bildobjekt 35">
              <a:extLst>
                <a:ext uri="{FF2B5EF4-FFF2-40B4-BE49-F238E27FC236}">
                  <a16:creationId xmlns:a16="http://schemas.microsoft.com/office/drawing/2014/main" id="{61D23EF5-EEF1-4493-8B88-C376DB8BDC4A}"/>
                </a:ext>
              </a:extLst>
            </p:cNvPr>
            <p:cNvPicPr>
              <a:picLocks noChangeAspect="1"/>
            </p:cNvPicPr>
            <p:nvPr/>
          </p:nvPicPr>
          <p:blipFill>
            <a:blip r:embed="rId6"/>
            <a:stretch>
              <a:fillRect/>
            </a:stretch>
          </p:blipFill>
          <p:spPr>
            <a:xfrm>
              <a:off x="8950667" y="718485"/>
              <a:ext cx="766047" cy="574535"/>
            </a:xfrm>
            <a:prstGeom prst="rect">
              <a:avLst/>
            </a:prstGeom>
          </p:spPr>
        </p:pic>
        <p:sp>
          <p:nvSpPr>
            <p:cNvPr id="37" name="textruta 36">
              <a:extLst>
                <a:ext uri="{FF2B5EF4-FFF2-40B4-BE49-F238E27FC236}">
                  <a16:creationId xmlns:a16="http://schemas.microsoft.com/office/drawing/2014/main" id="{28F29BD8-802B-4366-BAFE-FC6CC5E86875}"/>
                </a:ext>
              </a:extLst>
            </p:cNvPr>
            <p:cNvSpPr txBox="1"/>
            <p:nvPr/>
          </p:nvSpPr>
          <p:spPr>
            <a:xfrm>
              <a:off x="9715375" y="437788"/>
              <a:ext cx="1188146" cy="1477328"/>
            </a:xfrm>
            <a:prstGeom prst="rect">
              <a:avLst/>
            </a:prstGeom>
            <a:noFill/>
          </p:spPr>
          <p:txBody>
            <a:bodyPr wrap="none" rtlCol="0">
              <a:spAutoFit/>
            </a:bodyPr>
            <a:lstStyle/>
            <a:p>
              <a:r>
                <a:rPr lang="sv-SE" sz="1000" b="1" dirty="0" err="1"/>
                <a:t>MeasuringTicket</a:t>
              </a:r>
              <a:r>
                <a:rPr lang="sv-SE" sz="1000" b="1" dirty="0"/>
                <a:t> </a:t>
              </a:r>
            </a:p>
            <a:p>
              <a:r>
                <a:rPr lang="sv-SE" sz="1000" b="1" dirty="0" err="1"/>
                <a:t>Production</a:t>
              </a:r>
              <a:r>
                <a:rPr lang="sv-SE" sz="1000" b="1" dirty="0"/>
                <a:t> Ticket</a:t>
              </a:r>
            </a:p>
            <a:p>
              <a:endParaRPr lang="sv-SE" sz="1000" b="1" dirty="0"/>
            </a:p>
            <a:p>
              <a:r>
                <a:rPr lang="sv-SE" sz="1000" b="1" dirty="0" err="1"/>
                <a:t>Delivery</a:t>
              </a:r>
              <a:r>
                <a:rPr lang="sv-SE" sz="1000" b="1" dirty="0"/>
                <a:t> </a:t>
              </a:r>
              <a:r>
                <a:rPr lang="sv-SE" sz="1000" b="1" dirty="0" err="1"/>
                <a:t>Message</a:t>
              </a:r>
              <a:endParaRPr lang="sv-SE" sz="1000" b="1" dirty="0"/>
            </a:p>
            <a:p>
              <a:r>
                <a:rPr lang="sv-SE" sz="1000" b="1" dirty="0"/>
                <a:t>Shipment </a:t>
              </a:r>
              <a:r>
                <a:rPr lang="sv-SE" sz="1000" b="1" dirty="0" err="1"/>
                <a:t>Advice</a:t>
              </a:r>
              <a:endParaRPr lang="sv-SE" sz="1000" b="1" dirty="0"/>
            </a:p>
            <a:p>
              <a:endParaRPr lang="sv-SE" sz="1000" b="1" dirty="0"/>
            </a:p>
            <a:p>
              <a:r>
                <a:rPr lang="sv-SE" sz="1000" b="1" dirty="0" err="1">
                  <a:solidFill>
                    <a:srgbClr val="FF0000"/>
                  </a:solidFill>
                </a:rPr>
                <a:t>MeasuringTicket</a:t>
              </a:r>
              <a:endParaRPr lang="sv-SE" sz="1000" b="1" dirty="0">
                <a:solidFill>
                  <a:srgbClr val="FF0000"/>
                </a:solidFill>
              </a:endParaRPr>
            </a:p>
            <a:p>
              <a:r>
                <a:rPr lang="sv-SE" sz="1000" b="1" dirty="0" err="1">
                  <a:solidFill>
                    <a:srgbClr val="FF0000"/>
                  </a:solidFill>
                </a:rPr>
                <a:t>Measuring</a:t>
              </a:r>
              <a:r>
                <a:rPr lang="sv-SE" sz="1000" b="1" dirty="0">
                  <a:solidFill>
                    <a:srgbClr val="FF0000"/>
                  </a:solidFill>
                </a:rPr>
                <a:t> Ticket</a:t>
              </a:r>
            </a:p>
            <a:p>
              <a:endParaRPr lang="sv-SE" sz="1000" b="1" dirty="0"/>
            </a:p>
          </p:txBody>
        </p:sp>
        <p:cxnSp>
          <p:nvCxnSpPr>
            <p:cNvPr id="38" name="Rak pilkoppling 37">
              <a:extLst>
                <a:ext uri="{FF2B5EF4-FFF2-40B4-BE49-F238E27FC236}">
                  <a16:creationId xmlns:a16="http://schemas.microsoft.com/office/drawing/2014/main" id="{52DE6F8D-716E-4310-A795-7230DDAA7FD1}"/>
                </a:ext>
              </a:extLst>
            </p:cNvPr>
            <p:cNvCxnSpPr>
              <a:cxnSpLocks/>
              <a:stCxn id="4" idx="3"/>
              <a:endCxn id="8" idx="1"/>
            </p:cNvCxnSpPr>
            <p:nvPr/>
          </p:nvCxnSpPr>
          <p:spPr>
            <a:xfrm flipV="1">
              <a:off x="2908859" y="4267766"/>
              <a:ext cx="2981819" cy="514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9" name="Bildobjekt 38">
              <a:extLst>
                <a:ext uri="{FF2B5EF4-FFF2-40B4-BE49-F238E27FC236}">
                  <a16:creationId xmlns:a16="http://schemas.microsoft.com/office/drawing/2014/main" id="{28A17DA5-3BAB-4A92-AD5C-8D1CEA4A9F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307" y="5019818"/>
              <a:ext cx="772136" cy="599231"/>
            </a:xfrm>
            <a:prstGeom prst="rect">
              <a:avLst/>
            </a:prstGeom>
          </p:spPr>
        </p:pic>
        <p:pic>
          <p:nvPicPr>
            <p:cNvPr id="40" name="Bildobjekt 39">
              <a:extLst>
                <a:ext uri="{FF2B5EF4-FFF2-40B4-BE49-F238E27FC236}">
                  <a16:creationId xmlns:a16="http://schemas.microsoft.com/office/drawing/2014/main" id="{8D2786BB-5623-4D62-AABB-C4647626CA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9817" y="4057127"/>
              <a:ext cx="737385" cy="444252"/>
            </a:xfrm>
            <a:prstGeom prst="rect">
              <a:avLst/>
            </a:prstGeom>
          </p:spPr>
        </p:pic>
        <p:pic>
          <p:nvPicPr>
            <p:cNvPr id="41" name="Bildobjekt 40">
              <a:extLst>
                <a:ext uri="{FF2B5EF4-FFF2-40B4-BE49-F238E27FC236}">
                  <a16:creationId xmlns:a16="http://schemas.microsoft.com/office/drawing/2014/main" id="{994FF2D8-FED6-495B-9400-863C909D3E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76404" y="4930990"/>
              <a:ext cx="742205" cy="450092"/>
            </a:xfrm>
            <a:prstGeom prst="rect">
              <a:avLst/>
            </a:prstGeom>
          </p:spPr>
        </p:pic>
        <p:cxnSp>
          <p:nvCxnSpPr>
            <p:cNvPr id="42" name="Vinklad koppling 56">
              <a:extLst>
                <a:ext uri="{FF2B5EF4-FFF2-40B4-BE49-F238E27FC236}">
                  <a16:creationId xmlns:a16="http://schemas.microsoft.com/office/drawing/2014/main" id="{E7847DEC-4988-4AB4-809A-3CBDECCF58E5}"/>
                </a:ext>
              </a:extLst>
            </p:cNvPr>
            <p:cNvCxnSpPr>
              <a:stCxn id="41" idx="3"/>
              <a:endCxn id="40" idx="2"/>
            </p:cNvCxnSpPr>
            <p:nvPr/>
          </p:nvCxnSpPr>
          <p:spPr>
            <a:xfrm flipV="1">
              <a:off x="9618609" y="4501380"/>
              <a:ext cx="619900" cy="65465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ruta 42">
              <a:extLst>
                <a:ext uri="{FF2B5EF4-FFF2-40B4-BE49-F238E27FC236}">
                  <a16:creationId xmlns:a16="http://schemas.microsoft.com/office/drawing/2014/main" id="{B5B55F66-FC27-462D-9491-083334D0AE45}"/>
                </a:ext>
              </a:extLst>
            </p:cNvPr>
            <p:cNvSpPr txBox="1"/>
            <p:nvPr/>
          </p:nvSpPr>
          <p:spPr>
            <a:xfrm>
              <a:off x="1885570" y="5551349"/>
              <a:ext cx="1164188" cy="254044"/>
            </a:xfrm>
            <a:prstGeom prst="rect">
              <a:avLst/>
            </a:prstGeom>
            <a:noFill/>
          </p:spPr>
          <p:txBody>
            <a:bodyPr wrap="square" rtlCol="0">
              <a:spAutoFit/>
            </a:bodyPr>
            <a:lstStyle/>
            <a:p>
              <a:r>
                <a:rPr lang="sv-SE" sz="1051" b="1" dirty="0"/>
                <a:t>Virkesköpare</a:t>
              </a:r>
            </a:p>
          </p:txBody>
        </p:sp>
        <p:pic>
          <p:nvPicPr>
            <p:cNvPr id="44" name="Bildobjekt 43">
              <a:extLst>
                <a:ext uri="{FF2B5EF4-FFF2-40B4-BE49-F238E27FC236}">
                  <a16:creationId xmlns:a16="http://schemas.microsoft.com/office/drawing/2014/main" id="{CA670196-F448-4709-85C1-3FBA589893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5840" y="2615222"/>
              <a:ext cx="772136" cy="599231"/>
            </a:xfrm>
            <a:prstGeom prst="rect">
              <a:avLst/>
            </a:prstGeom>
          </p:spPr>
        </p:pic>
        <p:sp>
          <p:nvSpPr>
            <p:cNvPr id="45" name="textruta 44">
              <a:extLst>
                <a:ext uri="{FF2B5EF4-FFF2-40B4-BE49-F238E27FC236}">
                  <a16:creationId xmlns:a16="http://schemas.microsoft.com/office/drawing/2014/main" id="{FA898530-5B98-4664-BBA4-9E0AB6DEBC8F}"/>
                </a:ext>
              </a:extLst>
            </p:cNvPr>
            <p:cNvSpPr txBox="1"/>
            <p:nvPr/>
          </p:nvSpPr>
          <p:spPr>
            <a:xfrm>
              <a:off x="4504103" y="3146754"/>
              <a:ext cx="1505120" cy="415755"/>
            </a:xfrm>
            <a:prstGeom prst="rect">
              <a:avLst/>
            </a:prstGeom>
            <a:noFill/>
          </p:spPr>
          <p:txBody>
            <a:bodyPr wrap="square" rtlCol="0">
              <a:spAutoFit/>
            </a:bodyPr>
            <a:lstStyle/>
            <a:p>
              <a:r>
                <a:rPr lang="sv-SE" sz="1051" b="1" dirty="0"/>
                <a:t>Produktionsledare, virkesadministratör</a:t>
              </a:r>
            </a:p>
          </p:txBody>
        </p:sp>
        <p:pic>
          <p:nvPicPr>
            <p:cNvPr id="46" name="Bildobjekt 45">
              <a:extLst>
                <a:ext uri="{FF2B5EF4-FFF2-40B4-BE49-F238E27FC236}">
                  <a16:creationId xmlns:a16="http://schemas.microsoft.com/office/drawing/2014/main" id="{B443E408-AF02-486E-8B6B-A1193A3E9E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7295" y="3417913"/>
              <a:ext cx="772136" cy="599231"/>
            </a:xfrm>
            <a:prstGeom prst="rect">
              <a:avLst/>
            </a:prstGeom>
          </p:spPr>
        </p:pic>
        <p:cxnSp>
          <p:nvCxnSpPr>
            <p:cNvPr id="47" name="Rak pilkoppling 46">
              <a:extLst>
                <a:ext uri="{FF2B5EF4-FFF2-40B4-BE49-F238E27FC236}">
                  <a16:creationId xmlns:a16="http://schemas.microsoft.com/office/drawing/2014/main" id="{6F0B80D9-530E-46A5-B335-73AFDC01F646}"/>
                </a:ext>
              </a:extLst>
            </p:cNvPr>
            <p:cNvCxnSpPr/>
            <p:nvPr/>
          </p:nvCxnSpPr>
          <p:spPr>
            <a:xfrm flipV="1">
              <a:off x="6970797" y="1140185"/>
              <a:ext cx="573448" cy="4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EF8052EB-B721-48A1-9F90-91E5C1B88C45}"/>
                </a:ext>
              </a:extLst>
            </p:cNvPr>
            <p:cNvCxnSpPr>
              <a:endCxn id="51" idx="1"/>
            </p:cNvCxnSpPr>
            <p:nvPr/>
          </p:nvCxnSpPr>
          <p:spPr>
            <a:xfrm flipV="1">
              <a:off x="4497593" y="1066494"/>
              <a:ext cx="394537" cy="5231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2">
              <a:extLst>
                <a:ext uri="{FF2B5EF4-FFF2-40B4-BE49-F238E27FC236}">
                  <a16:creationId xmlns:a16="http://schemas.microsoft.com/office/drawing/2014/main" id="{9FFBBA6D-52D7-46EC-8762-6241F257E7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1922" y="1609993"/>
              <a:ext cx="384143" cy="56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ktangel med rundade hörn 7">
              <a:extLst>
                <a:ext uri="{FF2B5EF4-FFF2-40B4-BE49-F238E27FC236}">
                  <a16:creationId xmlns:a16="http://schemas.microsoft.com/office/drawing/2014/main" id="{0DAF4FC9-F805-47BC-9133-0E0DC266CE45}"/>
                </a:ext>
              </a:extLst>
            </p:cNvPr>
            <p:cNvSpPr/>
            <p:nvPr/>
          </p:nvSpPr>
          <p:spPr>
            <a:xfrm>
              <a:off x="3404833" y="2564695"/>
              <a:ext cx="1160000" cy="6282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1" name="Rektangel med rundade hörn 45">
              <a:extLst>
                <a:ext uri="{FF2B5EF4-FFF2-40B4-BE49-F238E27FC236}">
                  <a16:creationId xmlns:a16="http://schemas.microsoft.com/office/drawing/2014/main" id="{1C44167F-02DC-4D08-B843-374A7AED61DE}"/>
                </a:ext>
              </a:extLst>
            </p:cNvPr>
            <p:cNvSpPr/>
            <p:nvPr/>
          </p:nvSpPr>
          <p:spPr>
            <a:xfrm>
              <a:off x="4892130" y="972137"/>
              <a:ext cx="197255" cy="188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p>
          </p:txBody>
        </p:sp>
        <p:sp>
          <p:nvSpPr>
            <p:cNvPr id="52" name="Rektangel med rundade hörn 45">
              <a:extLst>
                <a:ext uri="{FF2B5EF4-FFF2-40B4-BE49-F238E27FC236}">
                  <a16:creationId xmlns:a16="http://schemas.microsoft.com/office/drawing/2014/main" id="{B39542BB-FF04-4B19-A3E0-951E0C162A07}"/>
                </a:ext>
              </a:extLst>
            </p:cNvPr>
            <p:cNvSpPr/>
            <p:nvPr/>
          </p:nvSpPr>
          <p:spPr>
            <a:xfrm>
              <a:off x="4896217" y="1258113"/>
              <a:ext cx="197255" cy="18871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a:p>
          </p:txBody>
        </p:sp>
        <p:sp>
          <p:nvSpPr>
            <p:cNvPr id="53" name="textruta 52">
              <a:extLst>
                <a:ext uri="{FF2B5EF4-FFF2-40B4-BE49-F238E27FC236}">
                  <a16:creationId xmlns:a16="http://schemas.microsoft.com/office/drawing/2014/main" id="{0270590D-6AD2-41C9-BCDA-CDD204480BD6}"/>
                </a:ext>
              </a:extLst>
            </p:cNvPr>
            <p:cNvSpPr txBox="1"/>
            <p:nvPr/>
          </p:nvSpPr>
          <p:spPr>
            <a:xfrm>
              <a:off x="5185728" y="832712"/>
              <a:ext cx="1563669" cy="415755"/>
            </a:xfrm>
            <a:prstGeom prst="rect">
              <a:avLst/>
            </a:prstGeom>
            <a:noFill/>
          </p:spPr>
          <p:txBody>
            <a:bodyPr wrap="square" rtlCol="0">
              <a:spAutoFit/>
            </a:bodyPr>
            <a:lstStyle/>
            <a:p>
              <a:pPr defTabSz="457189"/>
              <a:r>
                <a:rPr lang="sv-SE" sz="1051" dirty="0"/>
                <a:t>Produktionsresultat skotare, sortiment</a:t>
              </a:r>
            </a:p>
          </p:txBody>
        </p:sp>
        <p:sp>
          <p:nvSpPr>
            <p:cNvPr id="54" name="textruta 53">
              <a:extLst>
                <a:ext uri="{FF2B5EF4-FFF2-40B4-BE49-F238E27FC236}">
                  <a16:creationId xmlns:a16="http://schemas.microsoft.com/office/drawing/2014/main" id="{6C033F31-0259-434D-85CE-383A6029F748}"/>
                </a:ext>
              </a:extLst>
            </p:cNvPr>
            <p:cNvSpPr txBox="1"/>
            <p:nvPr/>
          </p:nvSpPr>
          <p:spPr>
            <a:xfrm>
              <a:off x="5188140" y="1147648"/>
              <a:ext cx="1563669" cy="415755"/>
            </a:xfrm>
            <a:prstGeom prst="rect">
              <a:avLst/>
            </a:prstGeom>
            <a:noFill/>
          </p:spPr>
          <p:txBody>
            <a:bodyPr wrap="square" rtlCol="0">
              <a:spAutoFit/>
            </a:bodyPr>
            <a:lstStyle/>
            <a:p>
              <a:pPr defTabSz="457189"/>
              <a:r>
                <a:rPr lang="sv-SE" sz="1051" dirty="0"/>
                <a:t>Produktionsresultat skotare, lass</a:t>
              </a:r>
            </a:p>
          </p:txBody>
        </p:sp>
        <p:cxnSp>
          <p:nvCxnSpPr>
            <p:cNvPr id="55" name="Rak pilkoppling 54">
              <a:extLst>
                <a:ext uri="{FF2B5EF4-FFF2-40B4-BE49-F238E27FC236}">
                  <a16:creationId xmlns:a16="http://schemas.microsoft.com/office/drawing/2014/main" id="{B15F8D0F-B776-4F99-A1C3-21BD76FB9DB7}"/>
                </a:ext>
              </a:extLst>
            </p:cNvPr>
            <p:cNvCxnSpPr/>
            <p:nvPr/>
          </p:nvCxnSpPr>
          <p:spPr>
            <a:xfrm flipV="1">
              <a:off x="6969070" y="2277940"/>
              <a:ext cx="560655" cy="33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Rak pilkoppling 55">
              <a:extLst>
                <a:ext uri="{FF2B5EF4-FFF2-40B4-BE49-F238E27FC236}">
                  <a16:creationId xmlns:a16="http://schemas.microsoft.com/office/drawing/2014/main" id="{D38C8BF7-6FA6-4466-B6B9-7CB5768D253C}"/>
                </a:ext>
              </a:extLst>
            </p:cNvPr>
            <p:cNvCxnSpPr/>
            <p:nvPr/>
          </p:nvCxnSpPr>
          <p:spPr>
            <a:xfrm flipV="1">
              <a:off x="4514335" y="1336069"/>
              <a:ext cx="396716" cy="3014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ak pilkoppling 56">
              <a:extLst>
                <a:ext uri="{FF2B5EF4-FFF2-40B4-BE49-F238E27FC236}">
                  <a16:creationId xmlns:a16="http://schemas.microsoft.com/office/drawing/2014/main" id="{5D9D8638-6B9F-4E86-B4D1-C941C262EC1C}"/>
                </a:ext>
              </a:extLst>
            </p:cNvPr>
            <p:cNvCxnSpPr/>
            <p:nvPr/>
          </p:nvCxnSpPr>
          <p:spPr>
            <a:xfrm flipV="1">
              <a:off x="4498242" y="1652223"/>
              <a:ext cx="389711" cy="22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ak pilkoppling 57">
              <a:extLst>
                <a:ext uri="{FF2B5EF4-FFF2-40B4-BE49-F238E27FC236}">
                  <a16:creationId xmlns:a16="http://schemas.microsoft.com/office/drawing/2014/main" id="{8090B41A-2D99-44DE-ABE8-373870349143}"/>
                </a:ext>
              </a:extLst>
            </p:cNvPr>
            <p:cNvCxnSpPr/>
            <p:nvPr/>
          </p:nvCxnSpPr>
          <p:spPr>
            <a:xfrm>
              <a:off x="4519001" y="1748598"/>
              <a:ext cx="393171" cy="160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Rak pilkoppling 58">
              <a:extLst>
                <a:ext uri="{FF2B5EF4-FFF2-40B4-BE49-F238E27FC236}">
                  <a16:creationId xmlns:a16="http://schemas.microsoft.com/office/drawing/2014/main" id="{DAB8AC0E-B18A-4466-94A2-1FB19E1C5B92}"/>
                </a:ext>
              </a:extLst>
            </p:cNvPr>
            <p:cNvCxnSpPr>
              <a:endCxn id="28" idx="1"/>
            </p:cNvCxnSpPr>
            <p:nvPr/>
          </p:nvCxnSpPr>
          <p:spPr>
            <a:xfrm>
              <a:off x="4525739" y="1892355"/>
              <a:ext cx="377543" cy="3850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1013DBF0-0B87-486E-ACCA-FC6C2A55AF21}"/>
                </a:ext>
              </a:extLst>
            </p:cNvPr>
            <p:cNvSpPr txBox="1"/>
            <p:nvPr/>
          </p:nvSpPr>
          <p:spPr>
            <a:xfrm>
              <a:off x="10985703" y="489513"/>
              <a:ext cx="871952" cy="256545"/>
            </a:xfrm>
            <a:prstGeom prst="rect">
              <a:avLst/>
            </a:prstGeom>
            <a:noFill/>
          </p:spPr>
          <p:txBody>
            <a:bodyPr wrap="square" rtlCol="0">
              <a:spAutoFit/>
            </a:bodyPr>
            <a:lstStyle/>
            <a:p>
              <a:r>
                <a:rPr lang="sv-SE" sz="1067" dirty="0"/>
                <a:t>Skördare</a:t>
              </a:r>
            </a:p>
          </p:txBody>
        </p:sp>
        <p:sp>
          <p:nvSpPr>
            <p:cNvPr id="3" name="Höger klammerparentes 2">
              <a:extLst>
                <a:ext uri="{FF2B5EF4-FFF2-40B4-BE49-F238E27FC236}">
                  <a16:creationId xmlns:a16="http://schemas.microsoft.com/office/drawing/2014/main" id="{80F1E810-53B5-451E-BEBC-DC9A7AC5CB9E}"/>
                </a:ext>
              </a:extLst>
            </p:cNvPr>
            <p:cNvSpPr/>
            <p:nvPr/>
          </p:nvSpPr>
          <p:spPr>
            <a:xfrm>
              <a:off x="10985073" y="528529"/>
              <a:ext cx="60959" cy="2092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2400"/>
            </a:p>
          </p:txBody>
        </p:sp>
        <p:sp>
          <p:nvSpPr>
            <p:cNvPr id="60" name="textruta 59">
              <a:extLst>
                <a:ext uri="{FF2B5EF4-FFF2-40B4-BE49-F238E27FC236}">
                  <a16:creationId xmlns:a16="http://schemas.microsoft.com/office/drawing/2014/main" id="{2082706C-E3CC-4B37-8432-7F20526EFECB}"/>
                </a:ext>
              </a:extLst>
            </p:cNvPr>
            <p:cNvSpPr txBox="1"/>
            <p:nvPr/>
          </p:nvSpPr>
          <p:spPr>
            <a:xfrm>
              <a:off x="10982073" y="945545"/>
              <a:ext cx="871952" cy="256545"/>
            </a:xfrm>
            <a:prstGeom prst="rect">
              <a:avLst/>
            </a:prstGeom>
            <a:noFill/>
          </p:spPr>
          <p:txBody>
            <a:bodyPr wrap="square" rtlCol="0">
              <a:spAutoFit/>
            </a:bodyPr>
            <a:lstStyle/>
            <a:p>
              <a:r>
                <a:rPr lang="sv-SE" sz="1067" dirty="0"/>
                <a:t>Skotare</a:t>
              </a:r>
            </a:p>
          </p:txBody>
        </p:sp>
        <p:sp>
          <p:nvSpPr>
            <p:cNvPr id="61" name="Höger klammerparentes 60">
              <a:extLst>
                <a:ext uri="{FF2B5EF4-FFF2-40B4-BE49-F238E27FC236}">
                  <a16:creationId xmlns:a16="http://schemas.microsoft.com/office/drawing/2014/main" id="{AEDED716-D471-44AB-A55D-84ADB5C15C47}"/>
                </a:ext>
              </a:extLst>
            </p:cNvPr>
            <p:cNvSpPr/>
            <p:nvPr/>
          </p:nvSpPr>
          <p:spPr>
            <a:xfrm>
              <a:off x="10981443" y="984559"/>
              <a:ext cx="60959" cy="2092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2400"/>
            </a:p>
          </p:txBody>
        </p:sp>
        <p:sp>
          <p:nvSpPr>
            <p:cNvPr id="62" name="textruta 61">
              <a:extLst>
                <a:ext uri="{FF2B5EF4-FFF2-40B4-BE49-F238E27FC236}">
                  <a16:creationId xmlns:a16="http://schemas.microsoft.com/office/drawing/2014/main" id="{631E86BD-5581-4DBB-9541-DC4BFA41EA67}"/>
                </a:ext>
              </a:extLst>
            </p:cNvPr>
            <p:cNvSpPr txBox="1"/>
            <p:nvPr/>
          </p:nvSpPr>
          <p:spPr>
            <a:xfrm>
              <a:off x="11005078" y="1358995"/>
              <a:ext cx="1092116" cy="584968"/>
            </a:xfrm>
            <a:prstGeom prst="rect">
              <a:avLst/>
            </a:prstGeom>
            <a:noFill/>
          </p:spPr>
          <p:txBody>
            <a:bodyPr wrap="square" rtlCol="0">
              <a:spAutoFit/>
            </a:bodyPr>
            <a:lstStyle/>
            <a:p>
              <a:r>
                <a:rPr lang="sv-SE" sz="1067" dirty="0">
                  <a:solidFill>
                    <a:srgbClr val="FF0000"/>
                  </a:solidFill>
                </a:rPr>
                <a:t>Skördare, ersättnings-grundande</a:t>
              </a:r>
            </a:p>
          </p:txBody>
        </p:sp>
        <p:sp>
          <p:nvSpPr>
            <p:cNvPr id="63" name="Höger klammerparentes 62">
              <a:extLst>
                <a:ext uri="{FF2B5EF4-FFF2-40B4-BE49-F238E27FC236}">
                  <a16:creationId xmlns:a16="http://schemas.microsoft.com/office/drawing/2014/main" id="{E8E1FC1C-AD4B-4D5A-A34E-A3E1006D8F25}"/>
                </a:ext>
              </a:extLst>
            </p:cNvPr>
            <p:cNvSpPr/>
            <p:nvPr/>
          </p:nvSpPr>
          <p:spPr>
            <a:xfrm>
              <a:off x="10981702" y="1452530"/>
              <a:ext cx="60959" cy="20923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2400"/>
            </a:p>
          </p:txBody>
        </p:sp>
        <p:cxnSp>
          <p:nvCxnSpPr>
            <p:cNvPr id="64" name="Vinklad koppling 74">
              <a:extLst>
                <a:ext uri="{FF2B5EF4-FFF2-40B4-BE49-F238E27FC236}">
                  <a16:creationId xmlns:a16="http://schemas.microsoft.com/office/drawing/2014/main" id="{7ABC7611-7B54-4D5A-860E-3AE12C642215}"/>
                </a:ext>
              </a:extLst>
            </p:cNvPr>
            <p:cNvCxnSpPr>
              <a:cxnSpLocks/>
            </p:cNvCxnSpPr>
            <p:nvPr/>
          </p:nvCxnSpPr>
          <p:spPr>
            <a:xfrm rot="10800000" flipV="1">
              <a:off x="3987941" y="5286738"/>
              <a:ext cx="4170997" cy="942612"/>
            </a:xfrm>
            <a:prstGeom prst="bentConnector3">
              <a:avLst>
                <a:gd name="adj1" fmla="val 203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ktangel med rundade hörn 21">
              <a:extLst>
                <a:ext uri="{FF2B5EF4-FFF2-40B4-BE49-F238E27FC236}">
                  <a16:creationId xmlns:a16="http://schemas.microsoft.com/office/drawing/2014/main" id="{35267C3F-B03B-4440-83CB-B196FDE41F97}"/>
                </a:ext>
              </a:extLst>
            </p:cNvPr>
            <p:cNvSpPr/>
            <p:nvPr/>
          </p:nvSpPr>
          <p:spPr>
            <a:xfrm>
              <a:off x="7618869" y="4774891"/>
              <a:ext cx="1080120" cy="6770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933" b="1" dirty="0">
                  <a:solidFill>
                    <a:schemeClr val="tx1"/>
                  </a:solidFill>
                </a:rPr>
                <a:t>Transport-instruktion</a:t>
              </a:r>
            </a:p>
          </p:txBody>
        </p:sp>
        <p:sp>
          <p:nvSpPr>
            <p:cNvPr id="65" name="Rektangel med rundade hörn 60">
              <a:extLst>
                <a:ext uri="{FF2B5EF4-FFF2-40B4-BE49-F238E27FC236}">
                  <a16:creationId xmlns:a16="http://schemas.microsoft.com/office/drawing/2014/main" id="{5D7F427B-5427-49AE-9E54-9756E6FAD889}"/>
                </a:ext>
              </a:extLst>
            </p:cNvPr>
            <p:cNvSpPr/>
            <p:nvPr/>
          </p:nvSpPr>
          <p:spPr>
            <a:xfrm>
              <a:off x="1679945" y="2538153"/>
              <a:ext cx="1152549" cy="638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867" b="1" dirty="0">
                  <a:solidFill>
                    <a:schemeClr val="tx1"/>
                  </a:solidFill>
                </a:rPr>
                <a:t>Integration av</a:t>
              </a:r>
            </a:p>
            <a:p>
              <a:r>
                <a:rPr lang="sv-SE" sz="867" b="1" dirty="0">
                  <a:solidFill>
                    <a:schemeClr val="tx1"/>
                  </a:solidFill>
                </a:rPr>
                <a:t>Produktions-underlag</a:t>
              </a:r>
            </a:p>
          </p:txBody>
        </p:sp>
        <p:cxnSp>
          <p:nvCxnSpPr>
            <p:cNvPr id="29" name="Rak pilkoppling 28">
              <a:extLst>
                <a:ext uri="{FF2B5EF4-FFF2-40B4-BE49-F238E27FC236}">
                  <a16:creationId xmlns:a16="http://schemas.microsoft.com/office/drawing/2014/main" id="{9FFF7D35-508A-4165-9422-3E72BE784CCE}"/>
                </a:ext>
              </a:extLst>
            </p:cNvPr>
            <p:cNvCxnSpPr/>
            <p:nvPr/>
          </p:nvCxnSpPr>
          <p:spPr>
            <a:xfrm>
              <a:off x="2846723" y="2690094"/>
              <a:ext cx="58255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975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6DDA1-386D-4001-B655-95E24C447340}"/>
              </a:ext>
            </a:extLst>
          </p:cNvPr>
          <p:cNvSpPr>
            <a:spLocks noGrp="1"/>
          </p:cNvSpPr>
          <p:nvPr>
            <p:ph type="title"/>
          </p:nvPr>
        </p:nvSpPr>
        <p:spPr>
          <a:xfrm>
            <a:off x="838200" y="365125"/>
            <a:ext cx="10326624" cy="1052195"/>
          </a:xfrm>
        </p:spPr>
        <p:txBody>
          <a:bodyPr>
            <a:noAutofit/>
          </a:bodyPr>
          <a:lstStyle/>
          <a:p>
            <a:r>
              <a:rPr lang="sv-SE" sz="3200" dirty="0"/>
              <a:t>I skördare används dessa identiteter i </a:t>
            </a:r>
            <a:r>
              <a:rPr lang="sv-SE" sz="3200" dirty="0" err="1"/>
              <a:t>ProductDefinition</a:t>
            </a:r>
            <a:r>
              <a:rPr lang="sv-SE" sz="3200" dirty="0"/>
              <a:t> för att följa upp rapporteringen</a:t>
            </a:r>
          </a:p>
        </p:txBody>
      </p:sp>
      <p:sp>
        <p:nvSpPr>
          <p:cNvPr id="3" name="Platshållare för text 2">
            <a:extLst>
              <a:ext uri="{FF2B5EF4-FFF2-40B4-BE49-F238E27FC236}">
                <a16:creationId xmlns:a16="http://schemas.microsoft.com/office/drawing/2014/main" id="{F95C716C-8C7B-4A1F-8AB2-F9AE4405851E}"/>
              </a:ext>
            </a:extLst>
          </p:cNvPr>
          <p:cNvSpPr>
            <a:spLocks noGrp="1"/>
          </p:cNvSpPr>
          <p:nvPr>
            <p:ph type="body" sz="quarter" idx="10"/>
          </p:nvPr>
        </p:nvSpPr>
        <p:spPr>
          <a:xfrm>
            <a:off x="1280160" y="5602453"/>
            <a:ext cx="9231489" cy="540131"/>
          </a:xfrm>
        </p:spPr>
        <p:txBody>
          <a:bodyPr>
            <a:normAutofit/>
          </a:bodyPr>
          <a:lstStyle/>
          <a:p>
            <a:pPr marL="0" indent="0">
              <a:buNone/>
            </a:pPr>
            <a:r>
              <a:rPr lang="sv-SE" sz="1600" dirty="0">
                <a:solidFill>
                  <a:srgbClr val="0070C0"/>
                </a:solidFill>
              </a:rPr>
              <a:t>*</a:t>
            </a:r>
            <a:r>
              <a:rPr lang="sv-SE" sz="1600" dirty="0"/>
              <a:t>OBS! För att kunna rapportera produkt måste skogsmaskinen ha minst version 3.1 av </a:t>
            </a:r>
            <a:r>
              <a:rPr lang="sv-SE" sz="1600" dirty="0" err="1"/>
              <a:t>StanForD</a:t>
            </a:r>
            <a:r>
              <a:rPr lang="sv-SE" sz="1600" dirty="0"/>
              <a:t> 2010. Det går INTE att rapportera produkt med gamla PRI-filer.</a:t>
            </a:r>
          </a:p>
        </p:txBody>
      </p:sp>
      <p:graphicFrame>
        <p:nvGraphicFramePr>
          <p:cNvPr id="4" name="Tabell 3">
            <a:extLst>
              <a:ext uri="{FF2B5EF4-FFF2-40B4-BE49-F238E27FC236}">
                <a16:creationId xmlns:a16="http://schemas.microsoft.com/office/drawing/2014/main" id="{1185FD07-DD77-483E-B99F-7B2C5ABBA4E0}"/>
              </a:ext>
            </a:extLst>
          </p:cNvPr>
          <p:cNvGraphicFramePr>
            <a:graphicFrameLocks noGrp="1"/>
          </p:cNvGraphicFramePr>
          <p:nvPr>
            <p:extLst>
              <p:ext uri="{D42A27DB-BD31-4B8C-83A1-F6EECF244321}">
                <p14:modId xmlns:p14="http://schemas.microsoft.com/office/powerpoint/2010/main" val="4293696552"/>
              </p:ext>
            </p:extLst>
          </p:nvPr>
        </p:nvGraphicFramePr>
        <p:xfrm>
          <a:off x="1280160" y="1735714"/>
          <a:ext cx="9631680" cy="3566337"/>
        </p:xfrm>
        <a:graphic>
          <a:graphicData uri="http://schemas.openxmlformats.org/drawingml/2006/table">
            <a:tbl>
              <a:tblPr firstRow="1" bandRow="1">
                <a:tableStyleId>{5C22544A-7EE6-4342-B048-85BDC9FD1C3A}</a:tableStyleId>
              </a:tblPr>
              <a:tblGrid>
                <a:gridCol w="2342841">
                  <a:extLst>
                    <a:ext uri="{9D8B030D-6E8A-4147-A177-3AD203B41FA5}">
                      <a16:colId xmlns:a16="http://schemas.microsoft.com/office/drawing/2014/main" val="1970486176"/>
                    </a:ext>
                  </a:extLst>
                </a:gridCol>
                <a:gridCol w="3210560">
                  <a:extLst>
                    <a:ext uri="{9D8B030D-6E8A-4147-A177-3AD203B41FA5}">
                      <a16:colId xmlns:a16="http://schemas.microsoft.com/office/drawing/2014/main" val="2413881670"/>
                    </a:ext>
                  </a:extLst>
                </a:gridCol>
                <a:gridCol w="4078279">
                  <a:extLst>
                    <a:ext uri="{9D8B030D-6E8A-4147-A177-3AD203B41FA5}">
                      <a16:colId xmlns:a16="http://schemas.microsoft.com/office/drawing/2014/main" val="763550945"/>
                    </a:ext>
                  </a:extLst>
                </a:gridCol>
              </a:tblGrid>
              <a:tr h="517854">
                <a:tc>
                  <a:txBody>
                    <a:bodyPr/>
                    <a:lstStyle/>
                    <a:p>
                      <a:r>
                        <a:rPr lang="sv-SE" sz="1400" dirty="0"/>
                        <a:t>Begrepp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StanForD2010-element</a:t>
                      </a:r>
                    </a:p>
                    <a:p>
                      <a:endParaRPr lang="sv-SE" sz="1400" dirty="0"/>
                    </a:p>
                  </a:txBody>
                  <a:tcPr/>
                </a:tc>
                <a:tc>
                  <a:txBody>
                    <a:bodyPr/>
                    <a:lstStyle/>
                    <a:p>
                      <a:r>
                        <a:rPr lang="sv-SE" sz="1400" dirty="0"/>
                        <a:t>Kommentarer</a:t>
                      </a:r>
                    </a:p>
                  </a:txBody>
                  <a:tcPr/>
                </a:tc>
                <a:extLst>
                  <a:ext uri="{0D108BD9-81ED-4DB2-BD59-A6C34878D82A}">
                    <a16:rowId xmlns:a16="http://schemas.microsoft.com/office/drawing/2014/main" val="3296950711"/>
                  </a:ext>
                </a:extLst>
              </a:tr>
              <a:tr h="597955">
                <a:tc>
                  <a:txBody>
                    <a:bodyPr/>
                    <a:lstStyle/>
                    <a:p>
                      <a:r>
                        <a:rPr lang="sv-SE" sz="1400" dirty="0"/>
                        <a:t>Producerat</a:t>
                      </a:r>
                      <a:r>
                        <a:rPr lang="sv-SE" sz="1400" baseline="0" dirty="0"/>
                        <a:t> h</a:t>
                      </a:r>
                      <a:r>
                        <a:rPr lang="sv-SE" sz="1400" dirty="0"/>
                        <a:t>andelssortiment</a:t>
                      </a:r>
                    </a:p>
                  </a:txBody>
                  <a:tcPr/>
                </a:tc>
                <a:tc>
                  <a:txBody>
                    <a:bodyPr/>
                    <a:lstStyle/>
                    <a:p>
                      <a:r>
                        <a:rPr lang="sv-SE" sz="1400" dirty="0" err="1"/>
                        <a:t>ProductInfo</a:t>
                      </a:r>
                      <a:endParaRPr lang="sv-SE" sz="1400" dirty="0"/>
                    </a:p>
                  </a:txBody>
                  <a:tcPr/>
                </a:tc>
                <a:tc>
                  <a:txBody>
                    <a:bodyPr/>
                    <a:lstStyle/>
                    <a:p>
                      <a:r>
                        <a:rPr lang="sv-SE" sz="1400" dirty="0"/>
                        <a:t>Motsvarighet</a:t>
                      </a:r>
                      <a:r>
                        <a:rPr lang="sv-SE" sz="1400" baseline="0" dirty="0"/>
                        <a:t> till nuvarande sortimentskod (SSTE). Upp till 20 tecken</a:t>
                      </a:r>
                      <a:endParaRPr lang="sv-SE" sz="1400" dirty="0"/>
                    </a:p>
                  </a:txBody>
                  <a:tcPr/>
                </a:tc>
                <a:extLst>
                  <a:ext uri="{0D108BD9-81ED-4DB2-BD59-A6C34878D82A}">
                    <a16:rowId xmlns:a16="http://schemas.microsoft.com/office/drawing/2014/main" val="4018608954"/>
                  </a:ext>
                </a:extLst>
              </a:tr>
              <a:tr h="615194">
                <a:tc>
                  <a:txBody>
                    <a:bodyPr/>
                    <a:lstStyle/>
                    <a:p>
                      <a:r>
                        <a:rPr lang="sv-SE" sz="1400" dirty="0"/>
                        <a:t>Producerat för mottagningsplats</a:t>
                      </a:r>
                    </a:p>
                  </a:txBody>
                  <a:tcPr/>
                </a:tc>
                <a:tc>
                  <a:txBody>
                    <a:bodyPr/>
                    <a:lstStyle/>
                    <a:p>
                      <a:r>
                        <a:rPr lang="sv-SE" sz="1400" dirty="0" err="1"/>
                        <a:t>ProductDestination</a:t>
                      </a:r>
                      <a:endParaRPr lang="sv-SE" sz="1400" dirty="0"/>
                    </a:p>
                  </a:txBody>
                  <a:tcPr/>
                </a:tc>
                <a:tc>
                  <a:txBody>
                    <a:bodyPr/>
                    <a:lstStyle/>
                    <a:p>
                      <a:r>
                        <a:rPr lang="sv-SE" sz="1400" dirty="0"/>
                        <a:t>ID</a:t>
                      </a:r>
                      <a:r>
                        <a:rPr lang="sv-SE" sz="1400" baseline="0" dirty="0"/>
                        <a:t> för industrin handelssortimentet är avsett för</a:t>
                      </a:r>
                      <a:endParaRPr lang="sv-SE" sz="1400" dirty="0"/>
                    </a:p>
                  </a:txBody>
                  <a:tcPr/>
                </a:tc>
                <a:extLst>
                  <a:ext uri="{0D108BD9-81ED-4DB2-BD59-A6C34878D82A}">
                    <a16:rowId xmlns:a16="http://schemas.microsoft.com/office/drawing/2014/main" val="1166443623"/>
                  </a:ext>
                </a:extLst>
              </a:tr>
              <a:tr h="551754">
                <a:tc>
                  <a:txBody>
                    <a:bodyPr/>
                    <a:lstStyle/>
                    <a:p>
                      <a:r>
                        <a:rPr lang="sv-SE" sz="1400" dirty="0" err="1"/>
                        <a:t>ProduktID</a:t>
                      </a:r>
                      <a:endParaRPr lang="sv-SE" sz="1400" dirty="0"/>
                    </a:p>
                  </a:txBody>
                  <a:tcPr/>
                </a:tc>
                <a:tc>
                  <a:txBody>
                    <a:bodyPr/>
                    <a:lstStyle/>
                    <a:p>
                      <a:r>
                        <a:rPr lang="sv-SE" sz="1400" dirty="0" err="1"/>
                        <a:t>ProductClass</a:t>
                      </a:r>
                      <a:endParaRPr lang="sv-SE" sz="1400" dirty="0"/>
                    </a:p>
                  </a:txBody>
                  <a:tcPr/>
                </a:tc>
                <a:tc>
                  <a:txBody>
                    <a:bodyPr/>
                    <a:lstStyle/>
                    <a:p>
                      <a:r>
                        <a:rPr lang="sv-SE" sz="1400" dirty="0"/>
                        <a:t>Används vid rapportering av produkt</a:t>
                      </a:r>
                      <a:r>
                        <a:rPr lang="sv-SE" sz="1400" baseline="0" dirty="0"/>
                        <a:t>. Tillkom i version 3.1</a:t>
                      </a:r>
                      <a:r>
                        <a:rPr lang="sv-SE" sz="1400" baseline="0" dirty="0">
                          <a:solidFill>
                            <a:srgbClr val="0070C0"/>
                          </a:solidFill>
                        </a:rPr>
                        <a:t>*</a:t>
                      </a:r>
                      <a:endParaRPr lang="sv-SE" sz="1400" dirty="0">
                        <a:solidFill>
                          <a:srgbClr val="0070C0"/>
                        </a:solidFill>
                      </a:endParaRPr>
                    </a:p>
                  </a:txBody>
                  <a:tcPr/>
                </a:tc>
                <a:extLst>
                  <a:ext uri="{0D108BD9-81ED-4DB2-BD59-A6C34878D82A}">
                    <a16:rowId xmlns:a16="http://schemas.microsoft.com/office/drawing/2014/main" val="3458791073"/>
                  </a:ext>
                </a:extLst>
              </a:tr>
              <a:tr h="551754">
                <a:tc>
                  <a:txBody>
                    <a:bodyPr/>
                    <a:lstStyle/>
                    <a:p>
                      <a:r>
                        <a:rPr lang="sv-SE" sz="1400" dirty="0" err="1"/>
                        <a:t>ProductUserID</a:t>
                      </a:r>
                      <a:endParaRPr lang="sv-SE" sz="1400" dirty="0"/>
                    </a:p>
                  </a:txBody>
                  <a:tcPr/>
                </a:tc>
                <a:tc>
                  <a:txBody>
                    <a:bodyPr/>
                    <a:lstStyle/>
                    <a:p>
                      <a:r>
                        <a:rPr lang="sv-SE" sz="1400" dirty="0" err="1"/>
                        <a:t>ProductUserID</a:t>
                      </a:r>
                      <a:endParaRPr lang="sv-SE" sz="1400" dirty="0"/>
                    </a:p>
                  </a:txBody>
                  <a:tcPr/>
                </a:tc>
                <a:tc>
                  <a:txBody>
                    <a:bodyPr/>
                    <a:lstStyle/>
                    <a:p>
                      <a:r>
                        <a:rPr lang="sv-SE" sz="1400" dirty="0"/>
                        <a:t>En specifik produkt, dvs en viss kombination av sortiment och prislista/fördelningsmatris. Viktig vid uppdatering</a:t>
                      </a:r>
                      <a:r>
                        <a:rPr lang="sv-SE" sz="1400" baseline="0" dirty="0"/>
                        <a:t> av definition</a:t>
                      </a:r>
                      <a:endParaRPr lang="sv-SE" sz="1400" dirty="0"/>
                    </a:p>
                  </a:txBody>
                  <a:tcPr/>
                </a:tc>
                <a:extLst>
                  <a:ext uri="{0D108BD9-81ED-4DB2-BD59-A6C34878D82A}">
                    <a16:rowId xmlns:a16="http://schemas.microsoft.com/office/drawing/2014/main" val="389477733"/>
                  </a:ext>
                </a:extLst>
              </a:tr>
              <a:tr h="551754">
                <a:tc>
                  <a:txBody>
                    <a:bodyPr/>
                    <a:lstStyle/>
                    <a:p>
                      <a:r>
                        <a:rPr lang="sv-SE" sz="1400" dirty="0"/>
                        <a:t>Produktversion</a:t>
                      </a:r>
                    </a:p>
                  </a:txBody>
                  <a:tcPr/>
                </a:tc>
                <a:tc>
                  <a:txBody>
                    <a:bodyPr/>
                    <a:lstStyle/>
                    <a:p>
                      <a:r>
                        <a:rPr lang="sv-SE" sz="1400" dirty="0" err="1"/>
                        <a:t>ProductVersion</a:t>
                      </a:r>
                      <a:endParaRPr lang="sv-SE" sz="1400" dirty="0"/>
                    </a:p>
                  </a:txBody>
                  <a:tcPr/>
                </a:tc>
                <a:tc>
                  <a:txBody>
                    <a:bodyPr/>
                    <a:lstStyle/>
                    <a:p>
                      <a:r>
                        <a:rPr lang="sv-SE" sz="1400" dirty="0"/>
                        <a:t>Beteckning</a:t>
                      </a:r>
                      <a:r>
                        <a:rPr lang="sv-SE" sz="1400" baseline="0" dirty="0"/>
                        <a:t> på uppdaterad produktdefinition</a:t>
                      </a:r>
                      <a:endParaRPr lang="sv-SE" sz="1400" dirty="0"/>
                    </a:p>
                  </a:txBody>
                  <a:tcPr/>
                </a:tc>
                <a:extLst>
                  <a:ext uri="{0D108BD9-81ED-4DB2-BD59-A6C34878D82A}">
                    <a16:rowId xmlns:a16="http://schemas.microsoft.com/office/drawing/2014/main" val="2229152229"/>
                  </a:ext>
                </a:extLst>
              </a:tr>
            </a:tbl>
          </a:graphicData>
        </a:graphic>
      </p:graphicFrame>
    </p:spTree>
    <p:extLst>
      <p:ext uri="{BB962C8B-B14F-4D97-AF65-F5344CB8AC3E}">
        <p14:creationId xmlns:p14="http://schemas.microsoft.com/office/powerpoint/2010/main" val="2181703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6DDA1-386D-4001-B655-95E24C447340}"/>
              </a:ext>
            </a:extLst>
          </p:cNvPr>
          <p:cNvSpPr>
            <a:spLocks noGrp="1"/>
          </p:cNvSpPr>
          <p:nvPr>
            <p:ph type="title"/>
          </p:nvPr>
        </p:nvSpPr>
        <p:spPr/>
        <p:txBody>
          <a:bodyPr>
            <a:normAutofit/>
          </a:bodyPr>
          <a:lstStyle/>
          <a:p>
            <a:r>
              <a:rPr lang="sv-SE" sz="3200" dirty="0"/>
              <a:t>I skotare används dessa identiteter för att följa upp rapporteringen</a:t>
            </a:r>
          </a:p>
        </p:txBody>
      </p:sp>
      <p:sp>
        <p:nvSpPr>
          <p:cNvPr id="3" name="Platshållare för text 2">
            <a:extLst>
              <a:ext uri="{FF2B5EF4-FFF2-40B4-BE49-F238E27FC236}">
                <a16:creationId xmlns:a16="http://schemas.microsoft.com/office/drawing/2014/main" id="{F95C716C-8C7B-4A1F-8AB2-F9AE4405851E}"/>
              </a:ext>
            </a:extLst>
          </p:cNvPr>
          <p:cNvSpPr>
            <a:spLocks noGrp="1"/>
          </p:cNvSpPr>
          <p:nvPr>
            <p:ph type="body" sz="quarter" idx="10"/>
          </p:nvPr>
        </p:nvSpPr>
        <p:spPr>
          <a:xfrm>
            <a:off x="1480255" y="5516355"/>
            <a:ext cx="9231489" cy="656480"/>
          </a:xfrm>
        </p:spPr>
        <p:txBody>
          <a:bodyPr>
            <a:normAutofit/>
          </a:bodyPr>
          <a:lstStyle/>
          <a:p>
            <a:pPr marL="0" indent="0">
              <a:buNone/>
            </a:pPr>
            <a:r>
              <a:rPr lang="sv-SE" sz="1800" dirty="0"/>
              <a:t>I Rapp sker rapportering av volymer per handelssortiment utifrån vilka rader som finns på produktionsunderlaget.</a:t>
            </a:r>
          </a:p>
        </p:txBody>
      </p:sp>
      <p:graphicFrame>
        <p:nvGraphicFramePr>
          <p:cNvPr id="4" name="Platshållare för innehåll 1">
            <a:extLst>
              <a:ext uri="{FF2B5EF4-FFF2-40B4-BE49-F238E27FC236}">
                <a16:creationId xmlns:a16="http://schemas.microsoft.com/office/drawing/2014/main" id="{8B3F43B4-19D3-4F9C-8D95-2AD5BDAA8931}"/>
              </a:ext>
            </a:extLst>
          </p:cNvPr>
          <p:cNvGraphicFramePr>
            <a:graphicFrameLocks/>
          </p:cNvGraphicFramePr>
          <p:nvPr/>
        </p:nvGraphicFramePr>
        <p:xfrm>
          <a:off x="1417227" y="2039553"/>
          <a:ext cx="9357546" cy="2778894"/>
        </p:xfrm>
        <a:graphic>
          <a:graphicData uri="http://schemas.openxmlformats.org/drawingml/2006/table">
            <a:tbl>
              <a:tblPr firstRow="1" bandRow="1">
                <a:tableStyleId>{5C22544A-7EE6-4342-B048-85BDC9FD1C3A}</a:tableStyleId>
              </a:tblPr>
              <a:tblGrid>
                <a:gridCol w="2258518">
                  <a:extLst>
                    <a:ext uri="{9D8B030D-6E8A-4147-A177-3AD203B41FA5}">
                      <a16:colId xmlns:a16="http://schemas.microsoft.com/office/drawing/2014/main" val="4027183317"/>
                    </a:ext>
                  </a:extLst>
                </a:gridCol>
                <a:gridCol w="2084784">
                  <a:extLst>
                    <a:ext uri="{9D8B030D-6E8A-4147-A177-3AD203B41FA5}">
                      <a16:colId xmlns:a16="http://schemas.microsoft.com/office/drawing/2014/main" val="3888284457"/>
                    </a:ext>
                  </a:extLst>
                </a:gridCol>
                <a:gridCol w="5014244">
                  <a:extLst>
                    <a:ext uri="{9D8B030D-6E8A-4147-A177-3AD203B41FA5}">
                      <a16:colId xmlns:a16="http://schemas.microsoft.com/office/drawing/2014/main" val="556482398"/>
                    </a:ext>
                  </a:extLst>
                </a:gridCol>
              </a:tblGrid>
              <a:tr h="729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Svensk term enligt</a:t>
                      </a:r>
                      <a:r>
                        <a:rPr lang="sv-SE" sz="1400" baseline="0" dirty="0"/>
                        <a:t> gällande rekommendation</a:t>
                      </a:r>
                      <a:endParaRPr lang="sv-SE" sz="1400" dirty="0"/>
                    </a:p>
                  </a:txBody>
                  <a:tcPr marL="68580" marR="68580" marT="34290" marB="34290"/>
                </a:tc>
                <a:tc>
                  <a:txBody>
                    <a:bodyPr/>
                    <a:lstStyle/>
                    <a:p>
                      <a:r>
                        <a:rPr lang="sv-SE" sz="1400" dirty="0"/>
                        <a:t>StanForD2010-</a:t>
                      </a:r>
                    </a:p>
                    <a:p>
                      <a:r>
                        <a:rPr lang="sv-SE" sz="1400" dirty="0"/>
                        <a:t>element</a:t>
                      </a:r>
                    </a:p>
                  </a:txBody>
                  <a:tcPr marL="68580" marR="68580" marT="34290" marB="34290"/>
                </a:tc>
                <a:tc>
                  <a:txBody>
                    <a:bodyPr/>
                    <a:lstStyle/>
                    <a:p>
                      <a:r>
                        <a:rPr lang="sv-SE" sz="1400" dirty="0"/>
                        <a:t>Betydelse</a:t>
                      </a:r>
                      <a:r>
                        <a:rPr lang="sv-SE" sz="1400" baseline="0" dirty="0"/>
                        <a:t> vid produktionsrapportering till Biometria</a:t>
                      </a:r>
                      <a:endParaRPr lang="sv-SE" sz="1400" dirty="0"/>
                    </a:p>
                  </a:txBody>
                  <a:tcPr marL="68580" marR="68580" marT="34290" marB="34290"/>
                </a:tc>
                <a:extLst>
                  <a:ext uri="{0D108BD9-81ED-4DB2-BD59-A6C34878D82A}">
                    <a16:rowId xmlns:a16="http://schemas.microsoft.com/office/drawing/2014/main" val="1394388442"/>
                  </a:ext>
                </a:extLst>
              </a:tr>
              <a:tr h="510152">
                <a:tc>
                  <a:txBody>
                    <a:bodyPr/>
                    <a:lstStyle/>
                    <a:p>
                      <a:r>
                        <a:rPr lang="sv-SE" sz="1400" dirty="0" err="1"/>
                        <a:t>LeveransID</a:t>
                      </a:r>
                      <a:endParaRPr lang="sv-SE" sz="1400" dirty="0"/>
                    </a:p>
                  </a:txBody>
                  <a:tcPr marL="68580" marR="68580" marT="34290" marB="34290"/>
                </a:tc>
                <a:tc>
                  <a:txBody>
                    <a:bodyPr/>
                    <a:lstStyle/>
                    <a:p>
                      <a:r>
                        <a:rPr lang="sv-SE" sz="1400" dirty="0" err="1"/>
                        <a:t>DeliveryUserID</a:t>
                      </a:r>
                      <a:endParaRPr lang="sv-SE" sz="1400" dirty="0"/>
                    </a:p>
                  </a:txBody>
                  <a:tcPr marL="68580" marR="68580" marT="34290" marB="34290"/>
                </a:tc>
                <a:tc>
                  <a:txBody>
                    <a:bodyPr/>
                    <a:lstStyle/>
                    <a:p>
                      <a:r>
                        <a:rPr lang="sv-SE" sz="1400" dirty="0"/>
                        <a:t>Unik</a:t>
                      </a:r>
                      <a:r>
                        <a:rPr lang="sv-SE" sz="1400" baseline="0" dirty="0"/>
                        <a:t> identitet på leveransinstruktionen i skotaren. Har ingen betydelse i VIOL2</a:t>
                      </a:r>
                      <a:endParaRPr lang="sv-SE" sz="1400" dirty="0"/>
                    </a:p>
                  </a:txBody>
                  <a:tcPr marL="68580" marR="68580" marT="34290" marB="34290"/>
                </a:tc>
                <a:extLst>
                  <a:ext uri="{0D108BD9-81ED-4DB2-BD59-A6C34878D82A}">
                    <a16:rowId xmlns:a16="http://schemas.microsoft.com/office/drawing/2014/main" val="4129118684"/>
                  </a:ext>
                </a:extLst>
              </a:tr>
              <a:tr h="51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400" dirty="0"/>
                        <a:t>Leveranskod</a:t>
                      </a:r>
                      <a:r>
                        <a:rPr lang="sv-SE" sz="1400" dirty="0">
                          <a:solidFill>
                            <a:srgbClr val="0070C0"/>
                          </a:solidFill>
                        </a:rPr>
                        <a:t>*</a:t>
                      </a:r>
                    </a:p>
                    <a:p>
                      <a:endParaRPr lang="sv-SE" sz="1400" dirty="0"/>
                    </a:p>
                  </a:txBody>
                  <a:tcPr marL="68580" marR="68580" marT="34290" marB="34290"/>
                </a:tc>
                <a:tc>
                  <a:txBody>
                    <a:bodyPr/>
                    <a:lstStyle/>
                    <a:p>
                      <a:r>
                        <a:rPr lang="sv-SE" sz="1400" dirty="0" err="1"/>
                        <a:t>DeliveryInfo</a:t>
                      </a:r>
                      <a:endParaRPr lang="sv-SE" sz="1400" dirty="0"/>
                    </a:p>
                  </a:txBody>
                  <a:tcPr marL="68580" marR="68580" marT="34290" marB="34290"/>
                </a:tc>
                <a:tc>
                  <a:txBody>
                    <a:bodyPr/>
                    <a:lstStyle/>
                    <a:p>
                      <a:r>
                        <a:rPr lang="sv-SE" sz="1400" dirty="0"/>
                        <a:t>Motsvarighet</a:t>
                      </a:r>
                      <a:r>
                        <a:rPr lang="sv-SE" sz="1400" baseline="0" dirty="0"/>
                        <a:t> till nuvarande sortimentskod (SSTE). Upp till 20 tecken</a:t>
                      </a:r>
                      <a:endParaRPr lang="sv-SE" sz="1400" dirty="0"/>
                    </a:p>
                  </a:txBody>
                  <a:tcPr marL="68580" marR="68580" marT="34290" marB="34290"/>
                </a:tc>
                <a:extLst>
                  <a:ext uri="{0D108BD9-81ED-4DB2-BD59-A6C34878D82A}">
                    <a16:rowId xmlns:a16="http://schemas.microsoft.com/office/drawing/2014/main" val="2115942468"/>
                  </a:ext>
                </a:extLst>
              </a:tr>
              <a:tr h="507473">
                <a:tc>
                  <a:txBody>
                    <a:bodyPr/>
                    <a:lstStyle/>
                    <a:p>
                      <a:r>
                        <a:rPr lang="sv-SE" sz="1400" dirty="0"/>
                        <a:t>Mottagningsplats</a:t>
                      </a:r>
                      <a:r>
                        <a:rPr lang="sv-SE" sz="1400" baseline="0" dirty="0"/>
                        <a:t> </a:t>
                      </a:r>
                      <a:r>
                        <a:rPr lang="sv-SE" sz="1400" baseline="0" dirty="0">
                          <a:solidFill>
                            <a:srgbClr val="0070C0"/>
                          </a:solidFill>
                        </a:rPr>
                        <a:t>*</a:t>
                      </a:r>
                      <a:endParaRPr lang="sv-SE" sz="1400" dirty="0">
                        <a:solidFill>
                          <a:srgbClr val="0070C0"/>
                        </a:solidFill>
                      </a:endParaRPr>
                    </a:p>
                  </a:txBody>
                  <a:tcPr marL="68580" marR="68580" marT="34290" marB="34290"/>
                </a:tc>
                <a:tc>
                  <a:txBody>
                    <a:bodyPr/>
                    <a:lstStyle/>
                    <a:p>
                      <a:r>
                        <a:rPr lang="sv-SE" sz="1400" dirty="0" err="1"/>
                        <a:t>DeliveryDestination</a:t>
                      </a:r>
                      <a:endParaRPr lang="sv-SE" sz="1400" dirty="0"/>
                    </a:p>
                  </a:txBody>
                  <a:tcPr marL="68580" marR="68580" marT="34290" marB="34290"/>
                </a:tc>
                <a:tc>
                  <a:txBody>
                    <a:bodyPr/>
                    <a:lstStyle/>
                    <a:p>
                      <a:r>
                        <a:rPr lang="sv-SE" sz="1400" baseline="0" dirty="0"/>
                        <a:t>Den förbrukande industrin tillredningen är avsedd för. </a:t>
                      </a:r>
                      <a:endParaRPr lang="sv-SE" sz="1400" dirty="0"/>
                    </a:p>
                  </a:txBody>
                  <a:tcPr marL="68580" marR="68580" marT="34290" marB="34290"/>
                </a:tc>
                <a:extLst>
                  <a:ext uri="{0D108BD9-81ED-4DB2-BD59-A6C34878D82A}">
                    <a16:rowId xmlns:a16="http://schemas.microsoft.com/office/drawing/2014/main" val="1194053774"/>
                  </a:ext>
                </a:extLst>
              </a:tr>
              <a:tr h="521208">
                <a:tc>
                  <a:txBody>
                    <a:bodyPr/>
                    <a:lstStyle/>
                    <a:p>
                      <a:r>
                        <a:rPr lang="sv-SE" sz="1400" i="1" dirty="0"/>
                        <a:t>Leveransbeskrivning</a:t>
                      </a:r>
                    </a:p>
                  </a:txBody>
                  <a:tcPr marL="68580" marR="68580" marT="34290" marB="34290"/>
                </a:tc>
                <a:tc>
                  <a:txBody>
                    <a:bodyPr/>
                    <a:lstStyle/>
                    <a:p>
                      <a:r>
                        <a:rPr lang="sv-SE" sz="1400" dirty="0" err="1"/>
                        <a:t>DeliveryName</a:t>
                      </a:r>
                      <a:endParaRPr lang="sv-SE" sz="1400" dirty="0"/>
                    </a:p>
                  </a:txBody>
                  <a:tcPr marL="68580" marR="68580" marT="34290" marB="34290"/>
                </a:tc>
                <a:tc>
                  <a:txBody>
                    <a:bodyPr/>
                    <a:lstStyle/>
                    <a:p>
                      <a:r>
                        <a:rPr lang="sv-SE" sz="1400" dirty="0"/>
                        <a:t>Klartext för vad som rapporteras. Lagras som beskrivning, kontrolleras</a:t>
                      </a:r>
                      <a:r>
                        <a:rPr lang="sv-SE" sz="1400" baseline="0" dirty="0"/>
                        <a:t> inte</a:t>
                      </a:r>
                      <a:endParaRPr lang="sv-SE" sz="1400" dirty="0"/>
                    </a:p>
                  </a:txBody>
                  <a:tcPr marL="68580" marR="68580" marT="34290" marB="34290"/>
                </a:tc>
                <a:extLst>
                  <a:ext uri="{0D108BD9-81ED-4DB2-BD59-A6C34878D82A}">
                    <a16:rowId xmlns:a16="http://schemas.microsoft.com/office/drawing/2014/main" val="2169219793"/>
                  </a:ext>
                </a:extLst>
              </a:tr>
            </a:tbl>
          </a:graphicData>
        </a:graphic>
      </p:graphicFrame>
      <p:sp>
        <p:nvSpPr>
          <p:cNvPr id="5" name="textruta 4">
            <a:extLst>
              <a:ext uri="{FF2B5EF4-FFF2-40B4-BE49-F238E27FC236}">
                <a16:creationId xmlns:a16="http://schemas.microsoft.com/office/drawing/2014/main" id="{2D8A8D31-FE25-4419-868E-2A468A179B30}"/>
              </a:ext>
            </a:extLst>
          </p:cNvPr>
          <p:cNvSpPr txBox="1"/>
          <p:nvPr/>
        </p:nvSpPr>
        <p:spPr>
          <a:xfrm>
            <a:off x="1417227" y="4859535"/>
            <a:ext cx="7618846" cy="338554"/>
          </a:xfrm>
          <a:prstGeom prst="rect">
            <a:avLst/>
          </a:prstGeom>
          <a:noFill/>
        </p:spPr>
        <p:txBody>
          <a:bodyPr wrap="square" rtlCol="0">
            <a:spAutoFit/>
          </a:bodyPr>
          <a:lstStyle/>
          <a:p>
            <a:r>
              <a:rPr lang="sv-SE" sz="1600" dirty="0">
                <a:solidFill>
                  <a:srgbClr val="0070C0"/>
                </a:solidFill>
              </a:rPr>
              <a:t>*</a:t>
            </a:r>
            <a:r>
              <a:rPr lang="sv-SE" sz="1600" dirty="0"/>
              <a:t> Begrepp som används för matchning</a:t>
            </a:r>
          </a:p>
        </p:txBody>
      </p:sp>
    </p:spTree>
    <p:extLst>
      <p:ext uri="{BB962C8B-B14F-4D97-AF65-F5344CB8AC3E}">
        <p14:creationId xmlns:p14="http://schemas.microsoft.com/office/powerpoint/2010/main" val="2830137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6DDA1-386D-4001-B655-95E24C447340}"/>
              </a:ext>
            </a:extLst>
          </p:cNvPr>
          <p:cNvSpPr>
            <a:spLocks noGrp="1"/>
          </p:cNvSpPr>
          <p:nvPr>
            <p:ph type="title"/>
          </p:nvPr>
        </p:nvSpPr>
        <p:spPr>
          <a:xfrm>
            <a:off x="838200" y="365125"/>
            <a:ext cx="10262616" cy="1344228"/>
          </a:xfrm>
        </p:spPr>
        <p:txBody>
          <a:bodyPr>
            <a:normAutofit/>
          </a:bodyPr>
          <a:lstStyle/>
          <a:p>
            <a:r>
              <a:rPr lang="sv-SE" sz="3200" dirty="0"/>
              <a:t>Sammanfattning handelssortiment och produkter i produktionsrapportering</a:t>
            </a:r>
          </a:p>
        </p:txBody>
      </p:sp>
      <p:sp>
        <p:nvSpPr>
          <p:cNvPr id="3" name="Platshållare för text 2">
            <a:extLst>
              <a:ext uri="{FF2B5EF4-FFF2-40B4-BE49-F238E27FC236}">
                <a16:creationId xmlns:a16="http://schemas.microsoft.com/office/drawing/2014/main" id="{F95C716C-8C7B-4A1F-8AB2-F9AE4405851E}"/>
              </a:ext>
            </a:extLst>
          </p:cNvPr>
          <p:cNvSpPr>
            <a:spLocks noGrp="1"/>
          </p:cNvSpPr>
          <p:nvPr>
            <p:ph type="body" sz="quarter" idx="10"/>
          </p:nvPr>
        </p:nvSpPr>
        <p:spPr>
          <a:xfrm>
            <a:off x="838200" y="1928809"/>
            <a:ext cx="10262616" cy="4033079"/>
          </a:xfrm>
        </p:spPr>
        <p:txBody>
          <a:bodyPr>
            <a:normAutofit fontScale="77500" lnSpcReduction="20000"/>
          </a:bodyPr>
          <a:lstStyle/>
          <a:p>
            <a:pPr>
              <a:lnSpc>
                <a:spcPct val="120000"/>
              </a:lnSpc>
            </a:pPr>
            <a:r>
              <a:rPr lang="sv-SE" sz="2300" dirty="0"/>
              <a:t>Handelssortiment måste anges för att rapporterade volymer ska godkännas vid matchning mot produktionsunderlaget</a:t>
            </a:r>
          </a:p>
          <a:p>
            <a:pPr>
              <a:lnSpc>
                <a:spcPct val="120000"/>
              </a:lnSpc>
            </a:pPr>
            <a:r>
              <a:rPr lang="sv-SE" sz="2300" dirty="0"/>
              <a:t>Produkt kan rapporteras från skördare för att få en specificering av vad handelssortimentet består av (men är inte obligatoriskt)</a:t>
            </a:r>
          </a:p>
          <a:p>
            <a:pPr>
              <a:lnSpc>
                <a:spcPct val="120000"/>
              </a:lnSpc>
            </a:pPr>
            <a:r>
              <a:rPr lang="sv-SE" sz="2300" dirty="0"/>
              <a:t>För den som har behov att skotarrapportera t.ex. trädslagsfördelning i lövmassaved så måste det ske som olika handelssortiment.</a:t>
            </a:r>
          </a:p>
          <a:p>
            <a:pPr>
              <a:lnSpc>
                <a:spcPct val="120000"/>
              </a:lnSpc>
            </a:pPr>
            <a:r>
              <a:rPr lang="sv-SE" sz="2300" dirty="0"/>
              <a:t>Särskilda ”skogsprodukter” kan användas om behov finns att rapportera produkter som skiljer sig från inmätta produkter. Produkterna måste finnas upplagda i Biometrias masterdata.</a:t>
            </a:r>
          </a:p>
          <a:p>
            <a:pPr>
              <a:lnSpc>
                <a:spcPct val="120000"/>
              </a:lnSpc>
            </a:pPr>
            <a:r>
              <a:rPr lang="sv-SE" sz="2300" dirty="0" err="1"/>
              <a:t>Hpr</a:t>
            </a:r>
            <a:r>
              <a:rPr lang="sv-SE" sz="2300" dirty="0"/>
              <a:t> </a:t>
            </a:r>
            <a:r>
              <a:rPr lang="sv-SE" sz="2300" dirty="0" err="1"/>
              <a:t>StanForD</a:t>
            </a:r>
            <a:r>
              <a:rPr lang="sv-SE" sz="2300" dirty="0"/>
              <a:t> 2010 </a:t>
            </a:r>
            <a:r>
              <a:rPr lang="sv-SE" sz="2300" dirty="0" err="1"/>
              <a:t>ver</a:t>
            </a:r>
            <a:r>
              <a:rPr lang="sv-SE" sz="2300" dirty="0"/>
              <a:t> 3.1 blir lägsta version för rapportering av produkt</a:t>
            </a:r>
          </a:p>
          <a:p>
            <a:pPr>
              <a:lnSpc>
                <a:spcPct val="120000"/>
              </a:lnSpc>
            </a:pPr>
            <a:r>
              <a:rPr lang="sv-SE" sz="2300" dirty="0"/>
              <a:t>Tolkningen av de element som används idag behålls</a:t>
            </a:r>
          </a:p>
          <a:p>
            <a:pPr>
              <a:lnSpc>
                <a:spcPct val="120000"/>
              </a:lnSpc>
            </a:pPr>
            <a:r>
              <a:rPr lang="sv-SE" sz="2300" dirty="0"/>
              <a:t>Rapp kan enbart hantera handelssortiment</a:t>
            </a:r>
          </a:p>
          <a:p>
            <a:endParaRPr lang="sv-SE" dirty="0"/>
          </a:p>
        </p:txBody>
      </p:sp>
    </p:spTree>
    <p:extLst>
      <p:ext uri="{BB962C8B-B14F-4D97-AF65-F5344CB8AC3E}">
        <p14:creationId xmlns:p14="http://schemas.microsoft.com/office/powerpoint/2010/main" val="3393494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976584-2006-4DCB-9F72-9AE690BA7565}"/>
              </a:ext>
            </a:extLst>
          </p:cNvPr>
          <p:cNvSpPr>
            <a:spLocks noGrp="1"/>
          </p:cNvSpPr>
          <p:nvPr>
            <p:ph type="title"/>
          </p:nvPr>
        </p:nvSpPr>
        <p:spPr/>
        <p:txBody>
          <a:bodyPr>
            <a:normAutofit/>
          </a:bodyPr>
          <a:lstStyle/>
          <a:p>
            <a:r>
              <a:rPr lang="sv-SE" sz="4000" dirty="0"/>
              <a:t>Maskinregistret</a:t>
            </a:r>
          </a:p>
        </p:txBody>
      </p:sp>
    </p:spTree>
    <p:extLst>
      <p:ext uri="{BB962C8B-B14F-4D97-AF65-F5344CB8AC3E}">
        <p14:creationId xmlns:p14="http://schemas.microsoft.com/office/powerpoint/2010/main" val="2748623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75F05D-551C-4206-AE98-A6A974D2A386}"/>
              </a:ext>
            </a:extLst>
          </p:cNvPr>
          <p:cNvSpPr>
            <a:spLocks noGrp="1"/>
          </p:cNvSpPr>
          <p:nvPr>
            <p:ph type="title"/>
          </p:nvPr>
        </p:nvSpPr>
        <p:spPr/>
        <p:txBody>
          <a:bodyPr>
            <a:normAutofit/>
          </a:bodyPr>
          <a:lstStyle/>
          <a:p>
            <a:r>
              <a:rPr lang="sv-SE" sz="3600" dirty="0"/>
              <a:t>Maskinregistret i VIOL 3</a:t>
            </a:r>
          </a:p>
        </p:txBody>
      </p:sp>
      <p:sp>
        <p:nvSpPr>
          <p:cNvPr id="3" name="Platshållare för text 2">
            <a:extLst>
              <a:ext uri="{FF2B5EF4-FFF2-40B4-BE49-F238E27FC236}">
                <a16:creationId xmlns:a16="http://schemas.microsoft.com/office/drawing/2014/main" id="{C91EE051-1492-4AAF-9FA9-23DBC2DFFAB8}"/>
              </a:ext>
            </a:extLst>
          </p:cNvPr>
          <p:cNvSpPr>
            <a:spLocks noGrp="1"/>
          </p:cNvSpPr>
          <p:nvPr>
            <p:ph type="body" sz="quarter" idx="10"/>
          </p:nvPr>
        </p:nvSpPr>
        <p:spPr>
          <a:xfrm>
            <a:off x="838200" y="1929384"/>
            <a:ext cx="10180320" cy="3749040"/>
          </a:xfrm>
        </p:spPr>
        <p:txBody>
          <a:bodyPr>
            <a:normAutofit/>
          </a:bodyPr>
          <a:lstStyle/>
          <a:p>
            <a:r>
              <a:rPr lang="sv-SE" sz="2000" dirty="0"/>
              <a:t>Varje maskin har ett unikt SDCID. Varje SDCID kan vara kopplat till flera uppdragsgivare, men inte mer än ett revisorsföretag. </a:t>
            </a:r>
          </a:p>
          <a:p>
            <a:r>
              <a:rPr lang="sv-SE" sz="2000" dirty="0"/>
              <a:t>Uppdragsgivare och avverkningsföretag kan i högre utsträckning själva administrera i maskinregistret i VIOL 3 än i VIOL 2</a:t>
            </a:r>
          </a:p>
          <a:p>
            <a:r>
              <a:rPr lang="sv-SE" sz="2000" dirty="0"/>
              <a:t>Skogsföretagen kan registrera sig som uppdragsgivare för en maskin och sätta en egen identitet och benämning på maskinen  </a:t>
            </a:r>
          </a:p>
          <a:p>
            <a:r>
              <a:rPr lang="sv-SE" sz="2000" dirty="0"/>
              <a:t>Både uppdragsgivare och avverkningsföretag kan administrera en del uppgifter om ”sina” maskiner</a:t>
            </a:r>
            <a:br>
              <a:rPr lang="sv-SE" sz="2400" dirty="0"/>
            </a:br>
            <a:endParaRPr lang="sv-SE" sz="2400" dirty="0"/>
          </a:p>
        </p:txBody>
      </p:sp>
    </p:spTree>
    <p:extLst>
      <p:ext uri="{BB962C8B-B14F-4D97-AF65-F5344CB8AC3E}">
        <p14:creationId xmlns:p14="http://schemas.microsoft.com/office/powerpoint/2010/main" val="3550930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E6E35-9B2C-4ADA-824D-0A5060FD0D09}"/>
              </a:ext>
            </a:extLst>
          </p:cNvPr>
          <p:cNvSpPr>
            <a:spLocks noGrp="1"/>
          </p:cNvSpPr>
          <p:nvPr>
            <p:ph type="title"/>
          </p:nvPr>
        </p:nvSpPr>
        <p:spPr/>
        <p:txBody>
          <a:bodyPr>
            <a:normAutofit/>
          </a:bodyPr>
          <a:lstStyle/>
          <a:p>
            <a:r>
              <a:rPr lang="sv-SE" sz="2800" dirty="0"/>
              <a:t>SDCID och maskinnummer</a:t>
            </a:r>
          </a:p>
        </p:txBody>
      </p:sp>
      <p:sp>
        <p:nvSpPr>
          <p:cNvPr id="3" name="Platshållare för innehåll 2">
            <a:extLst>
              <a:ext uri="{FF2B5EF4-FFF2-40B4-BE49-F238E27FC236}">
                <a16:creationId xmlns:a16="http://schemas.microsoft.com/office/drawing/2014/main" id="{6D446B57-FFBD-4B50-8B98-3B765B9B20E3}"/>
              </a:ext>
            </a:extLst>
          </p:cNvPr>
          <p:cNvSpPr>
            <a:spLocks noGrp="1"/>
          </p:cNvSpPr>
          <p:nvPr>
            <p:ph type="body" sz="quarter" idx="10"/>
          </p:nvPr>
        </p:nvSpPr>
        <p:spPr/>
        <p:txBody>
          <a:bodyPr/>
          <a:lstStyle/>
          <a:p>
            <a:r>
              <a:rPr lang="sv-SE" sz="2000" dirty="0"/>
              <a:t>SDCID är en maskinunik identitet som </a:t>
            </a:r>
            <a:r>
              <a:rPr lang="sv-SE" sz="2000" dirty="0" err="1"/>
              <a:t>Biometria</a:t>
            </a:r>
            <a:r>
              <a:rPr lang="sv-SE" sz="2000" dirty="0"/>
              <a:t> delar ut och som ska finnas i insändningsprogrammet Sender XC så länge maskinen är i bruk, oavsett vem som är ägare eller uppdragsgivare</a:t>
            </a:r>
            <a:br>
              <a:rPr lang="sv-SE" sz="2000" dirty="0"/>
            </a:br>
            <a:r>
              <a:rPr lang="sv-SE" sz="2000" dirty="0"/>
              <a:t>Alla ”Rapp-maskiner” kommer också att ha ett SDCID.</a:t>
            </a:r>
          </a:p>
          <a:p>
            <a:r>
              <a:rPr lang="sv-SE" sz="2000" dirty="0"/>
              <a:t>Maskinnummer är en identitet som varje uppdragsgivare ger maskinen</a:t>
            </a:r>
            <a:r>
              <a:rPr lang="sv-SE" sz="2667" dirty="0"/>
              <a:t> </a:t>
            </a:r>
          </a:p>
        </p:txBody>
      </p:sp>
      <p:sp>
        <p:nvSpPr>
          <p:cNvPr id="4" name="Rektangel 3">
            <a:extLst>
              <a:ext uri="{FF2B5EF4-FFF2-40B4-BE49-F238E27FC236}">
                <a16:creationId xmlns:a16="http://schemas.microsoft.com/office/drawing/2014/main" id="{C57860B7-BEBA-4F06-B467-B86B5C3CE35B}"/>
              </a:ext>
            </a:extLst>
          </p:cNvPr>
          <p:cNvSpPr/>
          <p:nvPr/>
        </p:nvSpPr>
        <p:spPr>
          <a:xfrm>
            <a:off x="5093093" y="4296432"/>
            <a:ext cx="1248139" cy="384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SDCID</a:t>
            </a:r>
          </a:p>
          <a:p>
            <a:pPr algn="ctr"/>
            <a:r>
              <a:rPr lang="sv-SE" sz="1067" dirty="0"/>
              <a:t>sdcgpx6560</a:t>
            </a:r>
          </a:p>
        </p:txBody>
      </p:sp>
      <p:sp>
        <p:nvSpPr>
          <p:cNvPr id="5" name="Rektangel 4">
            <a:extLst>
              <a:ext uri="{FF2B5EF4-FFF2-40B4-BE49-F238E27FC236}">
                <a16:creationId xmlns:a16="http://schemas.microsoft.com/office/drawing/2014/main" id="{1273765A-E9CC-4605-9AFD-CDF30B5339E9}"/>
              </a:ext>
            </a:extLst>
          </p:cNvPr>
          <p:cNvSpPr/>
          <p:nvPr/>
        </p:nvSpPr>
        <p:spPr>
          <a:xfrm>
            <a:off x="2831638" y="5248421"/>
            <a:ext cx="1632181" cy="3840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067" dirty="0"/>
              <a:t>Holmen skog </a:t>
            </a:r>
          </a:p>
          <a:p>
            <a:pPr algn="ctr"/>
            <a:r>
              <a:rPr lang="sv-SE" sz="1067" dirty="0"/>
              <a:t>Maskinnummer 1234</a:t>
            </a:r>
          </a:p>
        </p:txBody>
      </p:sp>
      <p:sp>
        <p:nvSpPr>
          <p:cNvPr id="6" name="Rektangel 5">
            <a:extLst>
              <a:ext uri="{FF2B5EF4-FFF2-40B4-BE49-F238E27FC236}">
                <a16:creationId xmlns:a16="http://schemas.microsoft.com/office/drawing/2014/main" id="{6A0728DE-E926-45B8-9692-944D6FE97506}"/>
              </a:ext>
            </a:extLst>
          </p:cNvPr>
          <p:cNvSpPr/>
          <p:nvPr/>
        </p:nvSpPr>
        <p:spPr>
          <a:xfrm>
            <a:off x="4901072" y="5253203"/>
            <a:ext cx="1632181" cy="3840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067" dirty="0" err="1"/>
              <a:t>Mellanskog</a:t>
            </a:r>
            <a:endParaRPr lang="sv-SE" sz="1067" dirty="0"/>
          </a:p>
          <a:p>
            <a:pPr algn="ctr"/>
            <a:r>
              <a:rPr lang="sv-SE" sz="1067" dirty="0"/>
              <a:t>Maskinnummer 2345</a:t>
            </a:r>
          </a:p>
        </p:txBody>
      </p:sp>
      <p:sp>
        <p:nvSpPr>
          <p:cNvPr id="7" name="Rektangel 6">
            <a:extLst>
              <a:ext uri="{FF2B5EF4-FFF2-40B4-BE49-F238E27FC236}">
                <a16:creationId xmlns:a16="http://schemas.microsoft.com/office/drawing/2014/main" id="{F6498E75-F98D-4F5A-B0BC-F0BFD1C7F54C}"/>
              </a:ext>
            </a:extLst>
          </p:cNvPr>
          <p:cNvSpPr/>
          <p:nvPr/>
        </p:nvSpPr>
        <p:spPr>
          <a:xfrm>
            <a:off x="6970507" y="5248421"/>
            <a:ext cx="1632181" cy="3840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1067" dirty="0"/>
              <a:t>Sveaskog</a:t>
            </a:r>
          </a:p>
          <a:p>
            <a:pPr algn="ctr"/>
            <a:r>
              <a:rPr lang="sv-SE" sz="1067" dirty="0"/>
              <a:t>Maskinnummer 34564</a:t>
            </a:r>
          </a:p>
        </p:txBody>
      </p:sp>
      <p:cxnSp>
        <p:nvCxnSpPr>
          <p:cNvPr id="9" name="Rak koppling 8">
            <a:extLst>
              <a:ext uri="{FF2B5EF4-FFF2-40B4-BE49-F238E27FC236}">
                <a16:creationId xmlns:a16="http://schemas.microsoft.com/office/drawing/2014/main" id="{3DD8ADE3-A06E-4DEC-A650-64A62862037C}"/>
              </a:ext>
            </a:extLst>
          </p:cNvPr>
          <p:cNvCxnSpPr>
            <a:cxnSpLocks/>
            <a:endCxn id="5" idx="0"/>
          </p:cNvCxnSpPr>
          <p:nvPr/>
        </p:nvCxnSpPr>
        <p:spPr>
          <a:xfrm flipH="1">
            <a:off x="3647728" y="4674467"/>
            <a:ext cx="1872208" cy="573955"/>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Rak koppling 11">
            <a:extLst>
              <a:ext uri="{FF2B5EF4-FFF2-40B4-BE49-F238E27FC236}">
                <a16:creationId xmlns:a16="http://schemas.microsoft.com/office/drawing/2014/main" id="{0DFE9110-001E-4ACC-9E0F-5744B3B1C86D}"/>
              </a:ext>
            </a:extLst>
          </p:cNvPr>
          <p:cNvCxnSpPr>
            <a:cxnSpLocks/>
            <a:endCxn id="7" idx="0"/>
          </p:cNvCxnSpPr>
          <p:nvPr/>
        </p:nvCxnSpPr>
        <p:spPr>
          <a:xfrm>
            <a:off x="5926336" y="4685256"/>
            <a:ext cx="1860261" cy="563165"/>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61DE2943-B938-4C0C-A207-F7F0389495EA}"/>
              </a:ext>
            </a:extLst>
          </p:cNvPr>
          <p:cNvCxnSpPr>
            <a:cxnSpLocks/>
          </p:cNvCxnSpPr>
          <p:nvPr/>
        </p:nvCxnSpPr>
        <p:spPr>
          <a:xfrm>
            <a:off x="5738567" y="4692043"/>
            <a:ext cx="0" cy="556379"/>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7393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04BF6C6B-27F1-44A8-B253-DAB8FBE925A9}"/>
              </a:ext>
            </a:extLst>
          </p:cNvPr>
          <p:cNvPicPr>
            <a:picLocks noChangeAspect="1"/>
          </p:cNvPicPr>
          <p:nvPr/>
        </p:nvPicPr>
        <p:blipFill>
          <a:blip r:embed="rId2"/>
          <a:stretch>
            <a:fillRect/>
          </a:stretch>
        </p:blipFill>
        <p:spPr>
          <a:xfrm>
            <a:off x="1053787" y="3121368"/>
            <a:ext cx="6257730" cy="3613827"/>
          </a:xfrm>
          <a:prstGeom prst="rect">
            <a:avLst/>
          </a:prstGeom>
        </p:spPr>
      </p:pic>
      <p:sp>
        <p:nvSpPr>
          <p:cNvPr id="2" name="Rubrik 1">
            <a:extLst>
              <a:ext uri="{FF2B5EF4-FFF2-40B4-BE49-F238E27FC236}">
                <a16:creationId xmlns:a16="http://schemas.microsoft.com/office/drawing/2014/main" id="{C397D273-C48E-4AA3-A473-E50CCE425DBC}"/>
              </a:ext>
            </a:extLst>
          </p:cNvPr>
          <p:cNvSpPr>
            <a:spLocks noGrp="1"/>
          </p:cNvSpPr>
          <p:nvPr>
            <p:ph type="title"/>
          </p:nvPr>
        </p:nvSpPr>
        <p:spPr>
          <a:xfrm>
            <a:off x="838200" y="365125"/>
            <a:ext cx="9231489" cy="768671"/>
          </a:xfrm>
        </p:spPr>
        <p:txBody>
          <a:bodyPr>
            <a:normAutofit/>
          </a:bodyPr>
          <a:lstStyle/>
          <a:p>
            <a:r>
              <a:rPr lang="sv-SE" sz="3200" dirty="0"/>
              <a:t>Lägga till uppdragsgivare på SDCID</a:t>
            </a:r>
          </a:p>
        </p:txBody>
      </p:sp>
      <p:sp>
        <p:nvSpPr>
          <p:cNvPr id="3" name="Platshållare för text 2">
            <a:extLst>
              <a:ext uri="{FF2B5EF4-FFF2-40B4-BE49-F238E27FC236}">
                <a16:creationId xmlns:a16="http://schemas.microsoft.com/office/drawing/2014/main" id="{DB0D5408-965E-4AA9-821C-E4F5F7B04EEA}"/>
              </a:ext>
            </a:extLst>
          </p:cNvPr>
          <p:cNvSpPr>
            <a:spLocks noGrp="1"/>
          </p:cNvSpPr>
          <p:nvPr>
            <p:ph type="body" sz="quarter" idx="10"/>
          </p:nvPr>
        </p:nvSpPr>
        <p:spPr>
          <a:xfrm>
            <a:off x="9372600" y="1014924"/>
            <a:ext cx="2508503" cy="2414076"/>
          </a:xfrm>
        </p:spPr>
        <p:txBody>
          <a:bodyPr>
            <a:normAutofit/>
          </a:bodyPr>
          <a:lstStyle/>
          <a:p>
            <a:pPr marL="0" indent="0">
              <a:buNone/>
            </a:pPr>
            <a:r>
              <a:rPr lang="sv-SE" sz="2000" dirty="0"/>
              <a:t>Uppdragsgivaren kan själv söka fram alla SDCID</a:t>
            </a:r>
          </a:p>
          <a:p>
            <a:pPr marL="0" indent="0">
              <a:buNone/>
            </a:pPr>
            <a:r>
              <a:rPr lang="sv-SE" sz="1600" dirty="0"/>
              <a:t>Resultatlistan visar inga uppgifter om uppdragsgivare och maskinnummer</a:t>
            </a:r>
          </a:p>
          <a:p>
            <a:pPr lvl="1"/>
            <a:endParaRPr lang="sv-SE" sz="1600" dirty="0"/>
          </a:p>
          <a:p>
            <a:pPr lvl="1"/>
            <a:endParaRPr lang="sv-SE" sz="1600" dirty="0"/>
          </a:p>
        </p:txBody>
      </p:sp>
      <p:sp>
        <p:nvSpPr>
          <p:cNvPr id="5" name="Rektangel 4">
            <a:extLst>
              <a:ext uri="{FF2B5EF4-FFF2-40B4-BE49-F238E27FC236}">
                <a16:creationId xmlns:a16="http://schemas.microsoft.com/office/drawing/2014/main" id="{CB9C1A9B-DEF4-484B-BE9E-48556415FDD8}"/>
              </a:ext>
            </a:extLst>
          </p:cNvPr>
          <p:cNvSpPr/>
          <p:nvPr/>
        </p:nvSpPr>
        <p:spPr>
          <a:xfrm>
            <a:off x="998128" y="4692128"/>
            <a:ext cx="6257730" cy="3474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F521E687-DCA7-4FA7-8BF4-A0D506B3E066}"/>
              </a:ext>
            </a:extLst>
          </p:cNvPr>
          <p:cNvSpPr txBox="1"/>
          <p:nvPr/>
        </p:nvSpPr>
        <p:spPr>
          <a:xfrm>
            <a:off x="8065008" y="3974175"/>
            <a:ext cx="3429000" cy="1908215"/>
          </a:xfrm>
          <a:prstGeom prst="rect">
            <a:avLst/>
          </a:prstGeom>
          <a:noFill/>
        </p:spPr>
        <p:txBody>
          <a:bodyPr wrap="square" rtlCol="0">
            <a:spAutoFit/>
          </a:bodyPr>
          <a:lstStyle/>
          <a:p>
            <a:r>
              <a:rPr lang="sv-SE" sz="2000" dirty="0"/>
              <a:t>Lägg till uppdragsgivare</a:t>
            </a:r>
          </a:p>
          <a:p>
            <a:r>
              <a:rPr lang="sv-SE" sz="1600" dirty="0"/>
              <a:t>SDCID visar inga uppgifter om kontaktperson för maskinen eller utförande avverkningsföretag förrän uppdragsgivaren har lagts till (GDPR)</a:t>
            </a:r>
          </a:p>
          <a:p>
            <a:endParaRPr lang="sv-SE" dirty="0"/>
          </a:p>
        </p:txBody>
      </p:sp>
      <p:pic>
        <p:nvPicPr>
          <p:cNvPr id="11" name="Bildobjekt 10">
            <a:extLst>
              <a:ext uri="{FF2B5EF4-FFF2-40B4-BE49-F238E27FC236}">
                <a16:creationId xmlns:a16="http://schemas.microsoft.com/office/drawing/2014/main" id="{45F06EB0-5BA9-43DD-A7BF-007A56F8913F}"/>
              </a:ext>
            </a:extLst>
          </p:cNvPr>
          <p:cNvPicPr>
            <a:picLocks noChangeAspect="1"/>
          </p:cNvPicPr>
          <p:nvPr/>
        </p:nvPicPr>
        <p:blipFill>
          <a:blip r:embed="rId3"/>
          <a:stretch>
            <a:fillRect/>
          </a:stretch>
        </p:blipFill>
        <p:spPr>
          <a:xfrm>
            <a:off x="768669" y="1071032"/>
            <a:ext cx="7296340" cy="1577898"/>
          </a:xfrm>
          <a:prstGeom prst="rect">
            <a:avLst/>
          </a:prstGeom>
        </p:spPr>
      </p:pic>
    </p:spTree>
    <p:extLst>
      <p:ext uri="{BB962C8B-B14F-4D97-AF65-F5344CB8AC3E}">
        <p14:creationId xmlns:p14="http://schemas.microsoft.com/office/powerpoint/2010/main" val="1953816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49EE88-B903-4E20-84C3-22D2684FDE73}"/>
              </a:ext>
            </a:extLst>
          </p:cNvPr>
          <p:cNvSpPr>
            <a:spLocks noGrp="1"/>
          </p:cNvSpPr>
          <p:nvPr>
            <p:ph type="title"/>
          </p:nvPr>
        </p:nvSpPr>
        <p:spPr>
          <a:xfrm>
            <a:off x="838200" y="365125"/>
            <a:ext cx="9231489" cy="723011"/>
          </a:xfrm>
        </p:spPr>
        <p:txBody>
          <a:bodyPr>
            <a:normAutofit/>
          </a:bodyPr>
          <a:lstStyle/>
          <a:p>
            <a:r>
              <a:rPr lang="sv-SE" sz="2400" dirty="0"/>
              <a:t>Beställa nytt SDCID</a:t>
            </a:r>
          </a:p>
        </p:txBody>
      </p:sp>
      <p:sp>
        <p:nvSpPr>
          <p:cNvPr id="3" name="Platshållare för text 2">
            <a:extLst>
              <a:ext uri="{FF2B5EF4-FFF2-40B4-BE49-F238E27FC236}">
                <a16:creationId xmlns:a16="http://schemas.microsoft.com/office/drawing/2014/main" id="{878D5D8E-9523-444A-B432-01F9A543F62E}"/>
              </a:ext>
            </a:extLst>
          </p:cNvPr>
          <p:cNvSpPr>
            <a:spLocks noGrp="1"/>
          </p:cNvSpPr>
          <p:nvPr>
            <p:ph type="body" sz="quarter" idx="10"/>
          </p:nvPr>
        </p:nvSpPr>
        <p:spPr>
          <a:xfrm>
            <a:off x="838200" y="1015618"/>
            <a:ext cx="9134856" cy="5477257"/>
          </a:xfrm>
        </p:spPr>
        <p:txBody>
          <a:bodyPr>
            <a:normAutofit/>
          </a:bodyPr>
          <a:lstStyle/>
          <a:p>
            <a:pPr marL="0" indent="0">
              <a:lnSpc>
                <a:spcPct val="120000"/>
              </a:lnSpc>
              <a:buNone/>
            </a:pPr>
            <a:r>
              <a:rPr lang="sv-SE" sz="2000" dirty="0"/>
              <a:t>Webbformulär används för beställning av nytt SDCID samt ändringar/kompletteringar av uppgifter om SDCID (exv. Ägarbyte). Formuläret finns på Biometria.se</a:t>
            </a:r>
          </a:p>
          <a:p>
            <a:pPr marL="0" indent="0">
              <a:buNone/>
            </a:pPr>
            <a:endParaRPr lang="sv-SE" sz="1600" dirty="0"/>
          </a:p>
          <a:p>
            <a:pPr marL="914400" lvl="2" indent="0">
              <a:buNone/>
            </a:pPr>
            <a:endParaRPr lang="sv-SE" sz="1200" dirty="0"/>
          </a:p>
          <a:p>
            <a:pPr marL="0" indent="0">
              <a:buNone/>
            </a:pPr>
            <a:endParaRPr lang="sv-SE" sz="2000" dirty="0"/>
          </a:p>
        </p:txBody>
      </p:sp>
      <p:pic>
        <p:nvPicPr>
          <p:cNvPr id="7" name="Bildobjekt 6">
            <a:extLst>
              <a:ext uri="{FF2B5EF4-FFF2-40B4-BE49-F238E27FC236}">
                <a16:creationId xmlns:a16="http://schemas.microsoft.com/office/drawing/2014/main" id="{7B1209CC-836B-4B97-BA3E-E0B3678929BF}"/>
              </a:ext>
            </a:extLst>
          </p:cNvPr>
          <p:cNvPicPr>
            <a:picLocks noChangeAspect="1"/>
          </p:cNvPicPr>
          <p:nvPr/>
        </p:nvPicPr>
        <p:blipFill>
          <a:blip r:embed="rId2"/>
          <a:stretch>
            <a:fillRect/>
          </a:stretch>
        </p:blipFill>
        <p:spPr>
          <a:xfrm>
            <a:off x="838200" y="2128619"/>
            <a:ext cx="8029291" cy="4364256"/>
          </a:xfrm>
          <a:prstGeom prst="rect">
            <a:avLst/>
          </a:prstGeom>
          <a:ln>
            <a:solidFill>
              <a:schemeClr val="tx1"/>
            </a:solidFill>
          </a:ln>
        </p:spPr>
      </p:pic>
    </p:spTree>
    <p:extLst>
      <p:ext uri="{BB962C8B-B14F-4D97-AF65-F5344CB8AC3E}">
        <p14:creationId xmlns:p14="http://schemas.microsoft.com/office/powerpoint/2010/main" val="2450977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5E2543-30CE-4F5E-A984-9983FBE28736}"/>
              </a:ext>
            </a:extLst>
          </p:cNvPr>
          <p:cNvSpPr>
            <a:spLocks noGrp="1"/>
          </p:cNvSpPr>
          <p:nvPr>
            <p:ph type="title"/>
          </p:nvPr>
        </p:nvSpPr>
        <p:spPr/>
        <p:txBody>
          <a:bodyPr>
            <a:normAutofit/>
          </a:bodyPr>
          <a:lstStyle/>
          <a:p>
            <a:r>
              <a:rPr lang="sv-SE" sz="4000" dirty="0"/>
              <a:t>Produktionsledare</a:t>
            </a:r>
          </a:p>
        </p:txBody>
      </p:sp>
    </p:spTree>
    <p:extLst>
      <p:ext uri="{BB962C8B-B14F-4D97-AF65-F5344CB8AC3E}">
        <p14:creationId xmlns:p14="http://schemas.microsoft.com/office/powerpoint/2010/main" val="21616296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697B275-7FEA-42E2-9E4E-6F1F62961B27}"/>
              </a:ext>
            </a:extLst>
          </p:cNvPr>
          <p:cNvSpPr>
            <a:spLocks noGrp="1"/>
          </p:cNvSpPr>
          <p:nvPr>
            <p:ph type="body" sz="quarter" idx="10"/>
          </p:nvPr>
        </p:nvSpPr>
        <p:spPr>
          <a:xfrm>
            <a:off x="838200" y="1344167"/>
            <a:ext cx="10610088" cy="4700017"/>
          </a:xfrm>
        </p:spPr>
        <p:txBody>
          <a:bodyPr>
            <a:normAutofit/>
          </a:bodyPr>
          <a:lstStyle/>
          <a:p>
            <a:pPr>
              <a:lnSpc>
                <a:spcPct val="110000"/>
              </a:lnSpc>
            </a:pPr>
            <a:r>
              <a:rPr lang="sv-SE" sz="1800" dirty="0"/>
              <a:t>Produktionsledare anges i nuläget på avtalsobjektet</a:t>
            </a:r>
          </a:p>
          <a:p>
            <a:pPr>
              <a:lnSpc>
                <a:spcPct val="110000"/>
              </a:lnSpc>
            </a:pPr>
            <a:r>
              <a:rPr lang="sv-SE" sz="1800" dirty="0"/>
              <a:t>Det är </a:t>
            </a:r>
            <a:r>
              <a:rPr lang="sv-SE" sz="1800" u="sng" dirty="0"/>
              <a:t>inte</a:t>
            </a:r>
            <a:r>
              <a:rPr lang="sv-SE" sz="1800" dirty="0"/>
              <a:t> en obligatorisk uppgift men det rekommenderas starkt att fylla i uppgiften eftersom flera olika parter är beroende av att ha kontaktuppgifter till någon som har bra kännedom om aktuell avverkning samt om man önskar göra uppföljning per produktionsledare</a:t>
            </a:r>
          </a:p>
          <a:p>
            <a:pPr>
              <a:lnSpc>
                <a:spcPct val="110000"/>
              </a:lnSpc>
            </a:pPr>
            <a:r>
              <a:rPr lang="sv-SE" sz="1800" dirty="0"/>
              <a:t>4 olika attribut kan anges i olika fält</a:t>
            </a:r>
          </a:p>
          <a:p>
            <a:pPr lvl="1">
              <a:lnSpc>
                <a:spcPct val="110000"/>
              </a:lnSpc>
            </a:pPr>
            <a:r>
              <a:rPr lang="sv-SE" sz="1600" dirty="0"/>
              <a:t>ID</a:t>
            </a:r>
          </a:p>
          <a:p>
            <a:pPr lvl="1">
              <a:lnSpc>
                <a:spcPct val="110000"/>
              </a:lnSpc>
            </a:pPr>
            <a:r>
              <a:rPr lang="sv-SE" sz="1600" dirty="0"/>
              <a:t>För och efternamn</a:t>
            </a:r>
          </a:p>
          <a:p>
            <a:pPr lvl="1">
              <a:lnSpc>
                <a:spcPct val="110000"/>
              </a:lnSpc>
            </a:pPr>
            <a:r>
              <a:rPr lang="sv-SE" sz="1600" dirty="0"/>
              <a:t>E-post</a:t>
            </a:r>
          </a:p>
          <a:p>
            <a:pPr lvl="1">
              <a:lnSpc>
                <a:spcPct val="110000"/>
              </a:lnSpc>
            </a:pPr>
            <a:r>
              <a:rPr lang="sv-SE" sz="1600" dirty="0"/>
              <a:t>Mobilnummer</a:t>
            </a:r>
          </a:p>
          <a:p>
            <a:pPr>
              <a:lnSpc>
                <a:spcPct val="110000"/>
              </a:lnSpc>
            </a:pPr>
            <a:r>
              <a:rPr lang="sv-SE" sz="1800" dirty="0"/>
              <a:t>ID anges med </a:t>
            </a:r>
            <a:r>
              <a:rPr lang="sv-SE" sz="1800" u="sng" dirty="0"/>
              <a:t>upp till </a:t>
            </a:r>
            <a:r>
              <a:rPr lang="sv-SE" sz="1800" dirty="0"/>
              <a:t>10 tecken alfanumeriskt</a:t>
            </a:r>
          </a:p>
          <a:p>
            <a:pPr>
              <a:lnSpc>
                <a:spcPct val="110000"/>
              </a:lnSpc>
            </a:pPr>
            <a:r>
              <a:rPr lang="sv-SE" sz="1800" dirty="0"/>
              <a:t>Om något annat attribut för produktionsledare är ifyllt är det även obligatoriskt att fylla i ett ID</a:t>
            </a:r>
          </a:p>
        </p:txBody>
      </p:sp>
      <p:sp>
        <p:nvSpPr>
          <p:cNvPr id="4" name="Rubrik 1">
            <a:extLst>
              <a:ext uri="{FF2B5EF4-FFF2-40B4-BE49-F238E27FC236}">
                <a16:creationId xmlns:a16="http://schemas.microsoft.com/office/drawing/2014/main" id="{EF3CD36F-C7B1-4AC9-9EAB-B95F38BF1828}"/>
              </a:ext>
            </a:extLst>
          </p:cNvPr>
          <p:cNvSpPr>
            <a:spLocks noGrp="1"/>
          </p:cNvSpPr>
          <p:nvPr>
            <p:ph type="title"/>
          </p:nvPr>
        </p:nvSpPr>
        <p:spPr>
          <a:xfrm>
            <a:off x="838200" y="365125"/>
            <a:ext cx="9231489" cy="896747"/>
          </a:xfrm>
        </p:spPr>
        <p:txBody>
          <a:bodyPr>
            <a:normAutofit/>
          </a:bodyPr>
          <a:lstStyle/>
          <a:p>
            <a:r>
              <a:rPr lang="sv-SE" sz="3200" dirty="0"/>
              <a:t>Uppgifter om Produktionsledare</a:t>
            </a:r>
          </a:p>
        </p:txBody>
      </p:sp>
    </p:spTree>
    <p:extLst>
      <p:ext uri="{BB962C8B-B14F-4D97-AF65-F5344CB8AC3E}">
        <p14:creationId xmlns:p14="http://schemas.microsoft.com/office/powerpoint/2010/main" val="227863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8F26B-32BA-408B-9F70-CAFFFE69220F}"/>
              </a:ext>
            </a:extLst>
          </p:cNvPr>
          <p:cNvSpPr>
            <a:spLocks noGrp="1"/>
          </p:cNvSpPr>
          <p:nvPr>
            <p:ph type="title"/>
          </p:nvPr>
        </p:nvSpPr>
        <p:spPr>
          <a:xfrm>
            <a:off x="838200" y="365125"/>
            <a:ext cx="9231489" cy="1344228"/>
          </a:xfrm>
        </p:spPr>
        <p:txBody>
          <a:bodyPr>
            <a:noAutofit/>
          </a:bodyPr>
          <a:lstStyle/>
          <a:p>
            <a:r>
              <a:rPr lang="sv-SE" sz="3200" dirty="0"/>
              <a:t>Uppdelning avtalsobjekt</a:t>
            </a:r>
          </a:p>
        </p:txBody>
      </p:sp>
      <p:sp>
        <p:nvSpPr>
          <p:cNvPr id="3" name="Platshållare för text 2">
            <a:extLst>
              <a:ext uri="{FF2B5EF4-FFF2-40B4-BE49-F238E27FC236}">
                <a16:creationId xmlns:a16="http://schemas.microsoft.com/office/drawing/2014/main" id="{5E4EEE90-FB85-4ACB-A37A-3B708C98B151}"/>
              </a:ext>
            </a:extLst>
          </p:cNvPr>
          <p:cNvSpPr>
            <a:spLocks noGrp="1"/>
          </p:cNvSpPr>
          <p:nvPr>
            <p:ph type="body" sz="quarter" idx="10"/>
          </p:nvPr>
        </p:nvSpPr>
        <p:spPr>
          <a:xfrm>
            <a:off x="701900" y="1709353"/>
            <a:ext cx="9367790" cy="4949024"/>
          </a:xfrm>
        </p:spPr>
        <p:txBody>
          <a:bodyPr>
            <a:normAutofit fontScale="92500" lnSpcReduction="10000"/>
          </a:bodyPr>
          <a:lstStyle/>
          <a:p>
            <a:pPr marL="0" indent="0">
              <a:buNone/>
            </a:pPr>
            <a:r>
              <a:rPr lang="sv-SE" dirty="0"/>
              <a:t>Man bör skapa olika avtalsobjekt och därmed även produktionsunderlag om man vill särhålla virket hela vägen från avverkning till redovisning. Exempel på detta är när:</a:t>
            </a:r>
          </a:p>
          <a:p>
            <a:pPr lvl="1"/>
            <a:r>
              <a:rPr lang="sv-SE" dirty="0"/>
              <a:t>skogsägaren betalar olika pris för avverkningen eller har olika netto</a:t>
            </a:r>
          </a:p>
          <a:p>
            <a:pPr lvl="1"/>
            <a:r>
              <a:rPr lang="sv-SE" dirty="0"/>
              <a:t>åtgärderna kommer att utföras spritt i kalendertid</a:t>
            </a:r>
          </a:p>
          <a:p>
            <a:pPr lvl="1"/>
            <a:r>
              <a:rPr lang="sv-SE" dirty="0"/>
              <a:t>entreprenören har olika ersättning</a:t>
            </a:r>
          </a:p>
          <a:p>
            <a:pPr lvl="1"/>
            <a:r>
              <a:rPr lang="sv-SE" dirty="0"/>
              <a:t>fler skotare eller skördare på samma trakt</a:t>
            </a:r>
          </a:p>
          <a:p>
            <a:pPr lvl="1"/>
            <a:r>
              <a:rPr lang="sv-SE" dirty="0"/>
              <a:t>den geografiska spridningen är stor</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Genom att följa denna logik får man bra ordning i uppföljningen</a:t>
            </a:r>
          </a:p>
          <a:p>
            <a:endParaRPr lang="sv-SE" dirty="0"/>
          </a:p>
        </p:txBody>
      </p:sp>
      <p:pic>
        <p:nvPicPr>
          <p:cNvPr id="4" name="Bildobjekt 3">
            <a:extLst>
              <a:ext uri="{FF2B5EF4-FFF2-40B4-BE49-F238E27FC236}">
                <a16:creationId xmlns:a16="http://schemas.microsoft.com/office/drawing/2014/main" id="{A853F244-5725-4458-8FC5-1D5435ECC67C}"/>
              </a:ext>
            </a:extLst>
          </p:cNvPr>
          <p:cNvPicPr>
            <a:picLocks noChangeAspect="1"/>
          </p:cNvPicPr>
          <p:nvPr/>
        </p:nvPicPr>
        <p:blipFill>
          <a:blip r:embed="rId2"/>
          <a:stretch>
            <a:fillRect/>
          </a:stretch>
        </p:blipFill>
        <p:spPr>
          <a:xfrm>
            <a:off x="6801669" y="4542420"/>
            <a:ext cx="2644697" cy="1478810"/>
          </a:xfrm>
          <a:prstGeom prst="rect">
            <a:avLst/>
          </a:prstGeom>
        </p:spPr>
      </p:pic>
      <p:pic>
        <p:nvPicPr>
          <p:cNvPr id="5" name="Bildobjekt 4">
            <a:extLst>
              <a:ext uri="{FF2B5EF4-FFF2-40B4-BE49-F238E27FC236}">
                <a16:creationId xmlns:a16="http://schemas.microsoft.com/office/drawing/2014/main" id="{C31DB550-3F99-4EAF-9294-781D2B99278C}"/>
              </a:ext>
            </a:extLst>
          </p:cNvPr>
          <p:cNvPicPr>
            <a:picLocks noChangeAspect="1"/>
          </p:cNvPicPr>
          <p:nvPr/>
        </p:nvPicPr>
        <p:blipFill>
          <a:blip r:embed="rId3"/>
          <a:stretch>
            <a:fillRect/>
          </a:stretch>
        </p:blipFill>
        <p:spPr>
          <a:xfrm>
            <a:off x="1060650" y="4542420"/>
            <a:ext cx="2671884" cy="1478810"/>
          </a:xfrm>
          <a:prstGeom prst="rect">
            <a:avLst/>
          </a:prstGeom>
        </p:spPr>
      </p:pic>
      <p:pic>
        <p:nvPicPr>
          <p:cNvPr id="6" name="Bildobjekt 5">
            <a:extLst>
              <a:ext uri="{FF2B5EF4-FFF2-40B4-BE49-F238E27FC236}">
                <a16:creationId xmlns:a16="http://schemas.microsoft.com/office/drawing/2014/main" id="{EFBADB43-D066-4BC5-A8AB-955059BCA86F}"/>
              </a:ext>
            </a:extLst>
          </p:cNvPr>
          <p:cNvPicPr>
            <a:picLocks noChangeAspect="1"/>
          </p:cNvPicPr>
          <p:nvPr/>
        </p:nvPicPr>
        <p:blipFill>
          <a:blip r:embed="rId4"/>
          <a:stretch>
            <a:fillRect/>
          </a:stretch>
        </p:blipFill>
        <p:spPr>
          <a:xfrm>
            <a:off x="4207368" y="4542420"/>
            <a:ext cx="2119467" cy="1478810"/>
          </a:xfrm>
          <a:prstGeom prst="rect">
            <a:avLst/>
          </a:prstGeom>
        </p:spPr>
      </p:pic>
    </p:spTree>
    <p:extLst>
      <p:ext uri="{BB962C8B-B14F-4D97-AF65-F5344CB8AC3E}">
        <p14:creationId xmlns:p14="http://schemas.microsoft.com/office/powerpoint/2010/main" val="3281204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E03424-C13B-485A-A38F-9828972A73F0}"/>
              </a:ext>
            </a:extLst>
          </p:cNvPr>
          <p:cNvSpPr>
            <a:spLocks noGrp="1"/>
          </p:cNvSpPr>
          <p:nvPr>
            <p:ph type="title"/>
          </p:nvPr>
        </p:nvSpPr>
        <p:spPr>
          <a:xfrm>
            <a:off x="838200" y="365125"/>
            <a:ext cx="9231489" cy="807195"/>
          </a:xfrm>
        </p:spPr>
        <p:txBody>
          <a:bodyPr>
            <a:normAutofit/>
          </a:bodyPr>
          <a:lstStyle/>
          <a:p>
            <a:r>
              <a:rPr lang="sv-SE" sz="3200" dirty="0"/>
              <a:t>Uppgifter om Produktionsledare (forts.)</a:t>
            </a:r>
          </a:p>
        </p:txBody>
      </p:sp>
      <p:sp>
        <p:nvSpPr>
          <p:cNvPr id="3" name="Platshållare för text 2">
            <a:extLst>
              <a:ext uri="{FF2B5EF4-FFF2-40B4-BE49-F238E27FC236}">
                <a16:creationId xmlns:a16="http://schemas.microsoft.com/office/drawing/2014/main" id="{076D6024-3230-4950-8F0B-B60C52353251}"/>
              </a:ext>
            </a:extLst>
          </p:cNvPr>
          <p:cNvSpPr>
            <a:spLocks noGrp="1"/>
          </p:cNvSpPr>
          <p:nvPr>
            <p:ph type="body" sz="quarter" idx="10"/>
          </p:nvPr>
        </p:nvSpPr>
        <p:spPr>
          <a:xfrm>
            <a:off x="838200" y="1172321"/>
            <a:ext cx="9231489" cy="4513360"/>
          </a:xfrm>
        </p:spPr>
        <p:txBody>
          <a:bodyPr>
            <a:normAutofit/>
          </a:bodyPr>
          <a:lstStyle/>
          <a:p>
            <a:pPr>
              <a:lnSpc>
                <a:spcPct val="110000"/>
              </a:lnSpc>
            </a:pPr>
            <a:r>
              <a:rPr lang="sv-SE" sz="1800" dirty="0"/>
              <a:t>Produktionsledare finns inte i något register i VIOL 3 utan uppgiften registreras på avtalsobjektet varje gång</a:t>
            </a:r>
          </a:p>
          <a:p>
            <a:pPr>
              <a:lnSpc>
                <a:spcPct val="110000"/>
              </a:lnSpc>
            </a:pPr>
            <a:r>
              <a:rPr lang="sv-SE" sz="1800" dirty="0"/>
              <a:t>Kontaktuppgifterna kommer att göras tillgängliga i mätplatssystemet för att mätaren skall kunna kontakta någon som är ansvarig för produktionen</a:t>
            </a:r>
          </a:p>
          <a:p>
            <a:pPr>
              <a:lnSpc>
                <a:spcPct val="110000"/>
              </a:lnSpc>
            </a:pPr>
            <a:r>
              <a:rPr lang="sv-SE" sz="1800" dirty="0"/>
              <a:t>Produktionsresultaten innehåller dessa uppgifter</a:t>
            </a:r>
          </a:p>
          <a:p>
            <a:pPr>
              <a:lnSpc>
                <a:spcPct val="110000"/>
              </a:lnSpc>
            </a:pPr>
            <a:r>
              <a:rPr lang="sv-SE" sz="1800" dirty="0"/>
              <a:t>Det kommer inte ske någon avisering till produktionsledare när produktionsresultat avvisas</a:t>
            </a:r>
          </a:p>
          <a:p>
            <a:pPr>
              <a:lnSpc>
                <a:spcPct val="110000"/>
              </a:lnSpc>
            </a:pPr>
            <a:r>
              <a:rPr lang="sv-SE" sz="1800" dirty="0"/>
              <a:t>Går att följa upp i rapportportalen</a:t>
            </a:r>
          </a:p>
        </p:txBody>
      </p:sp>
    </p:spTree>
    <p:extLst>
      <p:ext uri="{BB962C8B-B14F-4D97-AF65-F5344CB8AC3E}">
        <p14:creationId xmlns:p14="http://schemas.microsoft.com/office/powerpoint/2010/main" val="1152721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8671F4-E4F9-4B71-A2D9-55D05C00C422}"/>
              </a:ext>
            </a:extLst>
          </p:cNvPr>
          <p:cNvSpPr>
            <a:spLocks noGrp="1"/>
          </p:cNvSpPr>
          <p:nvPr>
            <p:ph type="title"/>
          </p:nvPr>
        </p:nvSpPr>
        <p:spPr/>
        <p:txBody>
          <a:bodyPr>
            <a:normAutofit/>
          </a:bodyPr>
          <a:lstStyle/>
          <a:p>
            <a:r>
              <a:rPr lang="sv-SE" sz="4000" dirty="0"/>
              <a:t>Biobränsleproducenters möjlighet till stöd i VIOL 3</a:t>
            </a:r>
          </a:p>
        </p:txBody>
      </p:sp>
    </p:spTree>
    <p:extLst>
      <p:ext uri="{BB962C8B-B14F-4D97-AF65-F5344CB8AC3E}">
        <p14:creationId xmlns:p14="http://schemas.microsoft.com/office/powerpoint/2010/main" val="16734014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442F6D-9225-434B-A32C-A54A1E1925FE}"/>
              </a:ext>
            </a:extLst>
          </p:cNvPr>
          <p:cNvSpPr>
            <a:spLocks noGrp="1"/>
          </p:cNvSpPr>
          <p:nvPr>
            <p:ph type="title"/>
          </p:nvPr>
        </p:nvSpPr>
        <p:spPr/>
        <p:txBody>
          <a:bodyPr>
            <a:normAutofit/>
          </a:bodyPr>
          <a:lstStyle/>
          <a:p>
            <a:r>
              <a:rPr lang="sv-SE" sz="2800" dirty="0"/>
              <a:t>Referensgruppen har i flera övningar gått igenom biobränsleföretagens behov och kommit fram till att:</a:t>
            </a:r>
          </a:p>
        </p:txBody>
      </p:sp>
      <p:sp>
        <p:nvSpPr>
          <p:cNvPr id="3" name="Platshållare för text 2">
            <a:extLst>
              <a:ext uri="{FF2B5EF4-FFF2-40B4-BE49-F238E27FC236}">
                <a16:creationId xmlns:a16="http://schemas.microsoft.com/office/drawing/2014/main" id="{A0A110F9-2863-4018-93D4-A21A7D32D0B6}"/>
              </a:ext>
            </a:extLst>
          </p:cNvPr>
          <p:cNvSpPr>
            <a:spLocks noGrp="1"/>
          </p:cNvSpPr>
          <p:nvPr>
            <p:ph type="body" sz="quarter" idx="10"/>
          </p:nvPr>
        </p:nvSpPr>
        <p:spPr>
          <a:xfrm>
            <a:off x="838200" y="1709353"/>
            <a:ext cx="9231489" cy="4407983"/>
          </a:xfrm>
        </p:spPr>
        <p:txBody>
          <a:bodyPr>
            <a:normAutofit fontScale="47500" lnSpcReduction="20000"/>
          </a:bodyPr>
          <a:lstStyle/>
          <a:p>
            <a:pPr marL="0" indent="0">
              <a:lnSpc>
                <a:spcPct val="120000"/>
              </a:lnSpc>
              <a:buNone/>
            </a:pPr>
            <a:r>
              <a:rPr lang="sv-SE" sz="3600" dirty="0"/>
              <a:t>Ett ansvarigt avverkningsföretag är en aktör som tar på sig ansvaret att utföra någon del av produktionsprocessen. </a:t>
            </a:r>
          </a:p>
          <a:p>
            <a:pPr marL="0" indent="0">
              <a:lnSpc>
                <a:spcPct val="120000"/>
              </a:lnSpc>
              <a:buNone/>
            </a:pPr>
            <a:r>
              <a:rPr lang="sv-SE" sz="3600" dirty="0"/>
              <a:t>I det specifika fallet då det ansvariga avverkningsföretaget är ett biobränsleproducerande företag (som tex </a:t>
            </a:r>
            <a:r>
              <a:rPr lang="sv-SE" sz="3600" dirty="0" err="1"/>
              <a:t>Sebab</a:t>
            </a:r>
            <a:r>
              <a:rPr lang="sv-SE" sz="3600" dirty="0"/>
              <a:t>, Vida Energi, Skogstjänst m.fl.) har det ansvariga avverkningsföretaget behov av att utföra viss administration i VIOL som en del av sitt åtagande. </a:t>
            </a:r>
          </a:p>
          <a:p>
            <a:pPr marL="0" indent="0">
              <a:lnSpc>
                <a:spcPct val="120000"/>
              </a:lnSpc>
              <a:buNone/>
            </a:pPr>
            <a:r>
              <a:rPr lang="sv-SE" sz="3600" dirty="0"/>
              <a:t>Aktiviteten syftar till att kunna tilldela ett ansvarigt avverkningsföretag behörighet att utföra administration i Avtalsobjekt, Destinerat sortiment, Redovisningshänvisning och Produktionsunderlag. </a:t>
            </a:r>
          </a:p>
          <a:p>
            <a:pPr marL="0" indent="0">
              <a:lnSpc>
                <a:spcPct val="120000"/>
              </a:lnSpc>
              <a:buNone/>
            </a:pPr>
            <a:r>
              <a:rPr lang="sv-SE" sz="3600" dirty="0"/>
              <a:t>De mycket specifika behov som kunnat identifieras för ett biobränsleproducerande företag är att kunna se vilka sortiment som finns på ett förstaledskontrakt, destinera virke, skapa redovisningshänvisningar lägga till avlägg på avtalsobjektet och lägga till sortimentsrader på produktionsunderlaget.</a:t>
            </a:r>
          </a:p>
          <a:p>
            <a:endParaRPr lang="sv-SE" dirty="0"/>
          </a:p>
        </p:txBody>
      </p:sp>
    </p:spTree>
    <p:extLst>
      <p:ext uri="{BB962C8B-B14F-4D97-AF65-F5344CB8AC3E}">
        <p14:creationId xmlns:p14="http://schemas.microsoft.com/office/powerpoint/2010/main" val="121088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9B9CB-B24D-4219-A00A-F69EB94E58E2}"/>
              </a:ext>
            </a:extLst>
          </p:cNvPr>
          <p:cNvSpPr>
            <a:spLocks noGrp="1"/>
          </p:cNvSpPr>
          <p:nvPr>
            <p:ph type="title"/>
          </p:nvPr>
        </p:nvSpPr>
        <p:spPr/>
        <p:txBody>
          <a:bodyPr>
            <a:normAutofit/>
          </a:bodyPr>
          <a:lstStyle/>
          <a:p>
            <a:r>
              <a:rPr lang="sv-SE" sz="3200" dirty="0"/>
              <a:t>Lösning och genomförande?</a:t>
            </a:r>
          </a:p>
        </p:txBody>
      </p:sp>
      <p:sp>
        <p:nvSpPr>
          <p:cNvPr id="3" name="Platshållare för text 2">
            <a:extLst>
              <a:ext uri="{FF2B5EF4-FFF2-40B4-BE49-F238E27FC236}">
                <a16:creationId xmlns:a16="http://schemas.microsoft.com/office/drawing/2014/main" id="{2A7CBD23-0D30-4726-8F2C-5B27A56CC6F6}"/>
              </a:ext>
            </a:extLst>
          </p:cNvPr>
          <p:cNvSpPr>
            <a:spLocks noGrp="1"/>
          </p:cNvSpPr>
          <p:nvPr>
            <p:ph type="body" sz="quarter" idx="10"/>
          </p:nvPr>
        </p:nvSpPr>
        <p:spPr/>
        <p:txBody>
          <a:bodyPr>
            <a:normAutofit/>
          </a:bodyPr>
          <a:lstStyle/>
          <a:p>
            <a:r>
              <a:rPr lang="sv-SE" sz="2200" dirty="0"/>
              <a:t>Den viktigaste funktionaliteten som efterfrågas är att kunna tilldela en annan aktör fullmakt att se och administrera förstaledskontrakt, redovisningshänvisningar, </a:t>
            </a:r>
            <a:r>
              <a:rPr lang="sv-SE" sz="2200" dirty="0" err="1"/>
              <a:t>destineringar</a:t>
            </a:r>
            <a:r>
              <a:rPr lang="sv-SE" sz="2200" dirty="0"/>
              <a:t>, avtalsobjekt och produktionsunderlag på förstaledskontraktsnivå. Det företag som tilldelas denna rättighet skall INTE ha möjlighet till insyn i prisuppgörelsen mellan köpare och säljare i förstaledskontraktet</a:t>
            </a:r>
          </a:p>
          <a:p>
            <a:endParaRPr lang="sv-SE" sz="2200" dirty="0"/>
          </a:p>
          <a:p>
            <a:r>
              <a:rPr lang="sv-SE" sz="2200" b="1" dirty="0"/>
              <a:t>Det är för närvarande inte en prioriterad fråga att lösa detta behov för leverans till VIOL 3.0 Frågan får tas upp och prioriteras inför senare leveranser i VIOL 3.X</a:t>
            </a:r>
          </a:p>
          <a:p>
            <a:endParaRPr lang="sv-SE" dirty="0"/>
          </a:p>
        </p:txBody>
      </p:sp>
    </p:spTree>
    <p:extLst>
      <p:ext uri="{BB962C8B-B14F-4D97-AF65-F5344CB8AC3E}">
        <p14:creationId xmlns:p14="http://schemas.microsoft.com/office/powerpoint/2010/main" val="13263227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DDF976-251D-40FC-B056-6238D5F6A3F9}"/>
              </a:ext>
            </a:extLst>
          </p:cNvPr>
          <p:cNvSpPr>
            <a:spLocks noGrp="1"/>
          </p:cNvSpPr>
          <p:nvPr>
            <p:ph type="title"/>
          </p:nvPr>
        </p:nvSpPr>
        <p:spPr/>
        <p:txBody>
          <a:bodyPr>
            <a:normAutofit/>
          </a:bodyPr>
          <a:lstStyle/>
          <a:p>
            <a:r>
              <a:rPr lang="sv-SE" sz="4000" dirty="0"/>
              <a:t>Ersättningsgrundande skördarmätning</a:t>
            </a:r>
          </a:p>
        </p:txBody>
      </p:sp>
    </p:spTree>
    <p:extLst>
      <p:ext uri="{BB962C8B-B14F-4D97-AF65-F5344CB8AC3E}">
        <p14:creationId xmlns:p14="http://schemas.microsoft.com/office/powerpoint/2010/main" val="605867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2C08A-744F-48E8-9852-4413242B53F2}"/>
              </a:ext>
            </a:extLst>
          </p:cNvPr>
          <p:cNvSpPr>
            <a:spLocks noGrp="1"/>
          </p:cNvSpPr>
          <p:nvPr>
            <p:ph type="title"/>
          </p:nvPr>
        </p:nvSpPr>
        <p:spPr/>
        <p:txBody>
          <a:bodyPr>
            <a:normAutofit/>
          </a:bodyPr>
          <a:lstStyle/>
          <a:p>
            <a:r>
              <a:rPr lang="sv-SE" sz="3200" dirty="0"/>
              <a:t>Ersättningsgrundande skördarmätning VIOL 3</a:t>
            </a:r>
          </a:p>
        </p:txBody>
      </p:sp>
      <p:sp>
        <p:nvSpPr>
          <p:cNvPr id="3" name="Platshållare för innehåll 2">
            <a:extLst>
              <a:ext uri="{FF2B5EF4-FFF2-40B4-BE49-F238E27FC236}">
                <a16:creationId xmlns:a16="http://schemas.microsoft.com/office/drawing/2014/main" id="{F187A784-8BF8-4BF8-9074-6F597EEB7D9E}"/>
              </a:ext>
            </a:extLst>
          </p:cNvPr>
          <p:cNvSpPr>
            <a:spLocks noGrp="1"/>
          </p:cNvSpPr>
          <p:nvPr>
            <p:ph idx="1"/>
          </p:nvPr>
        </p:nvSpPr>
        <p:spPr>
          <a:xfrm>
            <a:off x="838200" y="1704322"/>
            <a:ext cx="10408920" cy="3983246"/>
          </a:xfrm>
        </p:spPr>
        <p:txBody>
          <a:bodyPr>
            <a:normAutofit fontScale="70000" lnSpcReduction="20000"/>
          </a:bodyPr>
          <a:lstStyle/>
          <a:p>
            <a:r>
              <a:rPr lang="sv-SE" sz="2000" dirty="0"/>
              <a:t>Vid ersättningsgrundande skördarmätning skapas ett förstaledskontrakt med skogsägaren, med </a:t>
            </a:r>
            <a:r>
              <a:rPr lang="sv-SE" sz="2000" u="sng" dirty="0"/>
              <a:t>ett</a:t>
            </a:r>
            <a:r>
              <a:rPr lang="sv-SE" sz="2000" dirty="0"/>
              <a:t> handelssortiment på avtalsobjektet (t.ex. 429-1). Inget produktionsunderlag skapas vid ersättningsgrundande skördarmätning</a:t>
            </a:r>
          </a:p>
          <a:p>
            <a:r>
              <a:rPr lang="sv-SE" sz="2000" dirty="0"/>
              <a:t>Dessutom skapas ett annat förstaledskontrakt och avtalsobjekt som ska användas vid industrimätningen. Det är också mot detta skördare och skotare </a:t>
            </a:r>
            <a:r>
              <a:rPr lang="sv-SE" sz="2000" dirty="0" err="1"/>
              <a:t>produktionsrapporterar</a:t>
            </a:r>
            <a:r>
              <a:rPr lang="sv-SE" sz="2000" dirty="0"/>
              <a:t> de handelssortiment som apteras på objektet (sågtimmer, massaved m.fl.) På detta anges en referens till avtalsobjektet som avser affären mot skogsägaren</a:t>
            </a:r>
          </a:p>
          <a:p>
            <a:r>
              <a:rPr lang="sv-SE" sz="2000" dirty="0"/>
              <a:t>Information från avverkningen med uppgifter om stammarna, hämtas till det avtalsobjektet för ersättningsgrundande skördarmätning</a:t>
            </a:r>
          </a:p>
          <a:p>
            <a:r>
              <a:rPr lang="sv-SE" sz="2000" dirty="0"/>
              <a:t>Vid produktionsrapporteringen skapas förutom produktionsresultat även ersättningsgrundande mätresultat mot det refererande avtalsobjektet</a:t>
            </a:r>
          </a:p>
          <a:p>
            <a:endParaRPr lang="sv-SE" sz="2000" dirty="0"/>
          </a:p>
        </p:txBody>
      </p:sp>
    </p:spTree>
    <p:extLst>
      <p:ext uri="{BB962C8B-B14F-4D97-AF65-F5344CB8AC3E}">
        <p14:creationId xmlns:p14="http://schemas.microsoft.com/office/powerpoint/2010/main" val="15803312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95919"/>
            <a:ext cx="10515600" cy="895285"/>
          </a:xfrm>
        </p:spPr>
        <p:txBody>
          <a:bodyPr>
            <a:normAutofit fontScale="90000"/>
          </a:bodyPr>
          <a:lstStyle/>
          <a:p>
            <a:r>
              <a:rPr lang="sv-SE" sz="3200" dirty="0"/>
              <a:t>Ersättningsgrundande skördarmätning</a:t>
            </a:r>
            <a:br>
              <a:rPr lang="sv-SE" dirty="0"/>
            </a:br>
            <a:r>
              <a:rPr lang="sv-SE" dirty="0"/>
              <a:t>-</a:t>
            </a:r>
            <a:r>
              <a:rPr lang="sv-SE" sz="2800" dirty="0"/>
              <a:t>VIOL 2 vs VIOL 3</a:t>
            </a:r>
          </a:p>
        </p:txBody>
      </p:sp>
      <p:sp>
        <p:nvSpPr>
          <p:cNvPr id="4" name="Platshållare för bildnummer 3"/>
          <p:cNvSpPr>
            <a:spLocks noGrp="1"/>
          </p:cNvSpPr>
          <p:nvPr>
            <p:ph type="sldNum" sz="quarter" idx="4294967295"/>
          </p:nvPr>
        </p:nvSpPr>
        <p:spPr/>
        <p:txBody>
          <a:bodyPr/>
          <a:lstStyle/>
          <a:p>
            <a:pPr>
              <a:defRPr/>
            </a:pPr>
            <a:fld id="{D36B029A-8F47-4789-950D-0111025819D6}" type="slidenum">
              <a:rPr lang="sv-SE" smtClean="0"/>
              <a:pPr>
                <a:defRPr/>
              </a:pPr>
              <a:t>76</a:t>
            </a:fld>
            <a:endParaRPr lang="sv-SE"/>
          </a:p>
        </p:txBody>
      </p:sp>
      <p:sp>
        <p:nvSpPr>
          <p:cNvPr id="5" name="Rektangel med rundade hörn 4"/>
          <p:cNvSpPr/>
          <p:nvPr/>
        </p:nvSpPr>
        <p:spPr>
          <a:xfrm>
            <a:off x="7424661" y="1912633"/>
            <a:ext cx="755335" cy="1343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a:solidFill>
                  <a:schemeClr val="tx1"/>
                </a:solidFill>
              </a:rPr>
              <a:t>KK</a:t>
            </a:r>
          </a:p>
        </p:txBody>
      </p:sp>
      <p:pic>
        <p:nvPicPr>
          <p:cNvPr id="6" name="Picture 3" descr="G:\Bilder\1 Bildbank\Illustrationer\Sko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2132857"/>
            <a:ext cx="1136314" cy="714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ilder\1 Bildbank\Illustrationer\MätstationTimm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572" y="2537589"/>
            <a:ext cx="736838" cy="527446"/>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9015609" y="3132802"/>
            <a:ext cx="1425603" cy="415815"/>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sv-SE" sz="900" b="1" dirty="0">
                <a:solidFill>
                  <a:schemeClr val="tx1"/>
                </a:solidFill>
              </a:rPr>
              <a:t>Mätande företag</a:t>
            </a:r>
          </a:p>
          <a:p>
            <a:pPr algn="ctr"/>
            <a:r>
              <a:rPr lang="sv-SE" sz="900" b="1" dirty="0">
                <a:solidFill>
                  <a:schemeClr val="tx1"/>
                </a:solidFill>
              </a:rPr>
              <a:t>VMF X</a:t>
            </a:r>
          </a:p>
        </p:txBody>
      </p:sp>
      <p:sp>
        <p:nvSpPr>
          <p:cNvPr id="10" name="Rektangel 9"/>
          <p:cNvSpPr/>
          <p:nvPr/>
        </p:nvSpPr>
        <p:spPr>
          <a:xfrm>
            <a:off x="3215680" y="2009867"/>
            <a:ext cx="1202982" cy="479548"/>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sv-SE" sz="900" b="1" dirty="0">
                <a:solidFill>
                  <a:schemeClr val="tx1"/>
                </a:solidFill>
              </a:rPr>
              <a:t>Anders Andersson</a:t>
            </a:r>
          </a:p>
          <a:p>
            <a:pPr algn="ctr"/>
            <a:r>
              <a:rPr lang="sv-SE" sz="900" b="1" dirty="0">
                <a:solidFill>
                  <a:schemeClr val="tx1"/>
                </a:solidFill>
              </a:rPr>
              <a:t>1959050950</a:t>
            </a:r>
          </a:p>
        </p:txBody>
      </p:sp>
      <p:sp>
        <p:nvSpPr>
          <p:cNvPr id="12" name="Rektangel 11"/>
          <p:cNvSpPr/>
          <p:nvPr/>
        </p:nvSpPr>
        <p:spPr>
          <a:xfrm>
            <a:off x="5732946" y="1984641"/>
            <a:ext cx="1425603" cy="4927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900" b="1" dirty="0">
                <a:solidFill>
                  <a:schemeClr val="tx1"/>
                </a:solidFill>
              </a:rPr>
              <a:t>Skogsföretaget AB</a:t>
            </a:r>
          </a:p>
        </p:txBody>
      </p:sp>
      <p:sp>
        <p:nvSpPr>
          <p:cNvPr id="13" name="Rektangel 12"/>
          <p:cNvSpPr/>
          <p:nvPr/>
        </p:nvSpPr>
        <p:spPr>
          <a:xfrm>
            <a:off x="8626736" y="1961525"/>
            <a:ext cx="1425603" cy="4927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900" b="1" dirty="0">
                <a:solidFill>
                  <a:schemeClr val="tx1"/>
                </a:solidFill>
              </a:rPr>
              <a:t>Sågverket AB</a:t>
            </a:r>
          </a:p>
        </p:txBody>
      </p:sp>
      <p:sp>
        <p:nvSpPr>
          <p:cNvPr id="14" name="Rektangel med rundade hörn 13"/>
          <p:cNvSpPr/>
          <p:nvPr/>
        </p:nvSpPr>
        <p:spPr>
          <a:xfrm>
            <a:off x="4597481" y="1772816"/>
            <a:ext cx="755335" cy="20355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a:solidFill>
                  <a:schemeClr val="tx1"/>
                </a:solidFill>
              </a:rPr>
              <a:t>FK</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386" y="2132857"/>
            <a:ext cx="384143" cy="56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ruta 15"/>
          <p:cNvSpPr txBox="1"/>
          <p:nvPr/>
        </p:nvSpPr>
        <p:spPr>
          <a:xfrm>
            <a:off x="4597481" y="2636912"/>
            <a:ext cx="716863" cy="253916"/>
          </a:xfrm>
          <a:prstGeom prst="rect">
            <a:avLst/>
          </a:prstGeom>
          <a:noFill/>
        </p:spPr>
        <p:txBody>
          <a:bodyPr wrap="none" rtlCol="0">
            <a:spAutoFit/>
          </a:bodyPr>
          <a:lstStyle/>
          <a:p>
            <a:r>
              <a:rPr lang="sv-SE" sz="1050" dirty="0"/>
              <a:t>Stammar</a:t>
            </a:r>
            <a:endParaRPr lang="sv-SE" dirty="0"/>
          </a:p>
        </p:txBody>
      </p:sp>
      <p:pic>
        <p:nvPicPr>
          <p:cNvPr id="17" name="Picture 4" descr="G:\Bilder\1 Bildbank\Illustrationer\Skogslage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1096" y="2475082"/>
            <a:ext cx="874022" cy="5589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kunskapdirekt.se/upload/KunskapDirekt/Verktyg/volymerStockGru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3172" y="2366260"/>
            <a:ext cx="346401" cy="5556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ruta 18"/>
          <p:cNvSpPr txBox="1"/>
          <p:nvPr/>
        </p:nvSpPr>
        <p:spPr>
          <a:xfrm>
            <a:off x="7455610" y="2938842"/>
            <a:ext cx="641522" cy="253916"/>
          </a:xfrm>
          <a:prstGeom prst="rect">
            <a:avLst/>
          </a:prstGeom>
          <a:noFill/>
        </p:spPr>
        <p:txBody>
          <a:bodyPr wrap="none" rtlCol="0">
            <a:spAutoFit/>
          </a:bodyPr>
          <a:lstStyle/>
          <a:p>
            <a:r>
              <a:rPr lang="sv-SE" sz="1050" dirty="0"/>
              <a:t>Stockar</a:t>
            </a:r>
            <a:endParaRPr lang="sv-SE" dirty="0"/>
          </a:p>
        </p:txBody>
      </p:sp>
      <p:sp>
        <p:nvSpPr>
          <p:cNvPr id="20" name="textruta 19"/>
          <p:cNvSpPr txBox="1"/>
          <p:nvPr/>
        </p:nvSpPr>
        <p:spPr>
          <a:xfrm>
            <a:off x="1631504" y="1412777"/>
            <a:ext cx="1584176" cy="461665"/>
          </a:xfrm>
          <a:prstGeom prst="rect">
            <a:avLst/>
          </a:prstGeom>
          <a:noFill/>
        </p:spPr>
        <p:txBody>
          <a:bodyPr wrap="square" rtlCol="0">
            <a:spAutoFit/>
          </a:bodyPr>
          <a:lstStyle/>
          <a:p>
            <a:r>
              <a:rPr lang="sv-SE" sz="2400" b="1" dirty="0"/>
              <a:t>VIOL 2</a:t>
            </a:r>
          </a:p>
        </p:txBody>
      </p:sp>
      <p:sp>
        <p:nvSpPr>
          <p:cNvPr id="21" name="Höger klammerparentes 20"/>
          <p:cNvSpPr/>
          <p:nvPr/>
        </p:nvSpPr>
        <p:spPr>
          <a:xfrm rot="16200000">
            <a:off x="6502828" y="-1556140"/>
            <a:ext cx="508586" cy="6590435"/>
          </a:xfrm>
          <a:prstGeom prst="rightBrace">
            <a:avLst>
              <a:gd name="adj1" fmla="val 5872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textruta 21"/>
          <p:cNvSpPr txBox="1"/>
          <p:nvPr/>
        </p:nvSpPr>
        <p:spPr>
          <a:xfrm>
            <a:off x="5417306" y="1091818"/>
            <a:ext cx="2910942" cy="646331"/>
          </a:xfrm>
          <a:prstGeom prst="rect">
            <a:avLst/>
          </a:prstGeom>
          <a:noFill/>
        </p:spPr>
        <p:txBody>
          <a:bodyPr wrap="square" rtlCol="0">
            <a:spAutoFit/>
          </a:bodyPr>
          <a:lstStyle/>
          <a:p>
            <a:r>
              <a:rPr lang="sv-SE" dirty="0"/>
              <a:t>Virkesorder: 92174124</a:t>
            </a:r>
          </a:p>
          <a:p>
            <a:endParaRPr lang="sv-SE" dirty="0"/>
          </a:p>
        </p:txBody>
      </p:sp>
      <p:sp>
        <p:nvSpPr>
          <p:cNvPr id="23" name="Rektangel med rundade hörn 22"/>
          <p:cNvSpPr/>
          <p:nvPr/>
        </p:nvSpPr>
        <p:spPr>
          <a:xfrm>
            <a:off x="7458644" y="4859237"/>
            <a:ext cx="755335" cy="1343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a:solidFill>
                  <a:schemeClr val="tx1"/>
                </a:solidFill>
              </a:rPr>
              <a:t>FK</a:t>
            </a:r>
          </a:p>
        </p:txBody>
      </p:sp>
      <p:pic>
        <p:nvPicPr>
          <p:cNvPr id="24" name="Picture 3" descr="G:\Bilder\1 Bildbank\Illustrationer\Sko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889" y="4769838"/>
            <a:ext cx="1136314" cy="71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G:\Bilder\1 Bildbank\Illustrationer\MätstationTimm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7941" y="5445224"/>
            <a:ext cx="736838" cy="527446"/>
          </a:xfrm>
          <a:prstGeom prst="rect">
            <a:avLst/>
          </a:prstGeom>
          <a:noFill/>
          <a:extLst>
            <a:ext uri="{909E8E84-426E-40DD-AFC4-6F175D3DCCD1}">
              <a14:hiddenFill xmlns:a14="http://schemas.microsoft.com/office/drawing/2010/main">
                <a:solidFill>
                  <a:srgbClr val="FFFFFF"/>
                </a:solidFill>
              </a14:hiddenFill>
            </a:ext>
          </a:extLst>
        </p:spPr>
      </p:pic>
      <p:sp>
        <p:nvSpPr>
          <p:cNvPr id="26" name="Rektangel 25"/>
          <p:cNvSpPr/>
          <p:nvPr/>
        </p:nvSpPr>
        <p:spPr>
          <a:xfrm>
            <a:off x="9021978" y="6040437"/>
            <a:ext cx="1425603" cy="415815"/>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sv-SE" sz="900" b="1" dirty="0">
                <a:solidFill>
                  <a:schemeClr val="tx1"/>
                </a:solidFill>
              </a:rPr>
              <a:t>Mätande företag</a:t>
            </a:r>
          </a:p>
          <a:p>
            <a:pPr algn="ctr"/>
            <a:r>
              <a:rPr lang="sv-SE" sz="900" b="1" dirty="0">
                <a:solidFill>
                  <a:schemeClr val="tx1"/>
                </a:solidFill>
              </a:rPr>
              <a:t>VMF X</a:t>
            </a:r>
          </a:p>
        </p:txBody>
      </p:sp>
      <p:sp>
        <p:nvSpPr>
          <p:cNvPr id="28" name="Rektangel 27"/>
          <p:cNvSpPr/>
          <p:nvPr/>
        </p:nvSpPr>
        <p:spPr>
          <a:xfrm>
            <a:off x="3215550" y="4882360"/>
            <a:ext cx="1202982" cy="479548"/>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sv-SE" sz="900" b="1" dirty="0">
                <a:solidFill>
                  <a:schemeClr val="tx1"/>
                </a:solidFill>
              </a:rPr>
              <a:t>Anders Andersson</a:t>
            </a:r>
          </a:p>
          <a:p>
            <a:pPr algn="ctr"/>
            <a:r>
              <a:rPr lang="sv-SE" sz="900" b="1" dirty="0">
                <a:solidFill>
                  <a:schemeClr val="tx1"/>
                </a:solidFill>
              </a:rPr>
              <a:t>1959050950</a:t>
            </a:r>
          </a:p>
        </p:txBody>
      </p:sp>
      <p:sp>
        <p:nvSpPr>
          <p:cNvPr id="30" name="Rektangel 29"/>
          <p:cNvSpPr/>
          <p:nvPr/>
        </p:nvSpPr>
        <p:spPr>
          <a:xfrm>
            <a:off x="5739315" y="4864961"/>
            <a:ext cx="1425603" cy="4927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900" b="1" dirty="0">
                <a:solidFill>
                  <a:schemeClr val="tx1"/>
                </a:solidFill>
              </a:rPr>
              <a:t>Skogsföretaget AB</a:t>
            </a:r>
          </a:p>
        </p:txBody>
      </p:sp>
      <p:sp>
        <p:nvSpPr>
          <p:cNvPr id="31" name="Rektangel 30"/>
          <p:cNvSpPr/>
          <p:nvPr/>
        </p:nvSpPr>
        <p:spPr>
          <a:xfrm>
            <a:off x="8633105" y="4869160"/>
            <a:ext cx="1425603" cy="49274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900" b="1" dirty="0">
                <a:solidFill>
                  <a:schemeClr val="tx1"/>
                </a:solidFill>
              </a:rPr>
              <a:t>Sågverket AB</a:t>
            </a:r>
          </a:p>
        </p:txBody>
      </p:sp>
      <p:sp>
        <p:nvSpPr>
          <p:cNvPr id="32" name="Rektangel med rundade hörn 31"/>
          <p:cNvSpPr/>
          <p:nvPr/>
        </p:nvSpPr>
        <p:spPr>
          <a:xfrm>
            <a:off x="4603850" y="4792953"/>
            <a:ext cx="755335" cy="13433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sv-SE" dirty="0">
                <a:solidFill>
                  <a:schemeClr val="tx1"/>
                </a:solidFill>
              </a:rPr>
              <a:t>FK</a:t>
            </a: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755" y="5278989"/>
            <a:ext cx="384143" cy="56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ruta 33"/>
          <p:cNvSpPr txBox="1"/>
          <p:nvPr/>
        </p:nvSpPr>
        <p:spPr>
          <a:xfrm>
            <a:off x="4603850" y="5788694"/>
            <a:ext cx="716863" cy="253916"/>
          </a:xfrm>
          <a:prstGeom prst="rect">
            <a:avLst/>
          </a:prstGeom>
          <a:noFill/>
        </p:spPr>
        <p:txBody>
          <a:bodyPr wrap="none" rtlCol="0">
            <a:spAutoFit/>
          </a:bodyPr>
          <a:lstStyle/>
          <a:p>
            <a:r>
              <a:rPr lang="sv-SE" sz="1050" dirty="0"/>
              <a:t>Stammar</a:t>
            </a:r>
            <a:endParaRPr lang="sv-SE" dirty="0"/>
          </a:p>
        </p:txBody>
      </p:sp>
      <p:pic>
        <p:nvPicPr>
          <p:cNvPr id="35" name="Picture 4" descr="G:\Bilder\1 Bildbank\Illustrationer\Skogslager.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465" y="5355402"/>
            <a:ext cx="874022" cy="5589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kunskapdirekt.se/upload/KunskapDirekt/Verktyg/volymerStockGru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9541" y="5246580"/>
            <a:ext cx="346401" cy="555665"/>
          </a:xfrm>
          <a:prstGeom prst="rect">
            <a:avLst/>
          </a:prstGeom>
          <a:noFill/>
          <a:extLst>
            <a:ext uri="{909E8E84-426E-40DD-AFC4-6F175D3DCCD1}">
              <a14:hiddenFill xmlns:a14="http://schemas.microsoft.com/office/drawing/2010/main">
                <a:solidFill>
                  <a:srgbClr val="FFFFFF"/>
                </a:solidFill>
              </a14:hiddenFill>
            </a:ext>
          </a:extLst>
        </p:spPr>
      </p:pic>
      <p:sp>
        <p:nvSpPr>
          <p:cNvPr id="37" name="textruta 36"/>
          <p:cNvSpPr txBox="1"/>
          <p:nvPr/>
        </p:nvSpPr>
        <p:spPr>
          <a:xfrm>
            <a:off x="7461979" y="5819162"/>
            <a:ext cx="641522" cy="253916"/>
          </a:xfrm>
          <a:prstGeom prst="rect">
            <a:avLst/>
          </a:prstGeom>
          <a:noFill/>
        </p:spPr>
        <p:txBody>
          <a:bodyPr wrap="none" rtlCol="0">
            <a:spAutoFit/>
          </a:bodyPr>
          <a:lstStyle/>
          <a:p>
            <a:r>
              <a:rPr lang="sv-SE" sz="1050" dirty="0"/>
              <a:t>Stockar</a:t>
            </a:r>
            <a:endParaRPr lang="sv-SE" dirty="0"/>
          </a:p>
        </p:txBody>
      </p:sp>
      <p:sp>
        <p:nvSpPr>
          <p:cNvPr id="38" name="textruta 37"/>
          <p:cNvSpPr txBox="1"/>
          <p:nvPr/>
        </p:nvSpPr>
        <p:spPr>
          <a:xfrm>
            <a:off x="1589602" y="4002871"/>
            <a:ext cx="1584176" cy="461665"/>
          </a:xfrm>
          <a:prstGeom prst="rect">
            <a:avLst/>
          </a:prstGeom>
          <a:noFill/>
        </p:spPr>
        <p:txBody>
          <a:bodyPr wrap="square" rtlCol="0">
            <a:spAutoFit/>
          </a:bodyPr>
          <a:lstStyle/>
          <a:p>
            <a:r>
              <a:rPr lang="sv-SE" sz="2400" b="1" dirty="0"/>
              <a:t>VIOL 3</a:t>
            </a:r>
          </a:p>
        </p:txBody>
      </p:sp>
      <p:sp>
        <p:nvSpPr>
          <p:cNvPr id="39" name="Höger klammerparentes 38"/>
          <p:cNvSpPr/>
          <p:nvPr/>
        </p:nvSpPr>
        <p:spPr>
          <a:xfrm rot="16200000">
            <a:off x="4783916" y="3187110"/>
            <a:ext cx="350115" cy="2994139"/>
          </a:xfrm>
          <a:prstGeom prst="rightBrace">
            <a:avLst>
              <a:gd name="adj1" fmla="val 34536"/>
              <a:gd name="adj2" fmla="val 4825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0" name="textruta 39"/>
          <p:cNvSpPr txBox="1"/>
          <p:nvPr/>
        </p:nvSpPr>
        <p:spPr>
          <a:xfrm>
            <a:off x="3461903" y="3808405"/>
            <a:ext cx="2919540" cy="861774"/>
          </a:xfrm>
          <a:prstGeom prst="rect">
            <a:avLst/>
          </a:prstGeom>
          <a:noFill/>
        </p:spPr>
        <p:txBody>
          <a:bodyPr wrap="square" rtlCol="0">
            <a:spAutoFit/>
          </a:bodyPr>
          <a:lstStyle/>
          <a:p>
            <a:r>
              <a:rPr lang="sv-SE" dirty="0"/>
              <a:t>Avtalsobjekt: 92174124</a:t>
            </a:r>
          </a:p>
          <a:p>
            <a:r>
              <a:rPr lang="sv-SE" sz="1400" dirty="0"/>
              <a:t>Ref: 34564577</a:t>
            </a:r>
          </a:p>
          <a:p>
            <a:endParaRPr lang="sv-SE" dirty="0"/>
          </a:p>
        </p:txBody>
      </p:sp>
      <p:sp>
        <p:nvSpPr>
          <p:cNvPr id="41" name="textruta 40"/>
          <p:cNvSpPr txBox="1"/>
          <p:nvPr/>
        </p:nvSpPr>
        <p:spPr>
          <a:xfrm>
            <a:off x="6714071" y="3861049"/>
            <a:ext cx="2910942" cy="584775"/>
          </a:xfrm>
          <a:prstGeom prst="rect">
            <a:avLst/>
          </a:prstGeom>
          <a:noFill/>
        </p:spPr>
        <p:txBody>
          <a:bodyPr wrap="square" rtlCol="0">
            <a:spAutoFit/>
          </a:bodyPr>
          <a:lstStyle/>
          <a:p>
            <a:r>
              <a:rPr lang="sv-SE" dirty="0"/>
              <a:t>Avtalsobjekt: 34564577</a:t>
            </a:r>
          </a:p>
          <a:p>
            <a:r>
              <a:rPr lang="sv-SE" sz="1400" dirty="0"/>
              <a:t>Ref: 92174124</a:t>
            </a:r>
          </a:p>
        </p:txBody>
      </p:sp>
      <p:sp>
        <p:nvSpPr>
          <p:cNvPr id="42" name="Höger klammerparentes 41"/>
          <p:cNvSpPr/>
          <p:nvPr/>
        </p:nvSpPr>
        <p:spPr>
          <a:xfrm rot="16200000">
            <a:off x="7875295" y="3192072"/>
            <a:ext cx="360040" cy="2994139"/>
          </a:xfrm>
          <a:prstGeom prst="rightBrace">
            <a:avLst>
              <a:gd name="adj1" fmla="val 34536"/>
              <a:gd name="adj2" fmla="val 4825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44" name="Rak koppling 43"/>
          <p:cNvCxnSpPr/>
          <p:nvPr/>
        </p:nvCxnSpPr>
        <p:spPr>
          <a:xfrm flipV="1">
            <a:off x="1589603" y="3894402"/>
            <a:ext cx="8851609" cy="3865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ruta 44"/>
          <p:cNvSpPr txBox="1"/>
          <p:nvPr/>
        </p:nvSpPr>
        <p:spPr>
          <a:xfrm>
            <a:off x="3461903" y="4278412"/>
            <a:ext cx="2408032" cy="261610"/>
          </a:xfrm>
          <a:prstGeom prst="rect">
            <a:avLst/>
          </a:prstGeom>
          <a:noFill/>
        </p:spPr>
        <p:txBody>
          <a:bodyPr wrap="none" rtlCol="0">
            <a:spAutoFit/>
          </a:bodyPr>
          <a:lstStyle/>
          <a:p>
            <a:r>
              <a:rPr lang="sv-SE" sz="1100" dirty="0"/>
              <a:t>Ersättningsgrundande skördarmätning</a:t>
            </a:r>
          </a:p>
        </p:txBody>
      </p:sp>
      <p:sp>
        <p:nvSpPr>
          <p:cNvPr id="46" name="textruta 45"/>
          <p:cNvSpPr txBox="1"/>
          <p:nvPr/>
        </p:nvSpPr>
        <p:spPr>
          <a:xfrm>
            <a:off x="6714071" y="4316850"/>
            <a:ext cx="3096345" cy="263689"/>
          </a:xfrm>
          <a:prstGeom prst="rect">
            <a:avLst/>
          </a:prstGeom>
          <a:noFill/>
        </p:spPr>
        <p:txBody>
          <a:bodyPr wrap="square" rtlCol="0">
            <a:spAutoFit/>
          </a:bodyPr>
          <a:lstStyle/>
          <a:p>
            <a:r>
              <a:rPr lang="sv-SE" sz="1100" dirty="0"/>
              <a:t>Ersättningsgrundande industrimätning</a:t>
            </a:r>
          </a:p>
        </p:txBody>
      </p:sp>
      <p:pic>
        <p:nvPicPr>
          <p:cNvPr id="48" name="Picture 2" descr="G:\Bilder\1 Bildbank\Illustrationer\skördar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3552" y="5530911"/>
            <a:ext cx="948116" cy="637859"/>
          </a:xfrm>
          <a:prstGeom prst="rect">
            <a:avLst/>
          </a:prstGeom>
          <a:noFill/>
          <a:extLst>
            <a:ext uri="{909E8E84-426E-40DD-AFC4-6F175D3DCCD1}">
              <a14:hiddenFill xmlns:a14="http://schemas.microsoft.com/office/drawing/2010/main">
                <a:solidFill>
                  <a:srgbClr val="FFFFFF"/>
                </a:solidFill>
              </a14:hiddenFill>
            </a:ext>
          </a:extLst>
        </p:spPr>
      </p:pic>
      <p:sp>
        <p:nvSpPr>
          <p:cNvPr id="49" name="Rektangel 48"/>
          <p:cNvSpPr/>
          <p:nvPr/>
        </p:nvSpPr>
        <p:spPr>
          <a:xfrm>
            <a:off x="3080399" y="6021289"/>
            <a:ext cx="1425603" cy="415815"/>
          </a:xfrm>
          <a:prstGeom prst="rect">
            <a:avLst/>
          </a:prstGeom>
          <a:solidFill>
            <a:schemeClr val="accent3"/>
          </a:solidFill>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sv-SE" sz="900" b="1" dirty="0">
                <a:solidFill>
                  <a:schemeClr val="tx1"/>
                </a:solidFill>
              </a:rPr>
              <a:t>Mätande företag</a:t>
            </a:r>
          </a:p>
          <a:p>
            <a:pPr algn="ctr"/>
            <a:r>
              <a:rPr lang="sv-SE" sz="900" b="1" dirty="0">
                <a:solidFill>
                  <a:schemeClr val="tx1"/>
                </a:solidFill>
              </a:rPr>
              <a:t>Skogsföretaget AB</a:t>
            </a:r>
          </a:p>
        </p:txBody>
      </p:sp>
      <p:pic>
        <p:nvPicPr>
          <p:cNvPr id="50" name="Picture 2" descr="G:\Bilder\1 Bildbank\Illustrationer\skördare.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3552" y="2880527"/>
            <a:ext cx="948116" cy="63785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kunskapdirekt.se/upload/KunskapDirekt/Verktyg/volymerStockGru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1728" y="2924945"/>
            <a:ext cx="315717" cy="555665"/>
          </a:xfrm>
          <a:prstGeom prst="rect">
            <a:avLst/>
          </a:prstGeom>
          <a:noFill/>
          <a:extLst>
            <a:ext uri="{909E8E84-426E-40DD-AFC4-6F175D3DCCD1}">
              <a14:hiddenFill xmlns:a14="http://schemas.microsoft.com/office/drawing/2010/main">
                <a:solidFill>
                  <a:srgbClr val="FFFFFF"/>
                </a:solidFill>
              </a14:hiddenFill>
            </a:ext>
          </a:extLst>
        </p:spPr>
      </p:pic>
      <p:sp>
        <p:nvSpPr>
          <p:cNvPr id="51" name="textruta 50"/>
          <p:cNvSpPr txBox="1"/>
          <p:nvPr/>
        </p:nvSpPr>
        <p:spPr>
          <a:xfrm>
            <a:off x="4691073" y="3497527"/>
            <a:ext cx="643166" cy="253916"/>
          </a:xfrm>
          <a:prstGeom prst="rect">
            <a:avLst/>
          </a:prstGeom>
          <a:noFill/>
        </p:spPr>
        <p:txBody>
          <a:bodyPr wrap="square" rtlCol="0">
            <a:spAutoFit/>
          </a:bodyPr>
          <a:lstStyle/>
          <a:p>
            <a:r>
              <a:rPr lang="sv-SE" sz="1050" dirty="0"/>
              <a:t>Stockar</a:t>
            </a:r>
            <a:endParaRPr lang="sv-SE" dirty="0"/>
          </a:p>
        </p:txBody>
      </p:sp>
      <p:sp>
        <p:nvSpPr>
          <p:cNvPr id="3" name="Rektangel med rundade hörn 2"/>
          <p:cNvSpPr/>
          <p:nvPr/>
        </p:nvSpPr>
        <p:spPr>
          <a:xfrm>
            <a:off x="3011668" y="3933056"/>
            <a:ext cx="3471980" cy="27363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60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6" grpId="0" animBg="1"/>
      <p:bldP spid="28" grpId="0" animBg="1"/>
      <p:bldP spid="30" grpId="0" animBg="1"/>
      <p:bldP spid="31" grpId="0" animBg="1"/>
      <p:bldP spid="32" grpId="0" animBg="1"/>
      <p:bldP spid="34" grpId="0"/>
      <p:bldP spid="37" grpId="0"/>
      <p:bldP spid="38" grpId="0"/>
      <p:bldP spid="39" grpId="0" animBg="1"/>
      <p:bldP spid="40" grpId="0"/>
      <p:bldP spid="41" grpId="0"/>
      <p:bldP spid="42" grpId="0" animBg="1"/>
      <p:bldP spid="45" grpId="0"/>
      <p:bldP spid="46" grpId="0"/>
      <p:bldP spid="49"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2C08A-744F-48E8-9852-4413242B53F2}"/>
              </a:ext>
            </a:extLst>
          </p:cNvPr>
          <p:cNvSpPr>
            <a:spLocks noGrp="1"/>
          </p:cNvSpPr>
          <p:nvPr>
            <p:ph type="title"/>
          </p:nvPr>
        </p:nvSpPr>
        <p:spPr/>
        <p:txBody>
          <a:bodyPr>
            <a:normAutofit/>
          </a:bodyPr>
          <a:lstStyle/>
          <a:p>
            <a:r>
              <a:rPr lang="sv-SE" sz="3200" dirty="0"/>
              <a:t>Ersättningsgrundande skördarmätning VIOL 3</a:t>
            </a:r>
          </a:p>
        </p:txBody>
      </p:sp>
      <p:sp>
        <p:nvSpPr>
          <p:cNvPr id="3" name="Platshållare för innehåll 2">
            <a:extLst>
              <a:ext uri="{FF2B5EF4-FFF2-40B4-BE49-F238E27FC236}">
                <a16:creationId xmlns:a16="http://schemas.microsoft.com/office/drawing/2014/main" id="{F187A784-8BF8-4BF8-9074-6F597EEB7D9E}"/>
              </a:ext>
            </a:extLst>
          </p:cNvPr>
          <p:cNvSpPr>
            <a:spLocks noGrp="1"/>
          </p:cNvSpPr>
          <p:nvPr>
            <p:ph idx="1"/>
          </p:nvPr>
        </p:nvSpPr>
        <p:spPr>
          <a:xfrm>
            <a:off x="838200" y="1704322"/>
            <a:ext cx="9942576" cy="3864374"/>
          </a:xfrm>
        </p:spPr>
        <p:txBody>
          <a:bodyPr/>
          <a:lstStyle/>
          <a:p>
            <a:r>
              <a:rPr lang="sv-SE" sz="2000" dirty="0"/>
              <a:t>Handelssortimentet styr hur den skördade volymen ska grupperas och redovisas gentemot skogsägaren. Fyra olika varianter ges stöd för</a:t>
            </a:r>
          </a:p>
          <a:p>
            <a:pPr lvl="1"/>
            <a:r>
              <a:rPr lang="sv-SE" sz="1600" dirty="0"/>
              <a:t>429-1 Stammetoden, redovisning av varje enskild stam</a:t>
            </a:r>
          </a:p>
          <a:p>
            <a:pPr lvl="1"/>
            <a:r>
              <a:rPr lang="sv-SE" sz="1600" dirty="0"/>
              <a:t>429-2 Summerad stamvolym per trädslag och upparbetningstyp</a:t>
            </a:r>
          </a:p>
          <a:p>
            <a:pPr lvl="1"/>
            <a:r>
              <a:rPr lang="sv-SE" sz="1600" dirty="0"/>
              <a:t>429-3 Summerad stamvolym per trädslag och upparbetningstyp exkl. bränsleved som redovisas</a:t>
            </a:r>
            <a:br>
              <a:rPr lang="sv-SE" sz="1600" dirty="0"/>
            </a:br>
            <a:r>
              <a:rPr lang="sv-SE" sz="1600" dirty="0"/>
              <a:t>          separat</a:t>
            </a:r>
          </a:p>
          <a:p>
            <a:pPr lvl="1"/>
            <a:r>
              <a:rPr lang="sv-SE" sz="1600" dirty="0"/>
              <a:t>429-4 Summerad stamvolym per upparbetningstyp utan uppdelning på trädslag</a:t>
            </a:r>
          </a:p>
        </p:txBody>
      </p:sp>
    </p:spTree>
    <p:extLst>
      <p:ext uri="{BB962C8B-B14F-4D97-AF65-F5344CB8AC3E}">
        <p14:creationId xmlns:p14="http://schemas.microsoft.com/office/powerpoint/2010/main" val="1222908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AFFCC8-8F33-475F-83EC-AFD0A3CF98DD}"/>
              </a:ext>
            </a:extLst>
          </p:cNvPr>
          <p:cNvSpPr>
            <a:spLocks noGrp="1"/>
          </p:cNvSpPr>
          <p:nvPr>
            <p:ph type="title"/>
          </p:nvPr>
        </p:nvSpPr>
        <p:spPr>
          <a:xfrm>
            <a:off x="838200" y="365125"/>
            <a:ext cx="9231489" cy="947163"/>
          </a:xfrm>
        </p:spPr>
        <p:txBody>
          <a:bodyPr>
            <a:normAutofit/>
          </a:bodyPr>
          <a:lstStyle/>
          <a:p>
            <a:r>
              <a:rPr lang="sv-SE" dirty="0"/>
              <a:t>Ersättningsgrundande skördarmätning </a:t>
            </a:r>
            <a:br>
              <a:rPr lang="sv-SE" dirty="0"/>
            </a:br>
            <a:r>
              <a:rPr lang="sv-SE" dirty="0"/>
              <a:t>Exempel för 429-1</a:t>
            </a:r>
            <a:endParaRPr lang="sv-SE" sz="3200" dirty="0"/>
          </a:p>
        </p:txBody>
      </p:sp>
      <p:pic>
        <p:nvPicPr>
          <p:cNvPr id="1026" name="Picture 2">
            <a:extLst>
              <a:ext uri="{FF2B5EF4-FFF2-40B4-BE49-F238E27FC236}">
                <a16:creationId xmlns:a16="http://schemas.microsoft.com/office/drawing/2014/main" id="{2F468471-7E3E-4422-8BB1-5B189DB6E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1" y="4735090"/>
            <a:ext cx="637624" cy="637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2C53FF1-849B-4E88-8433-18F9D239D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78" y="4735090"/>
            <a:ext cx="658576" cy="666707"/>
          </a:xfrm>
          <a:prstGeom prst="rect">
            <a:avLst/>
          </a:prstGeom>
          <a:noFill/>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8C812777-4C62-486D-ACB4-859B4E3940C8}"/>
              </a:ext>
            </a:extLst>
          </p:cNvPr>
          <p:cNvSpPr/>
          <p:nvPr/>
        </p:nvSpPr>
        <p:spPr>
          <a:xfrm>
            <a:off x="365956" y="3719264"/>
            <a:ext cx="1983235" cy="1061829"/>
          </a:xfrm>
          <a:prstGeom prst="rect">
            <a:avLst/>
          </a:prstGeom>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Uppdragsgivare: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Skogsföretaget 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a:ln>
                <a:noFill/>
              </a:ln>
              <a:solidFill>
                <a:srgbClr val="292929"/>
              </a:solidFill>
              <a:effectLst/>
              <a:uLnTx/>
              <a:uFillTx/>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Utförande avverkningsföretag: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Skogsentreprenören 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a:ln>
                <a:noFill/>
              </a:ln>
              <a:solidFill>
                <a:srgbClr val="292929"/>
              </a:solidFill>
              <a:effectLst/>
              <a:uLnTx/>
              <a:uFillTx/>
              <a:latin typeface="Open Sans Light"/>
            </a:endParaRPr>
          </a:p>
        </p:txBody>
      </p:sp>
      <p:sp>
        <p:nvSpPr>
          <p:cNvPr id="14" name="textruta 13">
            <a:extLst>
              <a:ext uri="{FF2B5EF4-FFF2-40B4-BE49-F238E27FC236}">
                <a16:creationId xmlns:a16="http://schemas.microsoft.com/office/drawing/2014/main" id="{7A4873E9-CC41-485C-B457-2ECC2A7A88AA}"/>
              </a:ext>
            </a:extLst>
          </p:cNvPr>
          <p:cNvSpPr txBox="1"/>
          <p:nvPr/>
        </p:nvSpPr>
        <p:spPr>
          <a:xfrm>
            <a:off x="7026139" y="1817931"/>
            <a:ext cx="260046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Mätplats: Skog</a:t>
            </a:r>
            <a:endParaRPr kumimoji="0" lang="sv-SE" sz="1050" b="0" i="1" u="none" strike="noStrike" kern="1200" cap="none" spc="0" normalizeH="0" baseline="0" noProof="0">
              <a:ln>
                <a:noFill/>
              </a:ln>
              <a:solidFill>
                <a:srgbClr val="292929"/>
              </a:solidFill>
              <a:effectLst/>
              <a:uLnTx/>
              <a:uFillTx/>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Mätande företag: </a:t>
            </a:r>
            <a:r>
              <a:rPr kumimoji="0" lang="sv-SE" sz="1050" b="0" i="1" u="none" strike="noStrike" kern="1200" cap="none" spc="0" normalizeH="0" baseline="0" noProof="0">
                <a:ln>
                  <a:noFill/>
                </a:ln>
                <a:solidFill>
                  <a:srgbClr val="292929"/>
                </a:solidFill>
                <a:effectLst/>
                <a:uLnTx/>
                <a:uFillTx/>
                <a:latin typeface="Open Sans Light"/>
              </a:rPr>
              <a:t>Skogsföretaget AB</a:t>
            </a:r>
          </a:p>
        </p:txBody>
      </p:sp>
      <p:sp>
        <p:nvSpPr>
          <p:cNvPr id="15" name="textruta 14">
            <a:extLst>
              <a:ext uri="{FF2B5EF4-FFF2-40B4-BE49-F238E27FC236}">
                <a16:creationId xmlns:a16="http://schemas.microsoft.com/office/drawing/2014/main" id="{95A6C1B5-CE5C-4460-B196-7C8831FF8EA0}"/>
              </a:ext>
            </a:extLst>
          </p:cNvPr>
          <p:cNvSpPr txBox="1"/>
          <p:nvPr/>
        </p:nvSpPr>
        <p:spPr>
          <a:xfrm>
            <a:off x="7026138" y="1494349"/>
            <a:ext cx="229245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Mottagningsplats: </a:t>
            </a:r>
            <a:r>
              <a:rPr kumimoji="0" lang="sv-SE" sz="1050" b="0" i="1" u="none" strike="noStrike" kern="1200" cap="none" spc="0" normalizeH="0" baseline="0" noProof="0">
                <a:ln>
                  <a:noFill/>
                </a:ln>
                <a:solidFill>
                  <a:srgbClr val="292929"/>
                </a:solidFill>
                <a:effectLst/>
                <a:uLnTx/>
                <a:uFillTx/>
                <a:latin typeface="Open Sans Light"/>
              </a:rPr>
              <a:t>XXX Skog</a:t>
            </a:r>
          </a:p>
        </p:txBody>
      </p:sp>
      <p:sp>
        <p:nvSpPr>
          <p:cNvPr id="18" name="Rektangel 17">
            <a:extLst>
              <a:ext uri="{FF2B5EF4-FFF2-40B4-BE49-F238E27FC236}">
                <a16:creationId xmlns:a16="http://schemas.microsoft.com/office/drawing/2014/main" id="{CA69431F-7B11-4EB2-8ABA-312C37EA0982}"/>
              </a:ext>
            </a:extLst>
          </p:cNvPr>
          <p:cNvSpPr/>
          <p:nvPr/>
        </p:nvSpPr>
        <p:spPr>
          <a:xfrm>
            <a:off x="3986310" y="1670085"/>
            <a:ext cx="624307" cy="448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92929"/>
                </a:solidFill>
                <a:effectLst/>
                <a:uLnTx/>
                <a:uFillTx/>
                <a:latin typeface="Open Sans Light"/>
              </a:rPr>
              <a:t>FLK</a:t>
            </a:r>
          </a:p>
        </p:txBody>
      </p:sp>
      <p:sp>
        <p:nvSpPr>
          <p:cNvPr id="19" name="Rektangel 18">
            <a:extLst>
              <a:ext uri="{FF2B5EF4-FFF2-40B4-BE49-F238E27FC236}">
                <a16:creationId xmlns:a16="http://schemas.microsoft.com/office/drawing/2014/main" id="{B564BBDB-657B-4BAE-ACF5-826CCACFCCE0}"/>
              </a:ext>
            </a:extLst>
          </p:cNvPr>
          <p:cNvSpPr/>
          <p:nvPr/>
        </p:nvSpPr>
        <p:spPr>
          <a:xfrm>
            <a:off x="3986311" y="4964215"/>
            <a:ext cx="624307" cy="448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92929"/>
                </a:solidFill>
                <a:effectLst/>
                <a:uLnTx/>
                <a:uFillTx/>
                <a:latin typeface="Open Sans Light"/>
              </a:rPr>
              <a:t>FLK</a:t>
            </a:r>
          </a:p>
        </p:txBody>
      </p:sp>
      <p:sp>
        <p:nvSpPr>
          <p:cNvPr id="21" name="textruta 20">
            <a:extLst>
              <a:ext uri="{FF2B5EF4-FFF2-40B4-BE49-F238E27FC236}">
                <a16:creationId xmlns:a16="http://schemas.microsoft.com/office/drawing/2014/main" id="{8A1FF577-B9B8-4329-B7B6-10E7AE6C5E0E}"/>
              </a:ext>
            </a:extLst>
          </p:cNvPr>
          <p:cNvSpPr txBox="1"/>
          <p:nvPr/>
        </p:nvSpPr>
        <p:spPr>
          <a:xfrm>
            <a:off x="2746059" y="1640516"/>
            <a:ext cx="117017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Privat ägare</a:t>
            </a:r>
            <a:endParaRPr kumimoji="0" lang="sv-SE" sz="1050" b="0" i="1" u="none" strike="noStrike" kern="1200" cap="none" spc="0" normalizeH="0" baseline="0" noProof="0">
              <a:ln>
                <a:noFill/>
              </a:ln>
              <a:solidFill>
                <a:srgbClr val="292929"/>
              </a:solidFill>
              <a:effectLst/>
              <a:uLnTx/>
              <a:uFillTx/>
              <a:latin typeface="Open Sans Light"/>
            </a:endParaRPr>
          </a:p>
        </p:txBody>
      </p:sp>
      <p:cxnSp>
        <p:nvCxnSpPr>
          <p:cNvPr id="10" name="Rak pilkoppling 9">
            <a:extLst>
              <a:ext uri="{FF2B5EF4-FFF2-40B4-BE49-F238E27FC236}">
                <a16:creationId xmlns:a16="http://schemas.microsoft.com/office/drawing/2014/main" id="{12045FCC-7890-4F35-869E-75EAE9371875}"/>
              </a:ext>
            </a:extLst>
          </p:cNvPr>
          <p:cNvCxnSpPr>
            <a:cxnSpLocks/>
            <a:stCxn id="49" idx="3"/>
            <a:endCxn id="18" idx="1"/>
          </p:cNvCxnSpPr>
          <p:nvPr/>
        </p:nvCxnSpPr>
        <p:spPr>
          <a:xfrm>
            <a:off x="2724773" y="1892084"/>
            <a:ext cx="1261537" cy="2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DF9EEFF6-855A-4968-BF13-1DF884F08137}"/>
              </a:ext>
            </a:extLst>
          </p:cNvPr>
          <p:cNvCxnSpPr>
            <a:cxnSpLocks/>
            <a:stCxn id="18" idx="3"/>
            <a:endCxn id="54" idx="1"/>
          </p:cNvCxnSpPr>
          <p:nvPr/>
        </p:nvCxnSpPr>
        <p:spPr>
          <a:xfrm flipV="1">
            <a:off x="4610617" y="1891572"/>
            <a:ext cx="1405886" cy="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72B1A3D0-D5D2-4D8D-BC39-7BB2B834D4B5}"/>
              </a:ext>
            </a:extLst>
          </p:cNvPr>
          <p:cNvSpPr/>
          <p:nvPr/>
        </p:nvSpPr>
        <p:spPr>
          <a:xfrm>
            <a:off x="5919637" y="4973579"/>
            <a:ext cx="624307" cy="448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92929"/>
                </a:solidFill>
                <a:effectLst/>
                <a:uLnTx/>
                <a:uFillTx/>
                <a:latin typeface="Open Sans Light"/>
              </a:rPr>
              <a:t>KK</a:t>
            </a:r>
          </a:p>
        </p:txBody>
      </p:sp>
      <p:sp>
        <p:nvSpPr>
          <p:cNvPr id="26" name="textruta 25">
            <a:extLst>
              <a:ext uri="{FF2B5EF4-FFF2-40B4-BE49-F238E27FC236}">
                <a16:creationId xmlns:a16="http://schemas.microsoft.com/office/drawing/2014/main" id="{029A7200-FDBD-434D-8A14-453583DA9FE7}"/>
              </a:ext>
            </a:extLst>
          </p:cNvPr>
          <p:cNvSpPr txBox="1"/>
          <p:nvPr/>
        </p:nvSpPr>
        <p:spPr>
          <a:xfrm>
            <a:off x="4631903" y="1656481"/>
            <a:ext cx="140156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Skogsföretaget AB</a:t>
            </a:r>
          </a:p>
        </p:txBody>
      </p:sp>
      <p:sp>
        <p:nvSpPr>
          <p:cNvPr id="27" name="Pil: höger 26">
            <a:extLst>
              <a:ext uri="{FF2B5EF4-FFF2-40B4-BE49-F238E27FC236}">
                <a16:creationId xmlns:a16="http://schemas.microsoft.com/office/drawing/2014/main" id="{484DBCCA-FA93-46C3-8276-258B4A9BFC1F}"/>
              </a:ext>
            </a:extLst>
          </p:cNvPr>
          <p:cNvSpPr/>
          <p:nvPr/>
        </p:nvSpPr>
        <p:spPr>
          <a:xfrm>
            <a:off x="5046857" y="2525688"/>
            <a:ext cx="2356148" cy="299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Open Sans Light"/>
            </a:endParaRPr>
          </a:p>
        </p:txBody>
      </p:sp>
      <p:sp>
        <p:nvSpPr>
          <p:cNvPr id="28" name="Rektangel: rundade hörn 27">
            <a:extLst>
              <a:ext uri="{FF2B5EF4-FFF2-40B4-BE49-F238E27FC236}">
                <a16:creationId xmlns:a16="http://schemas.microsoft.com/office/drawing/2014/main" id="{6FA4F612-8F5D-47E7-AFB5-F8A43107A20F}"/>
              </a:ext>
            </a:extLst>
          </p:cNvPr>
          <p:cNvSpPr/>
          <p:nvPr/>
        </p:nvSpPr>
        <p:spPr>
          <a:xfrm>
            <a:off x="5982602" y="2426066"/>
            <a:ext cx="1026532" cy="573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Sektionsmätt  stamvolym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FFFFFF"/>
                </a:solidFill>
                <a:effectLst/>
                <a:uLnTx/>
                <a:uFillTx/>
                <a:latin typeface="Open Sans Light"/>
              </a:rPr>
              <a:t>MTJ-200007</a:t>
            </a:r>
            <a:endParaRPr kumimoji="0" lang="sv-SE" sz="1050" b="0" i="0" u="none" strike="noStrike" kern="1200" cap="none" spc="0" normalizeH="0" baseline="0" noProof="0">
              <a:ln>
                <a:noFill/>
              </a:ln>
              <a:solidFill>
                <a:srgbClr val="FFFFFF"/>
              </a:solidFill>
              <a:effectLst/>
              <a:uLnTx/>
              <a:uFillTx/>
              <a:latin typeface="Open Sans Light"/>
            </a:endParaRPr>
          </a:p>
        </p:txBody>
      </p:sp>
      <p:sp>
        <p:nvSpPr>
          <p:cNvPr id="29" name="textruta 28">
            <a:extLst>
              <a:ext uri="{FF2B5EF4-FFF2-40B4-BE49-F238E27FC236}">
                <a16:creationId xmlns:a16="http://schemas.microsoft.com/office/drawing/2014/main" id="{E15D1795-844B-455F-81E8-84E572461F93}"/>
              </a:ext>
            </a:extLst>
          </p:cNvPr>
          <p:cNvSpPr txBox="1"/>
          <p:nvPr/>
        </p:nvSpPr>
        <p:spPr>
          <a:xfrm>
            <a:off x="5021911" y="2248689"/>
            <a:ext cx="10265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292929"/>
                </a:solidFill>
                <a:effectLst/>
                <a:uLnTx/>
                <a:uFillTx/>
                <a:latin typeface="Open Sans Light"/>
              </a:rPr>
              <a:t>Mätningsflöde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292929"/>
                </a:solidFill>
                <a:effectLst/>
                <a:uLnTx/>
                <a:uFillTx/>
                <a:latin typeface="Open Sans Light"/>
              </a:rPr>
              <a:t>ordinarie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292929"/>
              </a:solidFill>
              <a:effectLst/>
              <a:uLnTx/>
              <a:uFillTx/>
              <a:latin typeface="Open Sans Light"/>
            </a:endParaRPr>
          </a:p>
        </p:txBody>
      </p:sp>
      <p:sp>
        <p:nvSpPr>
          <p:cNvPr id="30" name="Rektangel 29">
            <a:extLst>
              <a:ext uri="{FF2B5EF4-FFF2-40B4-BE49-F238E27FC236}">
                <a16:creationId xmlns:a16="http://schemas.microsoft.com/office/drawing/2014/main" id="{0F135D68-4054-4A2B-BB9E-B2D6A11E602F}"/>
              </a:ext>
            </a:extLst>
          </p:cNvPr>
          <p:cNvSpPr/>
          <p:nvPr/>
        </p:nvSpPr>
        <p:spPr>
          <a:xfrm>
            <a:off x="125698" y="1579864"/>
            <a:ext cx="1725053" cy="738664"/>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Förstaledskontrakt: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Avtalsobjekt: XXXX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Refererande AO: YYYY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Handelssortiment: 429-1</a:t>
            </a:r>
          </a:p>
        </p:txBody>
      </p:sp>
      <p:sp>
        <p:nvSpPr>
          <p:cNvPr id="31" name="textruta 30">
            <a:extLst>
              <a:ext uri="{FF2B5EF4-FFF2-40B4-BE49-F238E27FC236}">
                <a16:creationId xmlns:a16="http://schemas.microsoft.com/office/drawing/2014/main" id="{CFFC5E1A-D873-46D2-AEB3-285498D9B6A6}"/>
              </a:ext>
            </a:extLst>
          </p:cNvPr>
          <p:cNvSpPr txBox="1"/>
          <p:nvPr/>
        </p:nvSpPr>
        <p:spPr>
          <a:xfrm>
            <a:off x="2724773" y="4973579"/>
            <a:ext cx="140156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Skogsföretaget AB</a:t>
            </a:r>
          </a:p>
        </p:txBody>
      </p:sp>
      <p:cxnSp>
        <p:nvCxnSpPr>
          <p:cNvPr id="32" name="Rak pilkoppling 31">
            <a:extLst>
              <a:ext uri="{FF2B5EF4-FFF2-40B4-BE49-F238E27FC236}">
                <a16:creationId xmlns:a16="http://schemas.microsoft.com/office/drawing/2014/main" id="{E279A02B-2D55-494F-BF0D-FF9BD33D930F}"/>
              </a:ext>
            </a:extLst>
          </p:cNvPr>
          <p:cNvCxnSpPr>
            <a:cxnSpLocks/>
            <a:stCxn id="55" idx="3"/>
            <a:endCxn id="19" idx="1"/>
          </p:cNvCxnSpPr>
          <p:nvPr/>
        </p:nvCxnSpPr>
        <p:spPr>
          <a:xfrm>
            <a:off x="2752139" y="5188263"/>
            <a:ext cx="12341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5C6FAEA4-F3B7-4204-948B-8D2E3029ECAA}"/>
              </a:ext>
            </a:extLst>
          </p:cNvPr>
          <p:cNvCxnSpPr/>
          <p:nvPr/>
        </p:nvCxnSpPr>
        <p:spPr>
          <a:xfrm>
            <a:off x="4610618" y="5197628"/>
            <a:ext cx="13167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ruta 33">
            <a:extLst>
              <a:ext uri="{FF2B5EF4-FFF2-40B4-BE49-F238E27FC236}">
                <a16:creationId xmlns:a16="http://schemas.microsoft.com/office/drawing/2014/main" id="{46BDF80F-27C5-4429-B716-7963062DF723}"/>
              </a:ext>
            </a:extLst>
          </p:cNvPr>
          <p:cNvSpPr txBox="1"/>
          <p:nvPr/>
        </p:nvSpPr>
        <p:spPr>
          <a:xfrm>
            <a:off x="4764835" y="4996814"/>
            <a:ext cx="140156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X Virke AB</a:t>
            </a:r>
          </a:p>
        </p:txBody>
      </p:sp>
      <p:sp>
        <p:nvSpPr>
          <p:cNvPr id="35" name="textruta 34">
            <a:extLst>
              <a:ext uri="{FF2B5EF4-FFF2-40B4-BE49-F238E27FC236}">
                <a16:creationId xmlns:a16="http://schemas.microsoft.com/office/drawing/2014/main" id="{B0C06124-6392-497B-9E69-4760C37C8208}"/>
              </a:ext>
            </a:extLst>
          </p:cNvPr>
          <p:cNvSpPr txBox="1"/>
          <p:nvPr/>
        </p:nvSpPr>
        <p:spPr>
          <a:xfrm>
            <a:off x="6551661" y="4989878"/>
            <a:ext cx="140156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Sågverket AB</a:t>
            </a:r>
          </a:p>
        </p:txBody>
      </p:sp>
      <p:cxnSp>
        <p:nvCxnSpPr>
          <p:cNvPr id="37" name="Rak pilkoppling 36">
            <a:extLst>
              <a:ext uri="{FF2B5EF4-FFF2-40B4-BE49-F238E27FC236}">
                <a16:creationId xmlns:a16="http://schemas.microsoft.com/office/drawing/2014/main" id="{7D4D462D-908B-4E05-9A60-3A539B35CECB}"/>
              </a:ext>
            </a:extLst>
          </p:cNvPr>
          <p:cNvCxnSpPr>
            <a:cxnSpLocks/>
            <a:stCxn id="25" idx="3"/>
            <a:endCxn id="48" idx="1"/>
          </p:cNvCxnSpPr>
          <p:nvPr/>
        </p:nvCxnSpPr>
        <p:spPr>
          <a:xfrm>
            <a:off x="6543944" y="5197628"/>
            <a:ext cx="1276492" cy="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30216B84-398E-4AE4-AD9D-6FD574D8843E}"/>
              </a:ext>
            </a:extLst>
          </p:cNvPr>
          <p:cNvSpPr txBox="1"/>
          <p:nvPr/>
        </p:nvSpPr>
        <p:spPr>
          <a:xfrm>
            <a:off x="8904383" y="5090170"/>
            <a:ext cx="206836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Mätplats: Sågen X</a:t>
            </a:r>
            <a:endParaRPr kumimoji="0" lang="sv-SE" sz="1050" b="0" i="1" u="none" strike="noStrike" kern="1200" cap="none" spc="0" normalizeH="0" baseline="0" noProof="0">
              <a:ln>
                <a:noFill/>
              </a:ln>
              <a:solidFill>
                <a:srgbClr val="292929"/>
              </a:solidFill>
              <a:effectLst/>
              <a:uLnTx/>
              <a:uFillTx/>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Mätande företag: </a:t>
            </a:r>
            <a:r>
              <a:rPr kumimoji="0" lang="sv-SE" sz="1050" b="0" i="1" u="none" strike="noStrike" kern="1200" cap="none" spc="0" normalizeH="0" baseline="0" noProof="0">
                <a:ln>
                  <a:noFill/>
                </a:ln>
                <a:solidFill>
                  <a:srgbClr val="292929"/>
                </a:solidFill>
                <a:effectLst/>
                <a:uLnTx/>
                <a:uFillTx/>
                <a:latin typeface="Open Sans Light"/>
              </a:rPr>
              <a:t>Biometria</a:t>
            </a:r>
          </a:p>
        </p:txBody>
      </p:sp>
      <p:sp>
        <p:nvSpPr>
          <p:cNvPr id="39" name="textruta 38">
            <a:extLst>
              <a:ext uri="{FF2B5EF4-FFF2-40B4-BE49-F238E27FC236}">
                <a16:creationId xmlns:a16="http://schemas.microsoft.com/office/drawing/2014/main" id="{599935DF-45D4-4750-B558-01C786FCBAD1}"/>
              </a:ext>
            </a:extLst>
          </p:cNvPr>
          <p:cNvSpPr txBox="1"/>
          <p:nvPr/>
        </p:nvSpPr>
        <p:spPr>
          <a:xfrm>
            <a:off x="8904383" y="4775048"/>
            <a:ext cx="186379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Mottagningsplats: </a:t>
            </a:r>
            <a:r>
              <a:rPr kumimoji="0" lang="sv-SE" sz="1050" b="0" i="1" u="none" strike="noStrike" kern="1200" cap="none" spc="0" normalizeH="0" baseline="0" noProof="0">
                <a:ln>
                  <a:noFill/>
                </a:ln>
                <a:solidFill>
                  <a:srgbClr val="292929"/>
                </a:solidFill>
                <a:effectLst/>
                <a:uLnTx/>
                <a:uFillTx/>
                <a:latin typeface="Open Sans Light"/>
              </a:rPr>
              <a:t>S</a:t>
            </a:r>
            <a:r>
              <a:rPr kumimoji="0" lang="sv-SE" sz="1050" b="0" i="1" u="none" strike="noStrike" kern="1200" cap="none" spc="0" normalizeH="0" baseline="0" noProof="0" err="1">
                <a:ln>
                  <a:noFill/>
                </a:ln>
                <a:solidFill>
                  <a:srgbClr val="292929"/>
                </a:solidFill>
                <a:effectLst/>
                <a:uLnTx/>
                <a:uFillTx/>
                <a:latin typeface="Open Sans Light"/>
              </a:rPr>
              <a:t>ågen</a:t>
            </a:r>
            <a:r>
              <a:rPr kumimoji="0" lang="sv-SE" sz="1050" b="0" i="1" u="none" strike="noStrike" kern="1200" cap="none" spc="0" normalizeH="0" baseline="0" noProof="0">
                <a:ln>
                  <a:noFill/>
                </a:ln>
                <a:solidFill>
                  <a:srgbClr val="292929"/>
                </a:solidFill>
                <a:effectLst/>
                <a:uLnTx/>
                <a:uFillTx/>
                <a:latin typeface="Open Sans Light"/>
              </a:rPr>
              <a:t> X</a:t>
            </a:r>
          </a:p>
        </p:txBody>
      </p:sp>
      <p:sp>
        <p:nvSpPr>
          <p:cNvPr id="40" name="Rektangel 39">
            <a:extLst>
              <a:ext uri="{FF2B5EF4-FFF2-40B4-BE49-F238E27FC236}">
                <a16:creationId xmlns:a16="http://schemas.microsoft.com/office/drawing/2014/main" id="{9F0B1C3B-D7DC-40D4-A80C-44667A797D45}"/>
              </a:ext>
            </a:extLst>
          </p:cNvPr>
          <p:cNvSpPr/>
          <p:nvPr/>
        </p:nvSpPr>
        <p:spPr>
          <a:xfrm>
            <a:off x="371486" y="5505585"/>
            <a:ext cx="2068365" cy="122341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Förstaledskontrakt: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Avtalsobjekt: YYYY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Produktionsunderlag: YYYY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Handelssortiment (produkt):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012-BRA grantimmer </a:t>
            </a:r>
            <a:r>
              <a:rPr kumimoji="0" lang="sv-SE" sz="1050" b="0" i="0" u="none" strike="noStrike" kern="1200" cap="none" spc="0" normalizeH="0" baseline="0" noProof="0" err="1">
                <a:ln>
                  <a:noFill/>
                </a:ln>
                <a:solidFill>
                  <a:srgbClr val="292929"/>
                </a:solidFill>
                <a:effectLst/>
                <a:uLnTx/>
                <a:uFillTx/>
                <a:latin typeface="Open Sans Light"/>
              </a:rPr>
              <a:t>Braviken</a:t>
            </a:r>
            <a:endParaRPr kumimoji="0" lang="sv-SE" sz="1050" b="0" i="0" u="none" strike="noStrike" kern="1200" cap="none" spc="0" normalizeH="0" baseline="0" noProof="0">
              <a:ln>
                <a:noFill/>
              </a:ln>
              <a:solidFill>
                <a:srgbClr val="292929"/>
              </a:solidFill>
              <a:effectLst/>
              <a:uLnTx/>
              <a:uFillTx/>
              <a:latin typeface="Open Sa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-0120, 0121, 0122, 01281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-vrak</a:t>
            </a:r>
          </a:p>
        </p:txBody>
      </p:sp>
      <p:sp>
        <p:nvSpPr>
          <p:cNvPr id="41" name="Pil: höger 40">
            <a:extLst>
              <a:ext uri="{FF2B5EF4-FFF2-40B4-BE49-F238E27FC236}">
                <a16:creationId xmlns:a16="http://schemas.microsoft.com/office/drawing/2014/main" id="{05236824-F6D3-47A8-A968-A44D66611C81}"/>
              </a:ext>
            </a:extLst>
          </p:cNvPr>
          <p:cNvSpPr/>
          <p:nvPr/>
        </p:nvSpPr>
        <p:spPr>
          <a:xfrm>
            <a:off x="4417900" y="5922700"/>
            <a:ext cx="5418382" cy="299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Open Sans Light"/>
            </a:endParaRPr>
          </a:p>
        </p:txBody>
      </p:sp>
      <p:sp>
        <p:nvSpPr>
          <p:cNvPr id="42" name="Rektangel: rundade hörn 41">
            <a:extLst>
              <a:ext uri="{FF2B5EF4-FFF2-40B4-BE49-F238E27FC236}">
                <a16:creationId xmlns:a16="http://schemas.microsoft.com/office/drawing/2014/main" id="{CBD8A7AF-61B1-4D05-A5C2-F46D4909797C}"/>
              </a:ext>
            </a:extLst>
          </p:cNvPr>
          <p:cNvSpPr/>
          <p:nvPr/>
        </p:nvSpPr>
        <p:spPr>
          <a:xfrm>
            <a:off x="5353645" y="5823078"/>
            <a:ext cx="1026532" cy="573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Mottagningskontroll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FFFFFF"/>
                </a:solidFill>
                <a:effectLst/>
                <a:uLnTx/>
                <a:uFillTx/>
                <a:latin typeface="Open Sans Light"/>
              </a:rPr>
              <a:t>MTJ-100002</a:t>
            </a:r>
            <a:endParaRPr kumimoji="0" lang="sv-SE" sz="1050" b="0" i="0" u="none" strike="noStrike" kern="1200" cap="none" spc="0" normalizeH="0" baseline="0" noProof="0">
              <a:ln>
                <a:noFill/>
              </a:ln>
              <a:solidFill>
                <a:srgbClr val="FFFFFF"/>
              </a:solidFill>
              <a:effectLst/>
              <a:uLnTx/>
              <a:uFillTx/>
              <a:latin typeface="Open Sans Light"/>
            </a:endParaRPr>
          </a:p>
        </p:txBody>
      </p:sp>
      <p:sp>
        <p:nvSpPr>
          <p:cNvPr id="43" name="Rektangel: rundade hörn 42">
            <a:extLst>
              <a:ext uri="{FF2B5EF4-FFF2-40B4-BE49-F238E27FC236}">
                <a16:creationId xmlns:a16="http://schemas.microsoft.com/office/drawing/2014/main" id="{1CCDB56D-008C-407C-917F-BA9D42C1C042}"/>
              </a:ext>
            </a:extLst>
          </p:cNvPr>
          <p:cNvSpPr/>
          <p:nvPr/>
        </p:nvSpPr>
        <p:spPr>
          <a:xfrm>
            <a:off x="7662014" y="5813896"/>
            <a:ext cx="913212" cy="573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Mätning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FFFFFF"/>
                </a:solidFill>
                <a:effectLst/>
                <a:uLnTx/>
                <a:uFillTx/>
                <a:latin typeface="Open Sans Light"/>
              </a:rPr>
              <a:t>MTJ-200003</a:t>
            </a:r>
            <a:endParaRPr kumimoji="0" lang="sv-SE" sz="1050" b="0" i="0" u="none" strike="noStrike" kern="1200" cap="none" spc="0" normalizeH="0" baseline="0" noProof="0">
              <a:ln>
                <a:noFill/>
              </a:ln>
              <a:solidFill>
                <a:srgbClr val="FFFFFF"/>
              </a:solidFill>
              <a:effectLst/>
              <a:uLnTx/>
              <a:uFillTx/>
              <a:latin typeface="Open Sans Light"/>
            </a:endParaRPr>
          </a:p>
        </p:txBody>
      </p:sp>
      <p:sp>
        <p:nvSpPr>
          <p:cNvPr id="44" name="Rektangel: rundade hörn 43">
            <a:extLst>
              <a:ext uri="{FF2B5EF4-FFF2-40B4-BE49-F238E27FC236}">
                <a16:creationId xmlns:a16="http://schemas.microsoft.com/office/drawing/2014/main" id="{E35D9BA1-138F-4CFD-9A14-4C06FCB63704}"/>
              </a:ext>
            </a:extLst>
          </p:cNvPr>
          <p:cNvSpPr/>
          <p:nvPr/>
        </p:nvSpPr>
        <p:spPr>
          <a:xfrm>
            <a:off x="8624382" y="5770449"/>
            <a:ext cx="913212" cy="5730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Transport-uppgifter</a:t>
            </a:r>
          </a:p>
        </p:txBody>
      </p:sp>
      <p:sp>
        <p:nvSpPr>
          <p:cNvPr id="45" name="textruta 44">
            <a:extLst>
              <a:ext uri="{FF2B5EF4-FFF2-40B4-BE49-F238E27FC236}">
                <a16:creationId xmlns:a16="http://schemas.microsoft.com/office/drawing/2014/main" id="{A454692B-CDB3-4511-A1A4-9FB0AA999415}"/>
              </a:ext>
            </a:extLst>
          </p:cNvPr>
          <p:cNvSpPr txBox="1"/>
          <p:nvPr/>
        </p:nvSpPr>
        <p:spPr>
          <a:xfrm>
            <a:off x="4389889" y="6119177"/>
            <a:ext cx="10265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292929"/>
                </a:solidFill>
                <a:effectLst/>
                <a:uLnTx/>
                <a:uFillTx/>
                <a:latin typeface="Open Sans Light"/>
              </a:rPr>
              <a:t>Mätningsflöde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292929"/>
                </a:solidFill>
                <a:effectLst/>
                <a:uLnTx/>
                <a:uFillTx/>
                <a:latin typeface="Open Sans Light"/>
              </a:rPr>
              <a:t>ordinarie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292929"/>
              </a:solidFill>
              <a:effectLst/>
              <a:uLnTx/>
              <a:uFillTx/>
              <a:latin typeface="Open Sans Light"/>
            </a:endParaRPr>
          </a:p>
        </p:txBody>
      </p:sp>
      <p:sp>
        <p:nvSpPr>
          <p:cNvPr id="46" name="Rektangel: rundade hörn 45">
            <a:extLst>
              <a:ext uri="{FF2B5EF4-FFF2-40B4-BE49-F238E27FC236}">
                <a16:creationId xmlns:a16="http://schemas.microsoft.com/office/drawing/2014/main" id="{F48765D8-4870-4145-BBD5-AF5667020992}"/>
              </a:ext>
            </a:extLst>
          </p:cNvPr>
          <p:cNvSpPr/>
          <p:nvPr/>
        </p:nvSpPr>
        <p:spPr>
          <a:xfrm>
            <a:off x="6440074" y="5823078"/>
            <a:ext cx="1172784" cy="573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Angiven brutto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Open Sans Light"/>
              </a:rPr>
              <a:t>Kvantitet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FFFFFF"/>
                </a:solidFill>
                <a:effectLst/>
                <a:uLnTx/>
                <a:uFillTx/>
                <a:latin typeface="Open Sans Light"/>
              </a:rPr>
              <a:t>MTJ-500001</a:t>
            </a:r>
          </a:p>
        </p:txBody>
      </p:sp>
      <p:pic>
        <p:nvPicPr>
          <p:cNvPr id="48" name="Picture 2" descr="G:\Bilder\1 Bildbank\Illustrationer\MätstationTimmer.gif">
            <a:extLst>
              <a:ext uri="{FF2B5EF4-FFF2-40B4-BE49-F238E27FC236}">
                <a16:creationId xmlns:a16="http://schemas.microsoft.com/office/drawing/2014/main" id="{F91DA731-463D-4DE8-A54A-11483D1C9D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436" y="4850905"/>
            <a:ext cx="995327" cy="712479"/>
          </a:xfrm>
          <a:prstGeom prst="rect">
            <a:avLst/>
          </a:prstGeom>
          <a:noFill/>
          <a:extLst>
            <a:ext uri="{909E8E84-426E-40DD-AFC4-6F175D3DCCD1}">
              <a14:hiddenFill xmlns:a14="http://schemas.microsoft.com/office/drawing/2010/main">
                <a:solidFill>
                  <a:srgbClr val="FFFFFF"/>
                </a:solidFill>
              </a14:hiddenFill>
            </a:ext>
          </a:extLst>
        </p:spPr>
      </p:pic>
      <p:sp>
        <p:nvSpPr>
          <p:cNvPr id="50" name="Rektangel 49">
            <a:extLst>
              <a:ext uri="{FF2B5EF4-FFF2-40B4-BE49-F238E27FC236}">
                <a16:creationId xmlns:a16="http://schemas.microsoft.com/office/drawing/2014/main" id="{D9794A8E-25C2-4948-865C-043DCE407721}"/>
              </a:ext>
            </a:extLst>
          </p:cNvPr>
          <p:cNvSpPr/>
          <p:nvPr/>
        </p:nvSpPr>
        <p:spPr>
          <a:xfrm>
            <a:off x="5046645" y="4408078"/>
            <a:ext cx="474043" cy="395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92929"/>
                </a:solidFill>
                <a:effectLst/>
                <a:uLnTx/>
                <a:uFillTx/>
                <a:latin typeface="Open Sans Light"/>
              </a:rPr>
              <a:t>BK</a:t>
            </a:r>
          </a:p>
        </p:txBody>
      </p:sp>
      <p:sp>
        <p:nvSpPr>
          <p:cNvPr id="51" name="Rektangel 50">
            <a:extLst>
              <a:ext uri="{FF2B5EF4-FFF2-40B4-BE49-F238E27FC236}">
                <a16:creationId xmlns:a16="http://schemas.microsoft.com/office/drawing/2014/main" id="{6DF5DFB5-1553-4EB9-9CC0-1620AA4732CE}"/>
              </a:ext>
            </a:extLst>
          </p:cNvPr>
          <p:cNvSpPr/>
          <p:nvPr/>
        </p:nvSpPr>
        <p:spPr>
          <a:xfrm>
            <a:off x="5046645" y="3851233"/>
            <a:ext cx="474043" cy="3955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92929"/>
                </a:solidFill>
                <a:effectLst/>
                <a:uLnTx/>
                <a:uFillTx/>
                <a:latin typeface="Open Sans Light"/>
              </a:rPr>
              <a:t>BK</a:t>
            </a:r>
          </a:p>
        </p:txBody>
      </p:sp>
      <p:sp>
        <p:nvSpPr>
          <p:cNvPr id="52" name="textruta 51">
            <a:extLst>
              <a:ext uri="{FF2B5EF4-FFF2-40B4-BE49-F238E27FC236}">
                <a16:creationId xmlns:a16="http://schemas.microsoft.com/office/drawing/2014/main" id="{AC9E4CFD-9F83-4AC7-8534-1A2B26996A0C}"/>
              </a:ext>
            </a:extLst>
          </p:cNvPr>
          <p:cNvSpPr txBox="1"/>
          <p:nvPr/>
        </p:nvSpPr>
        <p:spPr>
          <a:xfrm>
            <a:off x="5653134" y="4454218"/>
            <a:ext cx="149125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err="1">
                <a:ln>
                  <a:noFill/>
                </a:ln>
                <a:solidFill>
                  <a:srgbClr val="292929"/>
                </a:solidFill>
                <a:effectLst/>
                <a:uLnTx/>
                <a:uFillTx/>
                <a:latin typeface="Open Sans Light"/>
              </a:rPr>
              <a:t>Ansv</a:t>
            </a:r>
            <a:r>
              <a:rPr kumimoji="0" lang="sv-SE" sz="1000" b="0" i="0" u="none" strike="noStrike" kern="1200" cap="none" spc="0" normalizeH="0" baseline="0" noProof="0">
                <a:ln>
                  <a:noFill/>
                </a:ln>
                <a:solidFill>
                  <a:srgbClr val="292929"/>
                </a:solidFill>
                <a:effectLst/>
                <a:uLnTx/>
                <a:uFillTx/>
                <a:latin typeface="Open Sans Light"/>
              </a:rPr>
              <a:t> </a:t>
            </a:r>
            <a:r>
              <a:rPr kumimoji="0" lang="sv-SE" sz="1000" b="0" i="0" u="none" strike="noStrike" kern="1200" cap="none" spc="0" normalizeH="0" baseline="0" noProof="0" err="1">
                <a:ln>
                  <a:noFill/>
                </a:ln>
                <a:solidFill>
                  <a:srgbClr val="292929"/>
                </a:solidFill>
                <a:effectLst/>
                <a:uLnTx/>
                <a:uFillTx/>
                <a:latin typeface="Open Sans Light"/>
              </a:rPr>
              <a:t>trp.ftg</a:t>
            </a:r>
            <a:r>
              <a:rPr kumimoji="0" lang="sv-SE" sz="1000" b="0" i="0" u="none" strike="noStrike" kern="1200" cap="none" spc="0" normalizeH="0" baseline="0" noProof="0">
                <a:ln>
                  <a:noFill/>
                </a:ln>
                <a:solidFill>
                  <a:srgbClr val="292929"/>
                </a:solidFill>
                <a:effectLst/>
                <a:uLnTx/>
                <a:uFillTx/>
                <a:latin typeface="Open Sans Light"/>
              </a:rPr>
              <a:t>:</a:t>
            </a:r>
          </a:p>
        </p:txBody>
      </p:sp>
      <p:sp>
        <p:nvSpPr>
          <p:cNvPr id="53" name="textruta 52">
            <a:extLst>
              <a:ext uri="{FF2B5EF4-FFF2-40B4-BE49-F238E27FC236}">
                <a16:creationId xmlns:a16="http://schemas.microsoft.com/office/drawing/2014/main" id="{F15902AE-76ED-4DF2-BEAE-D376BC4BD7AF}"/>
              </a:ext>
            </a:extLst>
          </p:cNvPr>
          <p:cNvSpPr txBox="1"/>
          <p:nvPr/>
        </p:nvSpPr>
        <p:spPr>
          <a:xfrm>
            <a:off x="5633499" y="3922065"/>
            <a:ext cx="149125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srgbClr val="292929"/>
                </a:solidFill>
                <a:effectLst/>
                <a:uLnTx/>
                <a:uFillTx/>
                <a:latin typeface="Open Sans Light"/>
              </a:rPr>
              <a:t>Utförande </a:t>
            </a:r>
            <a:r>
              <a:rPr kumimoji="0" lang="sv-SE" sz="1000" b="0" i="0" u="none" strike="noStrike" kern="1200" cap="none" spc="0" normalizeH="0" baseline="0" noProof="0" err="1">
                <a:ln>
                  <a:noFill/>
                </a:ln>
                <a:solidFill>
                  <a:srgbClr val="292929"/>
                </a:solidFill>
                <a:effectLst/>
                <a:uLnTx/>
                <a:uFillTx/>
                <a:latin typeface="Open Sans Light"/>
              </a:rPr>
              <a:t>trp.ftg</a:t>
            </a:r>
            <a:r>
              <a:rPr kumimoji="0" lang="sv-SE" sz="1000" b="0" i="0" u="none" strike="noStrike" kern="1200" cap="none" spc="0" normalizeH="0" baseline="0" noProof="0">
                <a:ln>
                  <a:noFill/>
                </a:ln>
                <a:solidFill>
                  <a:srgbClr val="292929"/>
                </a:solidFill>
                <a:effectLst/>
                <a:uLnTx/>
                <a:uFillTx/>
                <a:latin typeface="Open Sans Light"/>
              </a:rPr>
              <a:t>:</a:t>
            </a:r>
          </a:p>
        </p:txBody>
      </p:sp>
      <p:cxnSp>
        <p:nvCxnSpPr>
          <p:cNvPr id="23" name="Rak koppling 22">
            <a:extLst>
              <a:ext uri="{FF2B5EF4-FFF2-40B4-BE49-F238E27FC236}">
                <a16:creationId xmlns:a16="http://schemas.microsoft.com/office/drawing/2014/main" id="{2F46D9EE-9287-4111-9E31-C95D6DA81395}"/>
              </a:ext>
            </a:extLst>
          </p:cNvPr>
          <p:cNvCxnSpPr>
            <a:stCxn id="51" idx="2"/>
            <a:endCxn id="50" idx="0"/>
          </p:cNvCxnSpPr>
          <p:nvPr/>
        </p:nvCxnSpPr>
        <p:spPr>
          <a:xfrm>
            <a:off x="5283667" y="4246814"/>
            <a:ext cx="0" cy="161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F9E528D9-72B3-49EF-AF59-67E4C7CC8EA9}"/>
              </a:ext>
            </a:extLst>
          </p:cNvPr>
          <p:cNvCxnSpPr/>
          <p:nvPr/>
        </p:nvCxnSpPr>
        <p:spPr>
          <a:xfrm>
            <a:off x="5288197" y="4812315"/>
            <a:ext cx="0" cy="16126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ktangel: rundade hörn 46">
            <a:extLst>
              <a:ext uri="{FF2B5EF4-FFF2-40B4-BE49-F238E27FC236}">
                <a16:creationId xmlns:a16="http://schemas.microsoft.com/office/drawing/2014/main" id="{EA310D0D-AEC0-4E97-B08F-8B7C3185062F}"/>
              </a:ext>
            </a:extLst>
          </p:cNvPr>
          <p:cNvSpPr/>
          <p:nvPr/>
        </p:nvSpPr>
        <p:spPr>
          <a:xfrm>
            <a:off x="2665605" y="2339686"/>
            <a:ext cx="2368779" cy="677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292929"/>
                </a:solidFill>
                <a:effectLst/>
                <a:uLnTx/>
                <a:uFillTx/>
                <a:latin typeface="Open Sans Light"/>
              </a:rPr>
              <a:t>Underlag till mätresultat skapas vid produktionsrapportering mot refererande avtalsobjekt</a:t>
            </a:r>
          </a:p>
        </p:txBody>
      </p:sp>
      <p:pic>
        <p:nvPicPr>
          <p:cNvPr id="49" name="Picture 3" descr="G:\Bilder\1 Bildbank\Illustrationer\Skog.gif">
            <a:extLst>
              <a:ext uri="{FF2B5EF4-FFF2-40B4-BE49-F238E27FC236}">
                <a16:creationId xmlns:a16="http://schemas.microsoft.com/office/drawing/2014/main" id="{5EA51CDB-D04B-4049-A8E3-2F7C04CC66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7553" y="1591217"/>
            <a:ext cx="957220" cy="6017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Bilder\1 Bildbank\Illustrationer\Skogslager.gif">
            <a:extLst>
              <a:ext uri="{FF2B5EF4-FFF2-40B4-BE49-F238E27FC236}">
                <a16:creationId xmlns:a16="http://schemas.microsoft.com/office/drawing/2014/main" id="{0185F5F9-3AD7-412E-8D11-44803A1350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6503" y="1612113"/>
            <a:ext cx="874022" cy="55891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Bilder\1 Bildbank\Illustrationer\Skogslager.gif">
            <a:extLst>
              <a:ext uri="{FF2B5EF4-FFF2-40B4-BE49-F238E27FC236}">
                <a16:creationId xmlns:a16="http://schemas.microsoft.com/office/drawing/2014/main" id="{9FADC7AF-3D46-4D86-8336-6228DF0248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8117" y="4908804"/>
            <a:ext cx="874022" cy="55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8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05A50-8A05-4726-8C1B-CD89B65D4221}"/>
              </a:ext>
            </a:extLst>
          </p:cNvPr>
          <p:cNvSpPr>
            <a:spLocks noGrp="1"/>
          </p:cNvSpPr>
          <p:nvPr>
            <p:ph type="title"/>
          </p:nvPr>
        </p:nvSpPr>
        <p:spPr/>
        <p:txBody>
          <a:bodyPr>
            <a:normAutofit/>
          </a:bodyPr>
          <a:lstStyle/>
          <a:p>
            <a:r>
              <a:rPr lang="sv-SE" sz="4000" dirty="0"/>
              <a:t>Uppdragsgivarinställningar</a:t>
            </a:r>
          </a:p>
        </p:txBody>
      </p:sp>
    </p:spTree>
    <p:extLst>
      <p:ext uri="{BB962C8B-B14F-4D97-AF65-F5344CB8AC3E}">
        <p14:creationId xmlns:p14="http://schemas.microsoft.com/office/powerpoint/2010/main" val="211909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A6B71BE-188E-441B-A6AA-56FB0BA41FC0}"/>
              </a:ext>
            </a:extLst>
          </p:cNvPr>
          <p:cNvSpPr>
            <a:spLocks noGrp="1"/>
          </p:cNvSpPr>
          <p:nvPr>
            <p:ph type="title"/>
          </p:nvPr>
        </p:nvSpPr>
        <p:spPr/>
        <p:txBody>
          <a:bodyPr>
            <a:normAutofit/>
          </a:bodyPr>
          <a:lstStyle/>
          <a:p>
            <a:r>
              <a:rPr lang="sv-SE" sz="4000" dirty="0"/>
              <a:t>Lämpliga förberedelser inför tester av produktionstjänsterna i VIOL 3</a:t>
            </a:r>
          </a:p>
        </p:txBody>
      </p:sp>
      <p:sp>
        <p:nvSpPr>
          <p:cNvPr id="3" name="Platshållare för text 2">
            <a:extLst>
              <a:ext uri="{FF2B5EF4-FFF2-40B4-BE49-F238E27FC236}">
                <a16:creationId xmlns:a16="http://schemas.microsoft.com/office/drawing/2014/main" id="{DFFFEA8E-C73C-49B3-A78F-697EA81DE7F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550735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91F7D1-6EE3-4FDD-BB76-C1B3E42AB666}"/>
              </a:ext>
            </a:extLst>
          </p:cNvPr>
          <p:cNvSpPr>
            <a:spLocks noGrp="1"/>
          </p:cNvSpPr>
          <p:nvPr>
            <p:ph type="title"/>
          </p:nvPr>
        </p:nvSpPr>
        <p:spPr/>
        <p:txBody>
          <a:bodyPr>
            <a:normAutofit/>
          </a:bodyPr>
          <a:lstStyle/>
          <a:p>
            <a:r>
              <a:rPr lang="sv-SE" sz="3200" dirty="0"/>
              <a:t>Uppdragsgivaren måste besluta om vissa grundläggande inställningar i VIOL 3:</a:t>
            </a:r>
          </a:p>
        </p:txBody>
      </p:sp>
      <p:sp>
        <p:nvSpPr>
          <p:cNvPr id="3" name="Platshållare för text 2">
            <a:extLst>
              <a:ext uri="{FF2B5EF4-FFF2-40B4-BE49-F238E27FC236}">
                <a16:creationId xmlns:a16="http://schemas.microsoft.com/office/drawing/2014/main" id="{E3BF3386-C197-48EA-BA59-575DA17E9076}"/>
              </a:ext>
            </a:extLst>
          </p:cNvPr>
          <p:cNvSpPr>
            <a:spLocks noGrp="1"/>
          </p:cNvSpPr>
          <p:nvPr>
            <p:ph type="body" sz="quarter" idx="10"/>
          </p:nvPr>
        </p:nvSpPr>
        <p:spPr>
          <a:xfrm>
            <a:off x="838200" y="1938528"/>
            <a:ext cx="10262616" cy="3922776"/>
          </a:xfrm>
        </p:spPr>
        <p:txBody>
          <a:bodyPr>
            <a:normAutofit/>
          </a:bodyPr>
          <a:lstStyle/>
          <a:p>
            <a:pPr>
              <a:lnSpc>
                <a:spcPct val="120000"/>
              </a:lnSpc>
            </a:pPr>
            <a:r>
              <a:rPr lang="sv-SE" sz="2000" dirty="0"/>
              <a:t>Skall maskinnummer eller SDCID visas som identifikation av maskinen? </a:t>
            </a:r>
          </a:p>
          <a:p>
            <a:pPr>
              <a:lnSpc>
                <a:spcPct val="120000"/>
              </a:lnSpc>
            </a:pPr>
            <a:r>
              <a:rPr lang="sv-SE" sz="2000" dirty="0"/>
              <a:t>Från vilken toppdiameter skall stamfelsved beräknas?</a:t>
            </a:r>
          </a:p>
          <a:p>
            <a:pPr>
              <a:lnSpc>
                <a:spcPct val="120000"/>
              </a:lnSpc>
            </a:pPr>
            <a:r>
              <a:rPr lang="sv-SE" sz="2000" dirty="0"/>
              <a:t>Ska GROT beräknas utifrån rapporterad skördardata?</a:t>
            </a:r>
          </a:p>
          <a:p>
            <a:pPr>
              <a:lnSpc>
                <a:spcPct val="120000"/>
              </a:lnSpc>
            </a:pPr>
            <a:r>
              <a:rPr lang="sv-SE" sz="2000" dirty="0"/>
              <a:t>Vilka inställningar skall användas då GROT beräknas?</a:t>
            </a:r>
          </a:p>
          <a:p>
            <a:pPr>
              <a:lnSpc>
                <a:spcPct val="120000"/>
              </a:lnSpc>
            </a:pPr>
            <a:r>
              <a:rPr lang="sv-SE" sz="2000" dirty="0"/>
              <a:t>Då rapportering avvisas – skall återkoppling till maskin vara enkel eller detaljerad?</a:t>
            </a:r>
          </a:p>
          <a:p>
            <a:pPr>
              <a:lnSpc>
                <a:spcPct val="120000"/>
              </a:lnSpc>
            </a:pPr>
            <a:r>
              <a:rPr lang="sv-SE" sz="2000" dirty="0"/>
              <a:t>Är det någon aktör som jag inte vill dela med mig av maskinens identifikationsdata till?</a:t>
            </a:r>
          </a:p>
          <a:p>
            <a:pPr>
              <a:lnSpc>
                <a:spcPct val="120000"/>
              </a:lnSpc>
            </a:pPr>
            <a:r>
              <a:rPr lang="sv-SE" sz="2000" dirty="0"/>
              <a:t>Kontaktpersoner för Rapp (tar emot aviseringen vid ansökan om maskinförarkopplingar)</a:t>
            </a:r>
          </a:p>
          <a:p>
            <a:endParaRPr lang="sv-SE" dirty="0"/>
          </a:p>
        </p:txBody>
      </p:sp>
    </p:spTree>
    <p:extLst>
      <p:ext uri="{BB962C8B-B14F-4D97-AF65-F5344CB8AC3E}">
        <p14:creationId xmlns:p14="http://schemas.microsoft.com/office/powerpoint/2010/main" val="29616373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C1F5D-7144-489F-B693-572862E8C3F0}"/>
              </a:ext>
            </a:extLst>
          </p:cNvPr>
          <p:cNvSpPr>
            <a:spLocks noGrp="1"/>
          </p:cNvSpPr>
          <p:nvPr>
            <p:ph type="title"/>
          </p:nvPr>
        </p:nvSpPr>
        <p:spPr/>
        <p:txBody>
          <a:bodyPr>
            <a:normAutofit/>
          </a:bodyPr>
          <a:lstStyle/>
          <a:p>
            <a:r>
              <a:rPr lang="sv-SE" sz="3200" dirty="0" err="1"/>
              <a:t>Ofullmakter</a:t>
            </a:r>
            <a:endParaRPr lang="sv-SE" sz="3200" dirty="0"/>
          </a:p>
        </p:txBody>
      </p:sp>
      <p:sp>
        <p:nvSpPr>
          <p:cNvPr id="3" name="Platshållare för text 2">
            <a:extLst>
              <a:ext uri="{FF2B5EF4-FFF2-40B4-BE49-F238E27FC236}">
                <a16:creationId xmlns:a16="http://schemas.microsoft.com/office/drawing/2014/main" id="{4383ECB8-EB72-4DF8-8E7D-50CB548118D8}"/>
              </a:ext>
            </a:extLst>
          </p:cNvPr>
          <p:cNvSpPr>
            <a:spLocks noGrp="1"/>
          </p:cNvSpPr>
          <p:nvPr>
            <p:ph type="body" sz="quarter" idx="10"/>
          </p:nvPr>
        </p:nvSpPr>
        <p:spPr>
          <a:xfrm>
            <a:off x="838200" y="1709354"/>
            <a:ext cx="9705230" cy="1073604"/>
          </a:xfrm>
        </p:spPr>
        <p:txBody>
          <a:bodyPr>
            <a:normAutofit fontScale="62500" lnSpcReduction="20000"/>
          </a:bodyPr>
          <a:lstStyle/>
          <a:p>
            <a:pPr marL="0" indent="0">
              <a:buNone/>
            </a:pPr>
            <a:r>
              <a:rPr lang="sv-SE" sz="3800" dirty="0"/>
              <a:t>Alla företag vill inte dela med sig av maskiners identifikationsdata. Därför finns möjlighet att blockera aktörer (huvudkod) från att ta emot en grupp av identifikationsdata. Det är följande uppgifterom i så fall blockeras:</a:t>
            </a:r>
          </a:p>
          <a:p>
            <a:pPr marL="0" indent="0">
              <a:buNone/>
            </a:pPr>
            <a:endParaRPr lang="sv-SE" sz="2000" dirty="0"/>
          </a:p>
          <a:p>
            <a:pPr marL="0" indent="0">
              <a:buNone/>
            </a:pPr>
            <a:endParaRPr lang="sv-SE" sz="2000" dirty="0"/>
          </a:p>
          <a:p>
            <a:pPr marL="0" indent="0">
              <a:buNone/>
            </a:pPr>
            <a:endParaRPr lang="sv-SE" sz="2000" dirty="0"/>
          </a:p>
        </p:txBody>
      </p:sp>
      <p:sp>
        <p:nvSpPr>
          <p:cNvPr id="4" name="textruta 3">
            <a:extLst>
              <a:ext uri="{FF2B5EF4-FFF2-40B4-BE49-F238E27FC236}">
                <a16:creationId xmlns:a16="http://schemas.microsoft.com/office/drawing/2014/main" id="{B354F144-092C-42C0-AD2A-978BB4EA846A}"/>
              </a:ext>
            </a:extLst>
          </p:cNvPr>
          <p:cNvSpPr txBox="1"/>
          <p:nvPr/>
        </p:nvSpPr>
        <p:spPr>
          <a:xfrm>
            <a:off x="838200" y="3261394"/>
            <a:ext cx="7017689" cy="2050077"/>
          </a:xfrm>
          <a:prstGeom prst="rect">
            <a:avLst/>
          </a:prstGeom>
          <a:noFill/>
        </p:spPr>
        <p:txBody>
          <a:bodyPr wrap="square" numCol="2" rtlCol="0">
            <a:spAutoFit/>
          </a:bodyPr>
          <a:lstStyle/>
          <a:p>
            <a:pPr marL="285750" indent="-285750">
              <a:buFont typeface="Arial" panose="020B0604020202020204" pitchFamily="34" charset="0"/>
              <a:buChar char="•"/>
            </a:pPr>
            <a:r>
              <a:rPr lang="sv-SE" sz="1800" dirty="0"/>
              <a:t>SDCID</a:t>
            </a:r>
          </a:p>
          <a:p>
            <a:pPr marL="285750" indent="-285750">
              <a:buFont typeface="Arial" panose="020B0604020202020204" pitchFamily="34" charset="0"/>
              <a:buChar char="•"/>
            </a:pPr>
            <a:r>
              <a:rPr lang="sv-SE" sz="1800" dirty="0"/>
              <a:t>Maskinlag</a:t>
            </a:r>
          </a:p>
          <a:p>
            <a:pPr marL="285750" indent="-285750">
              <a:buFont typeface="Arial" panose="020B0604020202020204" pitchFamily="34" charset="0"/>
              <a:buChar char="•"/>
            </a:pPr>
            <a:r>
              <a:rPr lang="sv-SE" sz="1800" dirty="0"/>
              <a:t>Maskinnummer</a:t>
            </a:r>
          </a:p>
          <a:p>
            <a:pPr marL="285750" indent="-285750">
              <a:buFont typeface="Arial" panose="020B0604020202020204" pitchFamily="34" charset="0"/>
              <a:buChar char="•"/>
            </a:pPr>
            <a:r>
              <a:rPr lang="sv-SE" sz="1800" dirty="0"/>
              <a:t>Maskintillverkare</a:t>
            </a:r>
          </a:p>
          <a:p>
            <a:pPr marL="285750" indent="-285750">
              <a:buFont typeface="Arial" panose="020B0604020202020204" pitchFamily="34" charset="0"/>
              <a:buChar char="•"/>
            </a:pPr>
            <a:r>
              <a:rPr lang="sv-SE" sz="1800" dirty="0"/>
              <a:t>Maskinmodell</a:t>
            </a:r>
          </a:p>
          <a:p>
            <a:pPr marL="285750" indent="-285750">
              <a:buFont typeface="Arial" panose="020B0604020202020204" pitchFamily="34" charset="0"/>
              <a:buChar char="•"/>
            </a:pPr>
            <a:r>
              <a:rPr lang="sv-SE" sz="1800" dirty="0"/>
              <a:t>Operativsystem</a:t>
            </a:r>
          </a:p>
          <a:p>
            <a:pPr marL="285750" indent="-285750">
              <a:buFont typeface="Arial" panose="020B0604020202020204" pitchFamily="34" charset="0"/>
              <a:buChar char="•"/>
            </a:pPr>
            <a:r>
              <a:rPr lang="sv-SE" sz="1800" dirty="0"/>
              <a:t>Styrsystemversion</a:t>
            </a:r>
          </a:p>
          <a:p>
            <a:pPr marL="285750" indent="-285750">
              <a:buFont typeface="Arial" panose="020B0604020202020204" pitchFamily="34" charset="0"/>
              <a:buChar char="•"/>
            </a:pPr>
            <a:r>
              <a:rPr lang="sv-SE" sz="1800" dirty="0"/>
              <a:t>Skördaraggregatstillverkare</a:t>
            </a:r>
          </a:p>
          <a:p>
            <a:pPr marL="285750" indent="-285750">
              <a:buFont typeface="Arial" panose="020B0604020202020204" pitchFamily="34" charset="0"/>
              <a:buChar char="•"/>
            </a:pPr>
            <a:r>
              <a:rPr lang="sv-SE" sz="1800" dirty="0"/>
              <a:t>Skördaraggregatsmodell</a:t>
            </a:r>
          </a:p>
          <a:p>
            <a:pPr marL="285750" indent="-285750">
              <a:buFont typeface="Arial" panose="020B0604020202020204" pitchFamily="34" charset="0"/>
              <a:buChar char="•"/>
            </a:pPr>
            <a:r>
              <a:rPr lang="sv-SE" sz="1800" dirty="0"/>
              <a:t>Insändningsprogram (applikation)</a:t>
            </a:r>
          </a:p>
          <a:p>
            <a:pPr marL="285750" indent="-285750">
              <a:buFont typeface="Arial" panose="020B0604020202020204" pitchFamily="34" charset="0"/>
              <a:buChar char="•"/>
            </a:pPr>
            <a:r>
              <a:rPr lang="sv-SE" sz="1800" dirty="0"/>
              <a:t>Insändningsprogramversion</a:t>
            </a:r>
          </a:p>
          <a:p>
            <a:pPr marL="285750" indent="-285750">
              <a:buFont typeface="Arial" panose="020B0604020202020204" pitchFamily="34" charset="0"/>
              <a:buChar char="•"/>
            </a:pPr>
            <a:r>
              <a:rPr lang="sv-SE" sz="1800" dirty="0"/>
              <a:t>Utförande avverkningsföretag</a:t>
            </a:r>
          </a:p>
          <a:p>
            <a:pPr marL="285750" indent="-285750">
              <a:buFont typeface="Arial" panose="020B0604020202020204" pitchFamily="34" charset="0"/>
              <a:buChar char="•"/>
            </a:pPr>
            <a:r>
              <a:rPr lang="sv-SE" sz="1800" dirty="0"/>
              <a:t>Ansvarigt avverkningsföretag</a:t>
            </a:r>
          </a:p>
          <a:p>
            <a:endParaRPr lang="sv-SE" dirty="0"/>
          </a:p>
        </p:txBody>
      </p:sp>
    </p:spTree>
    <p:extLst>
      <p:ext uri="{BB962C8B-B14F-4D97-AF65-F5344CB8AC3E}">
        <p14:creationId xmlns:p14="http://schemas.microsoft.com/office/powerpoint/2010/main" val="796360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C22E6-36C6-4E5E-8ABE-6CF0E9A511AF}"/>
              </a:ext>
            </a:extLst>
          </p:cNvPr>
          <p:cNvSpPr>
            <a:spLocks noGrp="1"/>
          </p:cNvSpPr>
          <p:nvPr>
            <p:ph type="title"/>
          </p:nvPr>
        </p:nvSpPr>
        <p:spPr/>
        <p:txBody>
          <a:bodyPr>
            <a:normAutofit/>
          </a:bodyPr>
          <a:lstStyle/>
          <a:p>
            <a:r>
              <a:rPr lang="sv-SE" sz="3200" dirty="0"/>
              <a:t>Så här ser det ut i systemet:</a:t>
            </a:r>
          </a:p>
        </p:txBody>
      </p:sp>
      <p:pic>
        <p:nvPicPr>
          <p:cNvPr id="4" name="Bildobjekt 3">
            <a:extLst>
              <a:ext uri="{FF2B5EF4-FFF2-40B4-BE49-F238E27FC236}">
                <a16:creationId xmlns:a16="http://schemas.microsoft.com/office/drawing/2014/main" id="{67F014B2-03F6-445B-B20D-4C2DDA96B326}"/>
              </a:ext>
            </a:extLst>
          </p:cNvPr>
          <p:cNvPicPr>
            <a:picLocks noChangeAspect="1"/>
          </p:cNvPicPr>
          <p:nvPr/>
        </p:nvPicPr>
        <p:blipFill>
          <a:blip r:embed="rId2"/>
          <a:stretch>
            <a:fillRect/>
          </a:stretch>
        </p:blipFill>
        <p:spPr>
          <a:xfrm>
            <a:off x="576925" y="1690688"/>
            <a:ext cx="11038150" cy="3469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179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513FB-0678-4893-B6B3-0404AE196AE0}"/>
              </a:ext>
            </a:extLst>
          </p:cNvPr>
          <p:cNvSpPr>
            <a:spLocks noGrp="1"/>
          </p:cNvSpPr>
          <p:nvPr>
            <p:ph type="title"/>
          </p:nvPr>
        </p:nvSpPr>
        <p:spPr/>
        <p:txBody>
          <a:bodyPr>
            <a:normAutofit/>
          </a:bodyPr>
          <a:lstStyle/>
          <a:p>
            <a:r>
              <a:rPr lang="sv-SE" sz="3200" dirty="0"/>
              <a:t>Ny uppföljningstjänst VIOL 3</a:t>
            </a:r>
          </a:p>
        </p:txBody>
      </p:sp>
      <p:sp>
        <p:nvSpPr>
          <p:cNvPr id="3" name="Platshållare för text 2">
            <a:extLst>
              <a:ext uri="{FF2B5EF4-FFF2-40B4-BE49-F238E27FC236}">
                <a16:creationId xmlns:a16="http://schemas.microsoft.com/office/drawing/2014/main" id="{15C0D23B-792A-4BDA-836A-17A5B501EFB2}"/>
              </a:ext>
            </a:extLst>
          </p:cNvPr>
          <p:cNvSpPr>
            <a:spLocks noGrp="1"/>
          </p:cNvSpPr>
          <p:nvPr>
            <p:ph type="body" sz="quarter" idx="10"/>
          </p:nvPr>
        </p:nvSpPr>
        <p:spPr/>
        <p:txBody>
          <a:bodyPr>
            <a:normAutofit/>
          </a:bodyPr>
          <a:lstStyle/>
          <a:p>
            <a:pPr marL="0" indent="0">
              <a:buNone/>
            </a:pPr>
            <a:r>
              <a:rPr lang="sv-SE" sz="2000" dirty="0"/>
              <a:t>Nuvarande uppföljningstjänster i VIOL 2 försvinner och ersätts av Rapportportalen, vilket är Biometrias uppföljningstjänst inom samtliga tjänsteområden. </a:t>
            </a:r>
          </a:p>
        </p:txBody>
      </p:sp>
    </p:spTree>
    <p:extLst>
      <p:ext uri="{BB962C8B-B14F-4D97-AF65-F5344CB8AC3E}">
        <p14:creationId xmlns:p14="http://schemas.microsoft.com/office/powerpoint/2010/main" val="127927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3065E2-6C3E-456E-AF82-C4EED59135EA}"/>
              </a:ext>
            </a:extLst>
          </p:cNvPr>
          <p:cNvSpPr>
            <a:spLocks noGrp="1"/>
          </p:cNvSpPr>
          <p:nvPr>
            <p:ph type="title"/>
          </p:nvPr>
        </p:nvSpPr>
        <p:spPr/>
        <p:txBody>
          <a:bodyPr>
            <a:normAutofit/>
          </a:bodyPr>
          <a:lstStyle/>
          <a:p>
            <a:r>
              <a:rPr lang="sv-SE" sz="3200" dirty="0"/>
              <a:t>Lämpliga förberedelser:</a:t>
            </a:r>
          </a:p>
        </p:txBody>
      </p:sp>
      <p:sp>
        <p:nvSpPr>
          <p:cNvPr id="3" name="Platshållare för text 2">
            <a:extLst>
              <a:ext uri="{FF2B5EF4-FFF2-40B4-BE49-F238E27FC236}">
                <a16:creationId xmlns:a16="http://schemas.microsoft.com/office/drawing/2014/main" id="{8EAB797A-7881-4E4D-BE88-8DDC8D3CE8D7}"/>
              </a:ext>
            </a:extLst>
          </p:cNvPr>
          <p:cNvSpPr>
            <a:spLocks noGrp="1"/>
          </p:cNvSpPr>
          <p:nvPr>
            <p:ph type="body" sz="quarter" idx="10"/>
          </p:nvPr>
        </p:nvSpPr>
        <p:spPr/>
        <p:txBody>
          <a:bodyPr>
            <a:normAutofit fontScale="85000" lnSpcReduction="20000"/>
          </a:bodyPr>
          <a:lstStyle/>
          <a:p>
            <a:pPr>
              <a:lnSpc>
                <a:spcPct val="120000"/>
              </a:lnSpc>
            </a:pPr>
            <a:r>
              <a:rPr lang="sv-SE" dirty="0"/>
              <a:t>Sätta sig in i produktionsunderlagets funktioner och hur det skiljer sig från virkesordern i VIOL 2</a:t>
            </a:r>
          </a:p>
          <a:p>
            <a:pPr>
              <a:lnSpc>
                <a:spcPct val="120000"/>
              </a:lnSpc>
            </a:pPr>
            <a:r>
              <a:rPr lang="sv-SE" dirty="0"/>
              <a:t>Förstå hur produktionsunderlaget skapas vilket inkluderar att man lägger upp förstaledskontrakt och avtalsobjekt i AX</a:t>
            </a:r>
          </a:p>
          <a:p>
            <a:pPr>
              <a:lnSpc>
                <a:spcPct val="120000"/>
              </a:lnSpc>
            </a:pPr>
            <a:r>
              <a:rPr lang="sv-SE" dirty="0"/>
              <a:t>Lära sig hur produktionsunderlaget kompletteras med de handelssortiment som skall rapporteras och de aktörer som skall kunna ta del av produktionsresultaten</a:t>
            </a:r>
          </a:p>
          <a:p>
            <a:pPr>
              <a:lnSpc>
                <a:spcPct val="120000"/>
              </a:lnSpc>
            </a:pPr>
            <a:r>
              <a:rPr lang="sv-SE" dirty="0"/>
              <a:t>I Maskinregistret kontrollerat att det egna företaget finns kopplat som uppdragsgivare till de maskiner som skall rapportera</a:t>
            </a:r>
          </a:p>
          <a:p>
            <a:endParaRPr lang="sv-SE" dirty="0"/>
          </a:p>
        </p:txBody>
      </p:sp>
    </p:spTree>
    <p:extLst>
      <p:ext uri="{BB962C8B-B14F-4D97-AF65-F5344CB8AC3E}">
        <p14:creationId xmlns:p14="http://schemas.microsoft.com/office/powerpoint/2010/main" val="4067248395"/>
      </p:ext>
    </p:extLst>
  </p:cSld>
  <p:clrMapOvr>
    <a:masterClrMapping/>
  </p:clrMapOvr>
</p:sld>
</file>

<file path=ppt/theme/theme1.xml><?xml version="1.0" encoding="utf-8"?>
<a:theme xmlns:a="http://schemas.openxmlformats.org/drawingml/2006/main" name="Office-tema">
  <a:themeElements>
    <a:clrScheme name="Biometria">
      <a:dk1>
        <a:srgbClr val="000000"/>
      </a:dk1>
      <a:lt1>
        <a:srgbClr val="FFFFFF"/>
      </a:lt1>
      <a:dk2>
        <a:srgbClr val="000000"/>
      </a:dk2>
      <a:lt2>
        <a:srgbClr val="FFFFFF"/>
      </a:lt2>
      <a:accent1>
        <a:srgbClr val="3B9637"/>
      </a:accent1>
      <a:accent2>
        <a:srgbClr val="007950"/>
      </a:accent2>
      <a:accent3>
        <a:srgbClr val="F59D24"/>
      </a:accent3>
      <a:accent4>
        <a:srgbClr val="A2C617"/>
      </a:accent4>
      <a:accent5>
        <a:srgbClr val="A0306E"/>
      </a:accent5>
      <a:accent6>
        <a:srgbClr val="DFDCD8"/>
      </a:accent6>
      <a:hlink>
        <a:srgbClr val="1F657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098069-99D5-4524-A025-B816943A5DD9}" vid="{8411566E-C2E3-4A22-B2CD-38AA163AB67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FBE80EC41DCC74A9FED109E87EC8981" ma:contentTypeVersion="55" ma:contentTypeDescription="Create a new document." ma:contentTypeScope="" ma:versionID="ddc0cb13e46db6367d44f347edcd9963">
  <xsd:schema xmlns:xsd="http://www.w3.org/2001/XMLSchema" xmlns:xs="http://www.w3.org/2001/XMLSchema" xmlns:p="http://schemas.microsoft.com/office/2006/metadata/properties" xmlns:ns2="53321a75-8d0e-4db9-9998-8d8cd5ca4dcc" xmlns:ns3="43ed25ef-2dbd-4cc0-ad8c-2f6480d3235f" xmlns:ns4="349b0cb7-00a0-4575-8e11-58521688a287" targetNamespace="http://schemas.microsoft.com/office/2006/metadata/properties" ma:root="true" ma:fieldsID="e7d6bda16a8271fc435c9ba0c61c299a" ns2:_="" ns3:_="" ns4:_="">
    <xsd:import namespace="53321a75-8d0e-4db9-9998-8d8cd5ca4dcc"/>
    <xsd:import namespace="43ed25ef-2dbd-4cc0-ad8c-2f6480d3235f"/>
    <xsd:import namespace="349b0cb7-00a0-4575-8e11-58521688a287"/>
    <xsd:element name="properties">
      <xsd:complexType>
        <xsd:sequence>
          <xsd:element name="documentManagement">
            <xsd:complexType>
              <xsd:all>
                <xsd:element ref="ns2:Delprojekt"/>
                <xsd:element ref="ns2:Arbetspaket"/>
                <xsd:element ref="ns2:Kravgrupp"/>
                <xsd:element ref="ns2:Dokumenttyp"/>
                <xsd:element ref="ns2:Status"/>
                <xsd:element ref="ns3:_dlc_DocId" minOccurs="0"/>
                <xsd:element ref="ns3:_dlc_DocIdUrl" minOccurs="0"/>
                <xsd:element ref="ns3:_dlc_DocIdPersistId" minOccurs="0"/>
                <xsd:element ref="ns4:SharedWithUsers" minOccurs="0"/>
                <xsd:element ref="ns4: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21a75-8d0e-4db9-9998-8d8cd5ca4dcc" elementFormDefault="qualified">
    <xsd:import namespace="http://schemas.microsoft.com/office/2006/documentManagement/types"/>
    <xsd:import namespace="http://schemas.microsoft.com/office/infopath/2007/PartnerControls"/>
    <xsd:element name="Delprojekt" ma:index="2" ma:displayName="Delprojekt" ma:default="Produktion VIOL3 - Delprojekt 1" ma:format="Dropdown" ma:internalName="Delprojekt" ma:readOnly="false">
      <xsd:simpleType>
        <xsd:restriction base="dms:Choice">
          <xsd:enumeration value="Produktion VIOL3 - Gemensamma"/>
          <xsd:enumeration value="Produktion VIOL3 - Delprojekt 1"/>
        </xsd:restriction>
      </xsd:simpleType>
    </xsd:element>
    <xsd:element name="Arbetspaket" ma:index="3" ma:displayName="Arbetspaket" ma:format="Dropdown" ma:internalName="Arbetspaket" ma:readOnly="false">
      <xsd:simpleType>
        <xsd:restriction base="dms:Choice">
          <xsd:enumeration value="AP11 - Projektetablering"/>
          <xsd:enumeration value="AP12 - Detaljera &amp; fastställa kravbild"/>
          <xsd:enumeration value="AP21 - Teknik (förbereda o installera)"/>
          <xsd:enumeration value="AP22 - Etablering och verifiering av lösningsförslag"/>
          <xsd:enumeration value="AP23 - Utveckling av utökad funktionalitet"/>
          <xsd:enumeration value="AP24 - Funktions- och processtest"/>
          <xsd:enumeration value="AP25 - Verifiering av lösningen"/>
          <xsd:enumeration value="AP40 - Projektledning"/>
          <xsd:enumeration value="AP50 - Kompetensförflyttning (utbildning internt projektet)"/>
          <xsd:enumeration value="AP60 - Risk och konsekvensanalys inkl framgångsfaktorer"/>
          <xsd:enumeration value="AP70 - Kommunikation"/>
        </xsd:restriction>
      </xsd:simpleType>
    </xsd:element>
    <xsd:element name="Kravgrupp" ma:index="4" ma:displayName="Kravgrupp" ma:format="Dropdown" ma:internalName="Kravgrupp" ma:readOnly="false">
      <xsd:simpleType>
        <xsd:restriction base="dms:Choice">
          <xsd:enumeration value="Arkitektur"/>
          <xsd:enumeration value="Arkiv"/>
          <xsd:enumeration value="Planera Produktion"/>
          <xsd:enumeration value="Masterdata"/>
          <xsd:enumeration value="Produktionsrapportering Skotare"/>
          <xsd:enumeration value="Produktionsrapportering Skördare"/>
          <xsd:enumeration value="Ersättningsgrundande Skördarmätning"/>
          <xsd:enumeration value="Kvalitetsrapportering Skördare"/>
          <xsd:enumeration value="Rätta/Korrigera"/>
          <xsd:enumeration value="Behörigheter"/>
          <xsd:enumeration value="RAPP anpassning"/>
          <xsd:enumeration value="Sender anpassning"/>
          <xsd:enumeration value="Referensgrupp"/>
          <xsd:enumeration value="BI rapporter"/>
          <xsd:enumeration value="Beta"/>
          <xsd:enumeration value="Produktionsstyrning"/>
          <xsd:enumeration value="Sender XC"/>
          <xsd:enumeration value="Kvantitetsrapportering"/>
          <xsd:enumeration value="N/A"/>
        </xsd:restriction>
      </xsd:simpleType>
    </xsd:element>
    <xsd:element name="Dokumenttyp" ma:index="5" ma:displayName="Dokumenttyp" ma:format="Dropdown" ma:internalName="Dokumenttyp" ma:readOnly="false">
      <xsd:simpleType>
        <xsd:restriction base="dms:Choice">
          <xsd:enumeration value="Protokoll"/>
          <xsd:enumeration value="Presentationsmaterial"/>
          <xsd:enumeration value="Checklista"/>
          <xsd:enumeration value="Lösningsdokument"/>
          <xsd:enumeration value="Projektstyrningsdokument"/>
          <xsd:enumeration value="Slutleverabel"/>
          <xsd:enumeration value="Testdokument"/>
        </xsd:restriction>
      </xsd:simpleType>
    </xsd:element>
    <xsd:element name="Status" ma:index="6" ma:displayName="Status" ma:format="Dropdown" ma:internalName="Status" ma:readOnly="false">
      <xsd:simpleType>
        <xsd:restriction base="dms:Choice">
          <xsd:enumeration value="Under arbete"/>
          <xsd:enumeration value="Klar"/>
          <xsd:enumeration value="Referensmaterial"/>
        </xsd:restrictio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d25ef-2dbd-4cc0-ad8c-2f6480d3235f"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49b0cb7-00a0-4575-8e11-58521688a287"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7"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Arbetspaket xmlns="53321a75-8d0e-4db9-9998-8d8cd5ca4dcc">AP70 - Kommunikation</Arbetspaket>
    <Status xmlns="53321a75-8d0e-4db9-9998-8d8cd5ca4dcc">Under arbete</Status>
    <Delprojekt xmlns="53321a75-8d0e-4db9-9998-8d8cd5ca4dcc">Produktion VIOL3 - Delprojekt 1</Delprojekt>
    <Dokumenttyp xmlns="53321a75-8d0e-4db9-9998-8d8cd5ca4dcc">Presentationsmaterial</Dokumenttyp>
    <Kravgrupp xmlns="53321a75-8d0e-4db9-9998-8d8cd5ca4dcc">Beta</Kravgrupp>
    <_dlc_DocId xmlns="43ed25ef-2dbd-4cc0-ad8c-2f6480d3235f">SDCPROJ-1884046213-506</_dlc_DocId>
    <_dlc_DocIdUrl xmlns="43ed25ef-2dbd-4cc0-ad8c-2f6480d3235f">
      <Url>https://sdcekfor.sharepoint.com/sites/sdcprojekt/ftl/_layouts/15/DocIdRedir.aspx?ID=SDCPROJ-1884046213-506</Url>
      <Description>SDCPROJ-1884046213-506</Description>
    </_dlc_DocIdUrl>
  </documentManagement>
</p:properties>
</file>

<file path=customXml/itemProps1.xml><?xml version="1.0" encoding="utf-8"?>
<ds:datastoreItem xmlns:ds="http://schemas.openxmlformats.org/officeDocument/2006/customXml" ds:itemID="{C2415096-D693-4972-8A15-BF4A8B08E3D7}">
  <ds:schemaRefs>
    <ds:schemaRef ds:uri="http://schemas.microsoft.com/sharepoint/v3/contenttype/forms"/>
  </ds:schemaRefs>
</ds:datastoreItem>
</file>

<file path=customXml/itemProps2.xml><?xml version="1.0" encoding="utf-8"?>
<ds:datastoreItem xmlns:ds="http://schemas.openxmlformats.org/officeDocument/2006/customXml" ds:itemID="{8D5D13BF-A9B1-4130-B58F-2C07C4EAFA89}">
  <ds:schemaRefs>
    <ds:schemaRef ds:uri="http://schemas.microsoft.com/sharepoint/events"/>
  </ds:schemaRefs>
</ds:datastoreItem>
</file>

<file path=customXml/itemProps3.xml><?xml version="1.0" encoding="utf-8"?>
<ds:datastoreItem xmlns:ds="http://schemas.openxmlformats.org/officeDocument/2006/customXml" ds:itemID="{47494693-B89E-4354-B9C2-6ED591DB2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21a75-8d0e-4db9-9998-8d8cd5ca4dcc"/>
    <ds:schemaRef ds:uri="43ed25ef-2dbd-4cc0-ad8c-2f6480d3235f"/>
    <ds:schemaRef ds:uri="349b0cb7-00a0-4575-8e11-58521688a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2FD455-0C47-4FE6-8CCF-F1DC39D31996}">
  <ds:schemaRef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purl.org/dc/dcmitype/"/>
    <ds:schemaRef ds:uri="43ed25ef-2dbd-4cc0-ad8c-2f6480d3235f"/>
    <ds:schemaRef ds:uri="53321a75-8d0e-4db9-9998-8d8cd5ca4dcc"/>
    <ds:schemaRef ds:uri="http://schemas.microsoft.com/office/2006/documentManagement/types"/>
    <ds:schemaRef ds:uri="http://schemas.openxmlformats.org/package/2006/metadata/core-properties"/>
    <ds:schemaRef ds:uri="349b0cb7-00a0-4575-8e11-58521688a287"/>
  </ds:schemaRefs>
</ds:datastoreItem>
</file>

<file path=docProps/app.xml><?xml version="1.0" encoding="utf-8"?>
<Properties xmlns="http://schemas.openxmlformats.org/officeDocument/2006/extended-properties" xmlns:vt="http://schemas.openxmlformats.org/officeDocument/2006/docPropsVTypes">
  <Template>Presentationsmall Biometria</Template>
  <TotalTime>10623</TotalTime>
  <Words>4963</Words>
  <Application>Microsoft Office PowerPoint</Application>
  <PresentationFormat>Bredbild</PresentationFormat>
  <Paragraphs>693</Paragraphs>
  <Slides>83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83</vt:i4>
      </vt:variant>
    </vt:vector>
  </HeadingPairs>
  <TitlesOfParts>
    <vt:vector size="91" baseType="lpstr">
      <vt:lpstr>Arial</vt:lpstr>
      <vt:lpstr>Calibri</vt:lpstr>
      <vt:lpstr>Calibri Light</vt:lpstr>
      <vt:lpstr>Noto Serif</vt:lpstr>
      <vt:lpstr>Open Sans</vt:lpstr>
      <vt:lpstr>Open Sans Light</vt:lpstr>
      <vt:lpstr>Systemtypsnitt normalt</vt:lpstr>
      <vt:lpstr>Office-tema</vt:lpstr>
      <vt:lpstr>PowerPoint-presentation</vt:lpstr>
      <vt:lpstr>Produktion i VIOL 3</vt:lpstr>
      <vt:lpstr>Läs om olika delar av VIOL 3 för produktion</vt:lpstr>
      <vt:lpstr>Produktions del i helheten</vt:lpstr>
      <vt:lpstr>Produktions del i helheten</vt:lpstr>
      <vt:lpstr>PowerPoint-presentation</vt:lpstr>
      <vt:lpstr>Uppdelning avtalsobjekt</vt:lpstr>
      <vt:lpstr>Lämpliga förberedelser inför tester av produktionstjänsterna i VIOL 3</vt:lpstr>
      <vt:lpstr>Lämpliga förberedelser:</vt:lpstr>
      <vt:lpstr>Förutsättningar inför tester</vt:lpstr>
      <vt:lpstr>Förutsättningar inför tester</vt:lpstr>
      <vt:lpstr>Produktionsunderlag</vt:lpstr>
      <vt:lpstr>Produktionsunderlaget ska:</vt:lpstr>
      <vt:lpstr>Produktionsunderlaget</vt:lpstr>
      <vt:lpstr>Handelssortiment och aktörer på produktionsunderlaget</vt:lpstr>
      <vt:lpstr>Så här ser ett produktionsunderlag ut:</vt:lpstr>
      <vt:lpstr>Radspecifika uppgifter</vt:lpstr>
      <vt:lpstr>Nackdelar med ett generellt produktionsunderlag med ”alla rader”</vt:lpstr>
      <vt:lpstr>Sammanfattning produktionsunderlag</vt:lpstr>
      <vt:lpstr>Produktionsunderlagsmall</vt:lpstr>
      <vt:lpstr>Integration: Företagssystem - Biometria</vt:lpstr>
      <vt:lpstr>Produktionsdata</vt:lpstr>
      <vt:lpstr>Produktionsdata</vt:lpstr>
      <vt:lpstr>StanForD-storage</vt:lpstr>
      <vt:lpstr>Produktionsresultat skördare</vt:lpstr>
      <vt:lpstr>Produktionsresultat skotare</vt:lpstr>
      <vt:lpstr>Produktionsmeddelanden</vt:lpstr>
      <vt:lpstr>PowerPoint-presentation</vt:lpstr>
      <vt:lpstr>Produktionsdata via Rapp VIOL 3 </vt:lpstr>
      <vt:lpstr>Underlag för rapportering i Rapp</vt:lpstr>
      <vt:lpstr>Rapportering i Rapp</vt:lpstr>
      <vt:lpstr>Hantering av avlägg och slutsignaler</vt:lpstr>
      <vt:lpstr>VIOL 2 – rapportering av avläggsuppgifter från skotare</vt:lpstr>
      <vt:lpstr>VIOL 3 – Rapportering av avläggsuppgifter</vt:lpstr>
      <vt:lpstr>VIOL 3 kommer att kunna stödja flera olika arbetssätt</vt:lpstr>
      <vt:lpstr>Vilka syften har vi med slutsignalen från skogsmaskinerna?</vt:lpstr>
      <vt:lpstr>Slutsignaler i VIOL 2</vt:lpstr>
      <vt:lpstr>Slutsignal VIOL 3</vt:lpstr>
      <vt:lpstr>Nytt data i VIOL 3</vt:lpstr>
      <vt:lpstr>Nytt data i VIOL 3 - skördare </vt:lpstr>
      <vt:lpstr>Nytt data i VIOL 3 - skotare </vt:lpstr>
      <vt:lpstr>Nytt data i VIOL 3 – maskin/utrustning/aktör</vt:lpstr>
      <vt:lpstr>Revisorsföretagens tillgång till Produktionssystemet</vt:lpstr>
      <vt:lpstr>Revisorsföretagens tillgång till produktionsdata</vt:lpstr>
      <vt:lpstr>Mottagare, Leveransansvarig, Logistikinformationsmottagare   – Hur dessa kommer få tillgång till produktionsinformation </vt:lpstr>
      <vt:lpstr>Mottagare</vt:lpstr>
      <vt:lpstr>Om samma handelssortiment och mottagningsplats anges vid destinering kan produktionsunderlaget uppdateras med mottagare:</vt:lpstr>
      <vt:lpstr>Destinering till en annan mottagningsplats eller annat handelssortiment än de som användes vid produktionsrapporteringen</vt:lpstr>
      <vt:lpstr>Om man destinerar samma handelssortiment till två olika mottagare kan det se ut så här</vt:lpstr>
      <vt:lpstr>VIKTIGT vid destinering/omdestinering</vt:lpstr>
      <vt:lpstr>Hur avgränsa produktionslösningen från förändring i redovisning?</vt:lpstr>
      <vt:lpstr>LIM (Logistikinformationsmottagare)</vt:lpstr>
      <vt:lpstr>LIM (Logistikinformationsmottagare)</vt:lpstr>
      <vt:lpstr>Leveransansvarig</vt:lpstr>
      <vt:lpstr>Användning av handelssortiment och produkter vid produktionsrapportering</vt:lpstr>
      <vt:lpstr>Behov</vt:lpstr>
      <vt:lpstr>Sortimentsstruktur, exempel</vt:lpstr>
      <vt:lpstr>Sortimentskategori, Handelssortiment och Produkt</vt:lpstr>
      <vt:lpstr>I vilken process är det möjligt att rapportera på produktnivå?</vt:lpstr>
      <vt:lpstr>I skördare används dessa identiteter i ProductDefinition för att följa upp rapporteringen</vt:lpstr>
      <vt:lpstr>I skotare används dessa identiteter för att följa upp rapporteringen</vt:lpstr>
      <vt:lpstr>Sammanfattning handelssortiment och produkter i produktionsrapportering</vt:lpstr>
      <vt:lpstr>Maskinregistret</vt:lpstr>
      <vt:lpstr>Maskinregistret i VIOL 3</vt:lpstr>
      <vt:lpstr>SDCID och maskinnummer</vt:lpstr>
      <vt:lpstr>Lägga till uppdragsgivare på SDCID</vt:lpstr>
      <vt:lpstr>Beställa nytt SDCID</vt:lpstr>
      <vt:lpstr>Produktionsledare</vt:lpstr>
      <vt:lpstr>Uppgifter om Produktionsledare</vt:lpstr>
      <vt:lpstr>Uppgifter om Produktionsledare (forts.)</vt:lpstr>
      <vt:lpstr>Biobränsleproducenters möjlighet till stöd i VIOL 3</vt:lpstr>
      <vt:lpstr>Referensgruppen har i flera övningar gått igenom biobränsleföretagens behov och kommit fram till att:</vt:lpstr>
      <vt:lpstr>Lösning och genomförande?</vt:lpstr>
      <vt:lpstr>Ersättningsgrundande skördarmätning</vt:lpstr>
      <vt:lpstr>Ersättningsgrundande skördarmätning VIOL 3</vt:lpstr>
      <vt:lpstr>Ersättningsgrundande skördarmätning -VIOL 2 vs VIOL 3</vt:lpstr>
      <vt:lpstr>Ersättningsgrundande skördarmätning VIOL 3</vt:lpstr>
      <vt:lpstr>Ersättningsgrundande skördarmätning  Exempel för 429-1</vt:lpstr>
      <vt:lpstr>Uppdragsgivarinställningar</vt:lpstr>
      <vt:lpstr>Uppdragsgivaren måste besluta om vissa grundläggande inställningar i VIOL 3:</vt:lpstr>
      <vt:lpstr>Ofullmakter</vt:lpstr>
      <vt:lpstr>Så här ser det ut i systemet:</vt:lpstr>
      <vt:lpstr>Ny uppföljningstjänst VIOL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Madeleine Forsman</dc:creator>
  <cp:lastModifiedBy>Pia Sundkvist de Beau</cp:lastModifiedBy>
  <cp:revision>22</cp:revision>
  <dcterms:created xsi:type="dcterms:W3CDTF">2021-08-10T08:58:08Z</dcterms:created>
  <dcterms:modified xsi:type="dcterms:W3CDTF">2022-09-29T10:01:58Z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0x0101008FBE80EC41DCC74A9FED109E87EC8981</vt:lpwstr>
  </property>
  <property fmtid="{D5CDD505-2E9C-101B-9397-08002B2CF9AE}" pid="3" name="_dlc_DocIdItemGuid">
    <vt:lpwstr>ade7f29c-13a8-4f60-93a8-0583ab545e38</vt:lpwstr>
  </property>
</Properties>
</file>