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68" r:id="rId2"/>
    <p:sldId id="277" r:id="rId3"/>
    <p:sldId id="4025" r:id="rId4"/>
    <p:sldId id="4027" r:id="rId5"/>
    <p:sldId id="1840" r:id="rId6"/>
    <p:sldId id="3973" r:id="rId7"/>
    <p:sldId id="4026" r:id="rId8"/>
    <p:sldId id="4034" r:id="rId9"/>
    <p:sldId id="4033" r:id="rId10"/>
    <p:sldId id="3977" r:id="rId11"/>
    <p:sldId id="3972" r:id="rId12"/>
    <p:sldId id="3978" r:id="rId13"/>
    <p:sldId id="4008" r:id="rId14"/>
    <p:sldId id="4011" r:id="rId15"/>
    <p:sldId id="2147472040" r:id="rId16"/>
    <p:sldId id="4012" r:id="rId17"/>
    <p:sldId id="3926" r:id="rId18"/>
    <p:sldId id="269" r:id="rId19"/>
    <p:sldId id="3970" r:id="rId20"/>
    <p:sldId id="3971" r:id="rId21"/>
    <p:sldId id="2147472044" r:id="rId22"/>
    <p:sldId id="4017" r:id="rId23"/>
    <p:sldId id="4010" r:id="rId24"/>
    <p:sldId id="3980" r:id="rId25"/>
    <p:sldId id="3983" r:id="rId26"/>
    <p:sldId id="4018" r:id="rId27"/>
    <p:sldId id="4028" r:id="rId28"/>
    <p:sldId id="4035" r:id="rId29"/>
    <p:sldId id="2147472041" r:id="rId30"/>
    <p:sldId id="2147472042" r:id="rId31"/>
    <p:sldId id="2147472043" r:id="rId32"/>
    <p:sldId id="4031" r:id="rId33"/>
    <p:sldId id="4029" r:id="rId34"/>
    <p:sldId id="4005" r:id="rId35"/>
    <p:sldId id="4006" r:id="rId36"/>
    <p:sldId id="4022" r:id="rId37"/>
    <p:sldId id="4000" r:id="rId38"/>
    <p:sldId id="4032" r:id="rId39"/>
    <p:sldId id="2147472038" r:id="rId40"/>
    <p:sldId id="1940" r:id="rId41"/>
    <p:sldId id="1930" r:id="rId4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0F0F"/>
    <a:srgbClr val="040404"/>
    <a:srgbClr val="007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050897-6E9F-4B4B-B48A-48D892F64373}" v="2437" dt="2023-06-13T07:54:07.145"/>
    <p1510:client id="{EC8D0FCB-D6BF-4916-A750-F655D3C02938}" v="444" dt="2023-06-13T07:35:37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5C243-1976-4273-A8FB-79C5F161DF0A}" type="doc">
      <dgm:prSet loTypeId="urn:microsoft.com/office/officeart/2008/layout/VerticalCurv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0F0465BF-7E24-49E6-9B71-C91AB8E81684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Ny prisstruktur – Innebär också nya begrepp</a:t>
          </a:r>
        </a:p>
      </dgm:t>
    </dgm:pt>
    <dgm:pt modelId="{DDDCD116-EA3F-4239-A16E-18E7ABDA115F}" type="parTrans" cxnId="{A7CAA7A3-483D-40EE-8393-7F98D1C8CF72}">
      <dgm:prSet/>
      <dgm:spPr/>
      <dgm:t>
        <a:bodyPr/>
        <a:lstStyle/>
        <a:p>
          <a:endParaRPr lang="sv-SE" sz="1900"/>
        </a:p>
      </dgm:t>
    </dgm:pt>
    <dgm:pt modelId="{26B53536-2EBA-467D-BCC3-408902797912}" type="sibTrans" cxnId="{A7CAA7A3-483D-40EE-8393-7F98D1C8CF72}">
      <dgm:prSet/>
      <dgm:spPr>
        <a:ln>
          <a:solidFill>
            <a:schemeClr val="accent6"/>
          </a:solidFill>
        </a:ln>
      </dgm:spPr>
      <dgm:t>
        <a:bodyPr/>
        <a:lstStyle/>
        <a:p>
          <a:endParaRPr lang="sv-SE" sz="1900"/>
        </a:p>
      </dgm:t>
    </dgm:pt>
    <dgm:pt modelId="{BC15B926-F22E-448F-8E74-26E60A61A52B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Prislistor per måttslag är ett minne blått</a:t>
          </a:r>
          <a:endParaRPr lang="sv-SE" sz="1900" b="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669707C-2B77-4902-BA75-81CD22D2DBE2}" type="parTrans" cxnId="{EE18EF82-AA9C-479F-B3F1-79B42A0467EE}">
      <dgm:prSet/>
      <dgm:spPr/>
      <dgm:t>
        <a:bodyPr/>
        <a:lstStyle/>
        <a:p>
          <a:endParaRPr lang="sv-SE" sz="1900"/>
        </a:p>
      </dgm:t>
    </dgm:pt>
    <dgm:pt modelId="{AC3DAECF-812B-416C-B01E-61FD8D681D03}" type="sibTrans" cxnId="{EE18EF82-AA9C-479F-B3F1-79B42A0467EE}">
      <dgm:prSet/>
      <dgm:spPr/>
      <dgm:t>
        <a:bodyPr/>
        <a:lstStyle/>
        <a:p>
          <a:endParaRPr lang="sv-SE" sz="1900"/>
        </a:p>
      </dgm:t>
    </dgm:pt>
    <dgm:pt modelId="{AC4897DC-F186-4E17-BAC6-37EE3B396807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Koder? Vi talar inte längre i koder..</a:t>
          </a:r>
          <a:endParaRPr lang="sv-SE" sz="1900" b="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B030FF07-9E67-43AE-A55C-43852C31700B}" type="parTrans" cxnId="{8E11F259-79A3-43DC-B0AB-191DADB6B198}">
      <dgm:prSet/>
      <dgm:spPr/>
      <dgm:t>
        <a:bodyPr/>
        <a:lstStyle/>
        <a:p>
          <a:endParaRPr lang="sv-SE" sz="1900"/>
        </a:p>
      </dgm:t>
    </dgm:pt>
    <dgm:pt modelId="{C1335AAA-FFB2-4C90-AE47-8B379F4F127F}" type="sibTrans" cxnId="{8E11F259-79A3-43DC-B0AB-191DADB6B198}">
      <dgm:prSet/>
      <dgm:spPr/>
      <dgm:t>
        <a:bodyPr/>
        <a:lstStyle/>
        <a:p>
          <a:endParaRPr lang="sv-SE" sz="1900"/>
        </a:p>
      </dgm:t>
    </dgm:pt>
    <dgm:pt modelId="{A15F9E9D-7958-4914-81C7-ACE9544BAEF7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Drivmedelsindex är numera ett fristående objekt och ej knutet till en prislista</a:t>
          </a:r>
          <a:endParaRPr lang="sv-SE" sz="1900" b="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gm:t>
    </dgm:pt>
    <dgm:pt modelId="{1BE72E93-3C48-4692-A52A-7F3CFA9D9B7B}" type="parTrans" cxnId="{89916E08-833F-4A6F-81CE-9832F96A5E7A}">
      <dgm:prSet/>
      <dgm:spPr/>
      <dgm:t>
        <a:bodyPr/>
        <a:lstStyle/>
        <a:p>
          <a:endParaRPr lang="sv-SE" sz="1900"/>
        </a:p>
      </dgm:t>
    </dgm:pt>
    <dgm:pt modelId="{A4B2977D-3A05-45A3-A71D-07A05AECBA05}" type="sibTrans" cxnId="{89916E08-833F-4A6F-81CE-9832F96A5E7A}">
      <dgm:prSet/>
      <dgm:spPr/>
      <dgm:t>
        <a:bodyPr/>
        <a:lstStyle/>
        <a:p>
          <a:endParaRPr lang="sv-SE" sz="1900"/>
        </a:p>
      </dgm:t>
    </dgm:pt>
    <dgm:pt modelId="{138AC3A2-7A3D-48AD-9454-3CDA306032EA}">
      <dgm:prSet phldrT="[Text]" custT="1"/>
      <dgm:spPr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900" b="0" kern="1200" cap="none" spc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  <a:sym typeface="Wingdings" panose="05000000000000000000" pitchFamily="2" charset="2"/>
            </a:rPr>
            <a:t>Sortimentsgrupp är numera ett fristående objekt och ej knutet till en prislista</a:t>
          </a:r>
          <a:endParaRPr lang="sv-SE" sz="1900" b="0" kern="1200" cap="none" spc="0">
            <a:ln w="0"/>
            <a:solidFill>
              <a:srgbClr val="FFFFFF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395274BB-91DB-46A0-8840-9AE9A894C8B1}" type="parTrans" cxnId="{6DE12B44-8533-4D2D-95F2-149470786210}">
      <dgm:prSet/>
      <dgm:spPr/>
      <dgm:t>
        <a:bodyPr/>
        <a:lstStyle/>
        <a:p>
          <a:endParaRPr lang="sv-SE" sz="1900"/>
        </a:p>
      </dgm:t>
    </dgm:pt>
    <dgm:pt modelId="{62D16B7C-A737-473A-8CD4-AB8E9EB4DDD8}" type="sibTrans" cxnId="{6DE12B44-8533-4D2D-95F2-149470786210}">
      <dgm:prSet/>
      <dgm:spPr/>
      <dgm:t>
        <a:bodyPr/>
        <a:lstStyle/>
        <a:p>
          <a:endParaRPr lang="sv-SE" sz="1900"/>
        </a:p>
      </dgm:t>
    </dgm:pt>
    <dgm:pt modelId="{CF1ABC9D-8344-4267-8448-310B28A26B58}" type="pres">
      <dgm:prSet presAssocID="{9F35C243-1976-4273-A8FB-79C5F161DF0A}" presName="Name0" presStyleCnt="0">
        <dgm:presLayoutVars>
          <dgm:chMax val="7"/>
          <dgm:chPref val="7"/>
          <dgm:dir/>
        </dgm:presLayoutVars>
      </dgm:prSet>
      <dgm:spPr/>
    </dgm:pt>
    <dgm:pt modelId="{EBE0401D-D7E7-425E-8B11-69DD547A9CE0}" type="pres">
      <dgm:prSet presAssocID="{9F35C243-1976-4273-A8FB-79C5F161DF0A}" presName="Name1" presStyleCnt="0"/>
      <dgm:spPr/>
    </dgm:pt>
    <dgm:pt modelId="{9C66B191-8A36-493A-9F85-158CA2367084}" type="pres">
      <dgm:prSet presAssocID="{9F35C243-1976-4273-A8FB-79C5F161DF0A}" presName="cycle" presStyleCnt="0"/>
      <dgm:spPr/>
    </dgm:pt>
    <dgm:pt modelId="{83B4E64B-9619-43B1-81F1-E7196D3C6E93}" type="pres">
      <dgm:prSet presAssocID="{9F35C243-1976-4273-A8FB-79C5F161DF0A}" presName="srcNode" presStyleLbl="node1" presStyleIdx="0" presStyleCnt="5"/>
      <dgm:spPr/>
    </dgm:pt>
    <dgm:pt modelId="{FE456059-2B37-42EF-8F01-4181698D4F92}" type="pres">
      <dgm:prSet presAssocID="{9F35C243-1976-4273-A8FB-79C5F161DF0A}" presName="conn" presStyleLbl="parChTrans1D2" presStyleIdx="0" presStyleCnt="1"/>
      <dgm:spPr/>
    </dgm:pt>
    <dgm:pt modelId="{8225B92D-C966-41E0-823C-AA1D0DF9E008}" type="pres">
      <dgm:prSet presAssocID="{9F35C243-1976-4273-A8FB-79C5F161DF0A}" presName="extraNode" presStyleLbl="node1" presStyleIdx="0" presStyleCnt="5"/>
      <dgm:spPr/>
    </dgm:pt>
    <dgm:pt modelId="{C6FDE3F4-5285-4191-A12C-0D46466DB707}" type="pres">
      <dgm:prSet presAssocID="{9F35C243-1976-4273-A8FB-79C5F161DF0A}" presName="dstNode" presStyleLbl="node1" presStyleIdx="0" presStyleCnt="5"/>
      <dgm:spPr/>
    </dgm:pt>
    <dgm:pt modelId="{87B76005-8C77-431B-AD57-5C990E77394C}" type="pres">
      <dgm:prSet presAssocID="{0F0465BF-7E24-49E6-9B71-C91AB8E81684}" presName="text_1" presStyleLbl="node1" presStyleIdx="0" presStyleCnt="5">
        <dgm:presLayoutVars>
          <dgm:bulletEnabled val="1"/>
        </dgm:presLayoutVars>
      </dgm:prSet>
      <dgm:spPr/>
    </dgm:pt>
    <dgm:pt modelId="{71B715D7-44AB-405B-8D19-011B84F36CB1}" type="pres">
      <dgm:prSet presAssocID="{0F0465BF-7E24-49E6-9B71-C91AB8E81684}" presName="accent_1" presStyleCnt="0"/>
      <dgm:spPr/>
    </dgm:pt>
    <dgm:pt modelId="{7A27127C-0ECF-46A7-8787-631950D14191}" type="pres">
      <dgm:prSet presAssocID="{0F0465BF-7E24-49E6-9B71-C91AB8E81684}" presName="accentRepeatNode" presStyleLbl="solidFgAcc1" presStyleIdx="0" presStyleCnt="5"/>
      <dgm:spPr>
        <a:ln>
          <a:solidFill>
            <a:schemeClr val="accent6">
              <a:lumMod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7883A06-CF29-41DB-9AC5-FAFF69563DE0}" type="pres">
      <dgm:prSet presAssocID="{BC15B926-F22E-448F-8E74-26E60A61A52B}" presName="text_2" presStyleLbl="node1" presStyleIdx="1" presStyleCnt="5">
        <dgm:presLayoutVars>
          <dgm:bulletEnabled val="1"/>
        </dgm:presLayoutVars>
      </dgm:prSet>
      <dgm:spPr/>
    </dgm:pt>
    <dgm:pt modelId="{6F902B78-F0BE-4D78-B8E1-FF5E346E68B9}" type="pres">
      <dgm:prSet presAssocID="{BC15B926-F22E-448F-8E74-26E60A61A52B}" presName="accent_2" presStyleCnt="0"/>
      <dgm:spPr/>
    </dgm:pt>
    <dgm:pt modelId="{0A45AD54-AAD0-45F3-A475-F8E00189D9D8}" type="pres">
      <dgm:prSet presAssocID="{BC15B926-F22E-448F-8E74-26E60A61A52B}" presName="accentRepeatNode" presStyleLbl="solidFgAcc1" presStyleIdx="1" presStyleCnt="5"/>
      <dgm:spPr>
        <a:ln>
          <a:solidFill>
            <a:schemeClr val="accent6">
              <a:lumMod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088A7E1-E60C-4A4D-B131-8A94F20F9011}" type="pres">
      <dgm:prSet presAssocID="{AC4897DC-F186-4E17-BAC6-37EE3B396807}" presName="text_3" presStyleLbl="node1" presStyleIdx="2" presStyleCnt="5">
        <dgm:presLayoutVars>
          <dgm:bulletEnabled val="1"/>
        </dgm:presLayoutVars>
      </dgm:prSet>
      <dgm:spPr/>
    </dgm:pt>
    <dgm:pt modelId="{6A8251A8-FE2E-471C-A458-A494539DC284}" type="pres">
      <dgm:prSet presAssocID="{AC4897DC-F186-4E17-BAC6-37EE3B396807}" presName="accent_3" presStyleCnt="0"/>
      <dgm:spPr/>
    </dgm:pt>
    <dgm:pt modelId="{F9CD1DAE-A0D2-45EF-B7CD-679D896B4F76}" type="pres">
      <dgm:prSet presAssocID="{AC4897DC-F186-4E17-BAC6-37EE3B396807}" presName="accentRepeatNode" presStyleLbl="solidFgAcc1" presStyleIdx="2" presStyleCnt="5"/>
      <dgm:spPr>
        <a:ln>
          <a:solidFill>
            <a:schemeClr val="accent6">
              <a:lumMod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DB8E7EF-DCD3-41FA-AE23-1CE89BBE456F}" type="pres">
      <dgm:prSet presAssocID="{A15F9E9D-7958-4914-81C7-ACE9544BAEF7}" presName="text_4" presStyleLbl="node1" presStyleIdx="3" presStyleCnt="5">
        <dgm:presLayoutVars>
          <dgm:bulletEnabled val="1"/>
        </dgm:presLayoutVars>
      </dgm:prSet>
      <dgm:spPr/>
    </dgm:pt>
    <dgm:pt modelId="{FE5533CD-CD7B-46D3-A8F6-8BD6113DC236}" type="pres">
      <dgm:prSet presAssocID="{A15F9E9D-7958-4914-81C7-ACE9544BAEF7}" presName="accent_4" presStyleCnt="0"/>
      <dgm:spPr/>
    </dgm:pt>
    <dgm:pt modelId="{40A516BF-7C9F-417F-B138-A987859F1355}" type="pres">
      <dgm:prSet presAssocID="{A15F9E9D-7958-4914-81C7-ACE9544BAEF7}" presName="accentRepeatNode" presStyleLbl="solidFgAcc1" presStyleIdx="3" presStyleCnt="5"/>
      <dgm:spPr>
        <a:ln>
          <a:solidFill>
            <a:schemeClr val="accent6">
              <a:lumMod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F9E3E02-FF04-483C-A53E-9BD3D9A1BCA8}" type="pres">
      <dgm:prSet presAssocID="{138AC3A2-7A3D-48AD-9454-3CDA306032EA}" presName="text_5" presStyleLbl="node1" presStyleIdx="4" presStyleCnt="5">
        <dgm:presLayoutVars>
          <dgm:bulletEnabled val="1"/>
        </dgm:presLayoutVars>
      </dgm:prSet>
      <dgm:spPr/>
    </dgm:pt>
    <dgm:pt modelId="{0757DFC8-BF5F-4F65-8F6E-18D6DE39AF50}" type="pres">
      <dgm:prSet presAssocID="{138AC3A2-7A3D-48AD-9454-3CDA306032EA}" presName="accent_5" presStyleCnt="0"/>
      <dgm:spPr/>
    </dgm:pt>
    <dgm:pt modelId="{DAEF86E5-A4C6-4B9C-B7F0-F615AFB30D49}" type="pres">
      <dgm:prSet presAssocID="{138AC3A2-7A3D-48AD-9454-3CDA306032EA}" presName="accentRepeatNode" presStyleLbl="solidFgAcc1" presStyleIdx="4" presStyleCnt="5"/>
      <dgm:spPr>
        <a:ln>
          <a:solidFill>
            <a:schemeClr val="accent6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89916E08-833F-4A6F-81CE-9832F96A5E7A}" srcId="{9F35C243-1976-4273-A8FB-79C5F161DF0A}" destId="{A15F9E9D-7958-4914-81C7-ACE9544BAEF7}" srcOrd="3" destOrd="0" parTransId="{1BE72E93-3C48-4692-A52A-7F3CFA9D9B7B}" sibTransId="{A4B2977D-3A05-45A3-A71D-07A05AECBA05}"/>
    <dgm:cxn modelId="{CF54A61B-036F-4B39-8850-0C01F96539AD}" type="presOf" srcId="{0F0465BF-7E24-49E6-9B71-C91AB8E81684}" destId="{87B76005-8C77-431B-AD57-5C990E77394C}" srcOrd="0" destOrd="0" presId="urn:microsoft.com/office/officeart/2008/layout/VerticalCurvedList"/>
    <dgm:cxn modelId="{6DE12B44-8533-4D2D-95F2-149470786210}" srcId="{9F35C243-1976-4273-A8FB-79C5F161DF0A}" destId="{138AC3A2-7A3D-48AD-9454-3CDA306032EA}" srcOrd="4" destOrd="0" parTransId="{395274BB-91DB-46A0-8840-9AE9A894C8B1}" sibTransId="{62D16B7C-A737-473A-8CD4-AB8E9EB4DDD8}"/>
    <dgm:cxn modelId="{B915BD4D-4374-45CC-BCA3-D6DD8997DBD5}" type="presOf" srcId="{A15F9E9D-7958-4914-81C7-ACE9544BAEF7}" destId="{FDB8E7EF-DCD3-41FA-AE23-1CE89BBE456F}" srcOrd="0" destOrd="0" presId="urn:microsoft.com/office/officeart/2008/layout/VerticalCurvedList"/>
    <dgm:cxn modelId="{FF86DA55-EE2D-47DE-88C3-86909864E99D}" type="presOf" srcId="{AC4897DC-F186-4E17-BAC6-37EE3B396807}" destId="{D088A7E1-E60C-4A4D-B131-8A94F20F9011}" srcOrd="0" destOrd="0" presId="urn:microsoft.com/office/officeart/2008/layout/VerticalCurvedList"/>
    <dgm:cxn modelId="{816B1357-4D08-457D-B338-2C24AA39F148}" type="presOf" srcId="{BC15B926-F22E-448F-8E74-26E60A61A52B}" destId="{C7883A06-CF29-41DB-9AC5-FAFF69563DE0}" srcOrd="0" destOrd="0" presId="urn:microsoft.com/office/officeart/2008/layout/VerticalCurvedList"/>
    <dgm:cxn modelId="{8E11F259-79A3-43DC-B0AB-191DADB6B198}" srcId="{9F35C243-1976-4273-A8FB-79C5F161DF0A}" destId="{AC4897DC-F186-4E17-BAC6-37EE3B396807}" srcOrd="2" destOrd="0" parTransId="{B030FF07-9E67-43AE-A55C-43852C31700B}" sibTransId="{C1335AAA-FFB2-4C90-AE47-8B379F4F127F}"/>
    <dgm:cxn modelId="{EE18EF82-AA9C-479F-B3F1-79B42A0467EE}" srcId="{9F35C243-1976-4273-A8FB-79C5F161DF0A}" destId="{BC15B926-F22E-448F-8E74-26E60A61A52B}" srcOrd="1" destOrd="0" parTransId="{B669707C-2B77-4902-BA75-81CD22D2DBE2}" sibTransId="{AC3DAECF-812B-416C-B01E-61FD8D681D03}"/>
    <dgm:cxn modelId="{F222548C-6701-4465-9BC5-C440802BF6E3}" type="presOf" srcId="{9F35C243-1976-4273-A8FB-79C5F161DF0A}" destId="{CF1ABC9D-8344-4267-8448-310B28A26B58}" srcOrd="0" destOrd="0" presId="urn:microsoft.com/office/officeart/2008/layout/VerticalCurvedList"/>
    <dgm:cxn modelId="{A7CAA7A3-483D-40EE-8393-7F98D1C8CF72}" srcId="{9F35C243-1976-4273-A8FB-79C5F161DF0A}" destId="{0F0465BF-7E24-49E6-9B71-C91AB8E81684}" srcOrd="0" destOrd="0" parTransId="{DDDCD116-EA3F-4239-A16E-18E7ABDA115F}" sibTransId="{26B53536-2EBA-467D-BCC3-408902797912}"/>
    <dgm:cxn modelId="{61BF75A6-ED3B-4552-A9F1-DAD85112BEA3}" type="presOf" srcId="{26B53536-2EBA-467D-BCC3-408902797912}" destId="{FE456059-2B37-42EF-8F01-4181698D4F92}" srcOrd="0" destOrd="0" presId="urn:microsoft.com/office/officeart/2008/layout/VerticalCurvedList"/>
    <dgm:cxn modelId="{19C042D7-1C69-45A3-B5E5-CD0E666B6B5A}" type="presOf" srcId="{138AC3A2-7A3D-48AD-9454-3CDA306032EA}" destId="{4F9E3E02-FF04-483C-A53E-9BD3D9A1BCA8}" srcOrd="0" destOrd="0" presId="urn:microsoft.com/office/officeart/2008/layout/VerticalCurvedList"/>
    <dgm:cxn modelId="{A1CC222E-3034-4D22-9D17-51C76FFAA90D}" type="presParOf" srcId="{CF1ABC9D-8344-4267-8448-310B28A26B58}" destId="{EBE0401D-D7E7-425E-8B11-69DD547A9CE0}" srcOrd="0" destOrd="0" presId="urn:microsoft.com/office/officeart/2008/layout/VerticalCurvedList"/>
    <dgm:cxn modelId="{4908AC0A-8F19-440B-8CC0-E49AAA11A822}" type="presParOf" srcId="{EBE0401D-D7E7-425E-8B11-69DD547A9CE0}" destId="{9C66B191-8A36-493A-9F85-158CA2367084}" srcOrd="0" destOrd="0" presId="urn:microsoft.com/office/officeart/2008/layout/VerticalCurvedList"/>
    <dgm:cxn modelId="{2ADCDAAA-C59E-4377-B3F1-784C6ED3E8D3}" type="presParOf" srcId="{9C66B191-8A36-493A-9F85-158CA2367084}" destId="{83B4E64B-9619-43B1-81F1-E7196D3C6E93}" srcOrd="0" destOrd="0" presId="urn:microsoft.com/office/officeart/2008/layout/VerticalCurvedList"/>
    <dgm:cxn modelId="{3A37248D-92D9-4242-B6A6-2153BFD581C2}" type="presParOf" srcId="{9C66B191-8A36-493A-9F85-158CA2367084}" destId="{FE456059-2B37-42EF-8F01-4181698D4F92}" srcOrd="1" destOrd="0" presId="urn:microsoft.com/office/officeart/2008/layout/VerticalCurvedList"/>
    <dgm:cxn modelId="{B046EB7A-C740-43B3-A8C9-21946C2CFD1B}" type="presParOf" srcId="{9C66B191-8A36-493A-9F85-158CA2367084}" destId="{8225B92D-C966-41E0-823C-AA1D0DF9E008}" srcOrd="2" destOrd="0" presId="urn:microsoft.com/office/officeart/2008/layout/VerticalCurvedList"/>
    <dgm:cxn modelId="{E3977867-8AAD-4E24-922B-49A4B98491F8}" type="presParOf" srcId="{9C66B191-8A36-493A-9F85-158CA2367084}" destId="{C6FDE3F4-5285-4191-A12C-0D46466DB707}" srcOrd="3" destOrd="0" presId="urn:microsoft.com/office/officeart/2008/layout/VerticalCurvedList"/>
    <dgm:cxn modelId="{8B202F13-9409-42FC-9939-F25AB97B3647}" type="presParOf" srcId="{EBE0401D-D7E7-425E-8B11-69DD547A9CE0}" destId="{87B76005-8C77-431B-AD57-5C990E77394C}" srcOrd="1" destOrd="0" presId="urn:microsoft.com/office/officeart/2008/layout/VerticalCurvedList"/>
    <dgm:cxn modelId="{16E43AE0-8B7E-4FB1-8B32-82F7C2D965E6}" type="presParOf" srcId="{EBE0401D-D7E7-425E-8B11-69DD547A9CE0}" destId="{71B715D7-44AB-405B-8D19-011B84F36CB1}" srcOrd="2" destOrd="0" presId="urn:microsoft.com/office/officeart/2008/layout/VerticalCurvedList"/>
    <dgm:cxn modelId="{EE01660A-7721-486A-9F56-C8C5E099EB38}" type="presParOf" srcId="{71B715D7-44AB-405B-8D19-011B84F36CB1}" destId="{7A27127C-0ECF-46A7-8787-631950D14191}" srcOrd="0" destOrd="0" presId="urn:microsoft.com/office/officeart/2008/layout/VerticalCurvedList"/>
    <dgm:cxn modelId="{3CCE8D33-781B-46D0-9DDF-A8F9116110BD}" type="presParOf" srcId="{EBE0401D-D7E7-425E-8B11-69DD547A9CE0}" destId="{C7883A06-CF29-41DB-9AC5-FAFF69563DE0}" srcOrd="3" destOrd="0" presId="urn:microsoft.com/office/officeart/2008/layout/VerticalCurvedList"/>
    <dgm:cxn modelId="{7DA84DFD-B575-4434-8755-3DF8AD620750}" type="presParOf" srcId="{EBE0401D-D7E7-425E-8B11-69DD547A9CE0}" destId="{6F902B78-F0BE-4D78-B8E1-FF5E346E68B9}" srcOrd="4" destOrd="0" presId="urn:microsoft.com/office/officeart/2008/layout/VerticalCurvedList"/>
    <dgm:cxn modelId="{D4B81F75-2576-4CE2-B50E-50116D4A95A5}" type="presParOf" srcId="{6F902B78-F0BE-4D78-B8E1-FF5E346E68B9}" destId="{0A45AD54-AAD0-45F3-A475-F8E00189D9D8}" srcOrd="0" destOrd="0" presId="urn:microsoft.com/office/officeart/2008/layout/VerticalCurvedList"/>
    <dgm:cxn modelId="{EBC4E609-DD92-4E35-8CFE-64AF7477F38E}" type="presParOf" srcId="{EBE0401D-D7E7-425E-8B11-69DD547A9CE0}" destId="{D088A7E1-E60C-4A4D-B131-8A94F20F9011}" srcOrd="5" destOrd="0" presId="urn:microsoft.com/office/officeart/2008/layout/VerticalCurvedList"/>
    <dgm:cxn modelId="{11C37752-3565-4113-ADB5-ACC92E713D04}" type="presParOf" srcId="{EBE0401D-D7E7-425E-8B11-69DD547A9CE0}" destId="{6A8251A8-FE2E-471C-A458-A494539DC284}" srcOrd="6" destOrd="0" presId="urn:microsoft.com/office/officeart/2008/layout/VerticalCurvedList"/>
    <dgm:cxn modelId="{2310DBB9-00F4-4EB5-81C8-805BFF639678}" type="presParOf" srcId="{6A8251A8-FE2E-471C-A458-A494539DC284}" destId="{F9CD1DAE-A0D2-45EF-B7CD-679D896B4F76}" srcOrd="0" destOrd="0" presId="urn:microsoft.com/office/officeart/2008/layout/VerticalCurvedList"/>
    <dgm:cxn modelId="{35A6B6A3-AF92-4083-9DAC-501D53FF9A73}" type="presParOf" srcId="{EBE0401D-D7E7-425E-8B11-69DD547A9CE0}" destId="{FDB8E7EF-DCD3-41FA-AE23-1CE89BBE456F}" srcOrd="7" destOrd="0" presId="urn:microsoft.com/office/officeart/2008/layout/VerticalCurvedList"/>
    <dgm:cxn modelId="{5DB3D6F6-66F0-4B4D-AC28-CC44CAA147C4}" type="presParOf" srcId="{EBE0401D-D7E7-425E-8B11-69DD547A9CE0}" destId="{FE5533CD-CD7B-46D3-A8F6-8BD6113DC236}" srcOrd="8" destOrd="0" presId="urn:microsoft.com/office/officeart/2008/layout/VerticalCurvedList"/>
    <dgm:cxn modelId="{D439216C-6A78-49F5-B8F1-2C63F2BF6A6D}" type="presParOf" srcId="{FE5533CD-CD7B-46D3-A8F6-8BD6113DC236}" destId="{40A516BF-7C9F-417F-B138-A987859F1355}" srcOrd="0" destOrd="0" presId="urn:microsoft.com/office/officeart/2008/layout/VerticalCurvedList"/>
    <dgm:cxn modelId="{B392FD0F-C316-4A60-A8DE-6E9CC97E76BA}" type="presParOf" srcId="{EBE0401D-D7E7-425E-8B11-69DD547A9CE0}" destId="{4F9E3E02-FF04-483C-A53E-9BD3D9A1BCA8}" srcOrd="9" destOrd="0" presId="urn:microsoft.com/office/officeart/2008/layout/VerticalCurvedList"/>
    <dgm:cxn modelId="{B0760FA7-6150-46E5-9530-70C8DC78402D}" type="presParOf" srcId="{EBE0401D-D7E7-425E-8B11-69DD547A9CE0}" destId="{0757DFC8-BF5F-4F65-8F6E-18D6DE39AF50}" srcOrd="10" destOrd="0" presId="urn:microsoft.com/office/officeart/2008/layout/VerticalCurvedList"/>
    <dgm:cxn modelId="{61217178-A6E8-4023-93DC-208704DA8712}" type="presParOf" srcId="{0757DFC8-BF5F-4F65-8F6E-18D6DE39AF50}" destId="{DAEF86E5-A4C6-4B9C-B7F0-F615AFB30D49}" srcOrd="0" destOrd="0" presId="urn:microsoft.com/office/officeart/2008/layout/VerticalCurvedLis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1D320F-1558-4102-9629-0ABBF1F9E28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0145C106-0164-44AE-8E66-2FA327EFB777}">
      <dgm:prSet phldrT="[Text]" custT="1"/>
      <dgm:spPr>
        <a:solidFill>
          <a:srgbClr val="FACE94"/>
        </a:solidFill>
        <a:ln>
          <a:solidFill>
            <a:srgbClr val="FACE9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500" kern="1200">
              <a:solidFill>
                <a:srgbClr val="FFFFFF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Är ett fristående objekt</a:t>
          </a:r>
        </a:p>
      </dgm:t>
    </dgm:pt>
    <dgm:pt modelId="{C30ABCB6-D4E0-4F76-87B0-032C695686DD}" type="parTrans" cxnId="{1850A534-45F4-477B-A3B1-8806BE2AD469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2C34E582-2FA5-4169-99FB-80B78426DDC1}" type="sibTrans" cxnId="{1850A534-45F4-477B-A3B1-8806BE2AD469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8B972CE3-6B78-4A7F-A690-FFC7A1EBCAC9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Möjliggör att kunna återanvändas på flera prislistor</a:t>
          </a:r>
        </a:p>
      </dgm:t>
    </dgm:pt>
    <dgm:pt modelId="{2A908FCE-65D0-47E3-9897-3BA445A9EC73}" type="parTrans" cxnId="{BFA27FAD-2E01-4F24-A5D6-5B97EE4C961A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D51F0C23-070B-4026-ACDF-815E90475D00}" type="sibTrans" cxnId="{BFA27FAD-2E01-4F24-A5D6-5B97EE4C961A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4D61D2E0-8409-4C1F-9858-BEAE3580DF35}">
      <dgm:prSet phldrT="[Text]" custT="1"/>
      <dgm:spPr>
        <a:solidFill>
          <a:srgbClr val="FACE94"/>
        </a:solidFill>
        <a:ln>
          <a:solidFill>
            <a:srgbClr val="FACE9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500" kern="1200">
              <a:solidFill>
                <a:srgbClr val="FFFFFF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Lyfts in på prislista</a:t>
          </a:r>
        </a:p>
      </dgm:t>
    </dgm:pt>
    <dgm:pt modelId="{6D65A089-774B-4848-B1BA-3D31A4B52C01}" type="parTrans" cxnId="{12AF68E3-141E-4339-B59D-7FFE2EED3FD9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39C4F153-0ACE-41FC-94EC-F4B80A66518D}" type="sibTrans" cxnId="{12AF68E3-141E-4339-B59D-7FFE2EED3FD9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5A9FCB0C-127B-483F-9F62-C4FF7837459A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I samband med det anges Basvärde, % per Klausul steg och Klausulsteg</a:t>
          </a:r>
        </a:p>
      </dgm:t>
    </dgm:pt>
    <dgm:pt modelId="{7A381C87-ACD1-4E1F-8B77-1D9A30DDD3E4}" type="parTrans" cxnId="{6CBAEB0B-B7E6-4C31-B385-0D098E9DEC7D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F5CCFB1B-71B5-4975-BDAD-8434ABF96996}" type="sibTrans" cxnId="{6CBAEB0B-B7E6-4C31-B385-0D098E9DEC7D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A78C7D55-F6E0-4C27-A8A0-9FF9D097B702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Det går att ha flera drivmedelsindex på en prislista</a:t>
          </a:r>
        </a:p>
      </dgm:t>
    </dgm:pt>
    <dgm:pt modelId="{2B22C153-6A63-429A-BA28-8779F3391094}" type="parTrans" cxnId="{1971C3B2-CA0B-4328-B4DF-CD1AD4C794EA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79635657-3191-46FE-8414-DDA1D25F52C3}" type="sibTrans" cxnId="{1971C3B2-CA0B-4328-B4DF-CD1AD4C794EA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23894807-76B2-4502-B0B9-2583C4AF063A}">
      <dgm:prSet phldrT="[Text]" custT="1"/>
      <dgm:spPr>
        <a:solidFill>
          <a:srgbClr val="FACE94"/>
        </a:solidFill>
        <a:ln>
          <a:solidFill>
            <a:srgbClr val="FACE9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 sz="140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Vid förändring uppdateras alla prislistor</a:t>
          </a:r>
        </a:p>
      </dgm:t>
    </dgm:pt>
    <dgm:pt modelId="{F06D6B5F-2997-4BA4-953D-3F2902656201}" type="parTrans" cxnId="{6E4A8ADD-AFC2-4481-8E73-3A4A51318AD3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5C8246C8-BA2A-4224-A782-C3B009AAFB65}" type="sibTrans" cxnId="{6E4A8ADD-AFC2-4481-8E73-3A4A51318AD3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D158FCE5-4DDA-4853-99A6-FE79437298ED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</a:rPr>
            <a:t>Vid en förändring/uppdatering i drivmedelsindex så uppdateras alla transportprislistor som index ligger på</a:t>
          </a:r>
          <a:endParaRPr lang="sv-SE">
            <a:solidFill>
              <a:schemeClr val="bg2"/>
            </a:solidFill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894E019F-EA72-40A0-9017-3CB4E8C84B04}" type="parTrans" cxnId="{A74BD0D2-D369-41EC-BAA9-E41D8551E7B0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471C12FD-DBBC-4860-8575-FA1D349E8783}" type="sibTrans" cxnId="{A74BD0D2-D369-41EC-BAA9-E41D8551E7B0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E17DD2A5-0A54-496D-B5A3-3E5BF9C175AF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v-SE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Behöver bara administreras på ett ställe</a:t>
          </a:r>
        </a:p>
      </dgm:t>
    </dgm:pt>
    <dgm:pt modelId="{6EAA5134-82A4-4F2E-9454-7409B04C88ED}" type="sibTrans" cxnId="{B1A625B4-354E-454A-ACD5-8A3B93996058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755CA095-9A02-45DB-80C9-BF260BB4F7BB}" type="parTrans" cxnId="{B1A625B4-354E-454A-ACD5-8A3B93996058}">
      <dgm:prSet/>
      <dgm:spPr/>
      <dgm:t>
        <a:bodyPr/>
        <a:lstStyle/>
        <a:p>
          <a:endParaRPr lang="sv-SE"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gm:t>
    </dgm:pt>
    <dgm:pt modelId="{5304D01B-9DE4-4FC4-AF50-25B331D339BF}" type="pres">
      <dgm:prSet presAssocID="{981D320F-1558-4102-9629-0ABBF1F9E28B}" presName="Name0" presStyleCnt="0">
        <dgm:presLayoutVars>
          <dgm:dir/>
          <dgm:animLvl val="lvl"/>
          <dgm:resizeHandles val="exact"/>
        </dgm:presLayoutVars>
      </dgm:prSet>
      <dgm:spPr/>
    </dgm:pt>
    <dgm:pt modelId="{8B487394-2190-41D7-989E-00192384DC47}" type="pres">
      <dgm:prSet presAssocID="{0145C106-0164-44AE-8E66-2FA327EFB777}" presName="linNode" presStyleCnt="0"/>
      <dgm:spPr/>
    </dgm:pt>
    <dgm:pt modelId="{30DECA48-C9BF-4F63-8B24-25C2F09322DD}" type="pres">
      <dgm:prSet presAssocID="{0145C106-0164-44AE-8E66-2FA327EFB77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F37DEED-0615-4AF1-A51F-781E0F800D1E}" type="pres">
      <dgm:prSet presAssocID="{0145C106-0164-44AE-8E66-2FA327EFB777}" presName="descendantText" presStyleLbl="alignAccFollowNode1" presStyleIdx="0" presStyleCnt="3">
        <dgm:presLayoutVars>
          <dgm:bulletEnabled val="1"/>
        </dgm:presLayoutVars>
      </dgm:prSet>
      <dgm:spPr/>
    </dgm:pt>
    <dgm:pt modelId="{459CB1AA-6B06-40BE-903D-C5A603835D22}" type="pres">
      <dgm:prSet presAssocID="{2C34E582-2FA5-4169-99FB-80B78426DDC1}" presName="sp" presStyleCnt="0"/>
      <dgm:spPr/>
    </dgm:pt>
    <dgm:pt modelId="{3BFB433F-5702-4735-929A-495159D0FADD}" type="pres">
      <dgm:prSet presAssocID="{4D61D2E0-8409-4C1F-9858-BEAE3580DF35}" presName="linNode" presStyleCnt="0"/>
      <dgm:spPr/>
    </dgm:pt>
    <dgm:pt modelId="{33883556-CCA8-474F-B61E-8B6671976F5B}" type="pres">
      <dgm:prSet presAssocID="{4D61D2E0-8409-4C1F-9858-BEAE3580DF3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8304408E-0A01-4B04-95E6-831639F7FDD6}" type="pres">
      <dgm:prSet presAssocID="{4D61D2E0-8409-4C1F-9858-BEAE3580DF35}" presName="descendantText" presStyleLbl="alignAccFollowNode1" presStyleIdx="1" presStyleCnt="3">
        <dgm:presLayoutVars>
          <dgm:bulletEnabled val="1"/>
        </dgm:presLayoutVars>
      </dgm:prSet>
      <dgm:spPr/>
    </dgm:pt>
    <dgm:pt modelId="{9AF45E93-94A9-4E1B-AA5D-EF939F672F9E}" type="pres">
      <dgm:prSet presAssocID="{39C4F153-0ACE-41FC-94EC-F4B80A66518D}" presName="sp" presStyleCnt="0"/>
      <dgm:spPr/>
    </dgm:pt>
    <dgm:pt modelId="{FB878271-B9AA-4431-8895-2DF8A9D419F1}" type="pres">
      <dgm:prSet presAssocID="{23894807-76B2-4502-B0B9-2583C4AF063A}" presName="linNode" presStyleCnt="0"/>
      <dgm:spPr/>
    </dgm:pt>
    <dgm:pt modelId="{CDC6A943-46D4-4314-9EA1-436121A2FA6B}" type="pres">
      <dgm:prSet presAssocID="{23894807-76B2-4502-B0B9-2583C4AF063A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CF09569E-0525-4AAA-8362-F532C53B16A8}" type="pres">
      <dgm:prSet presAssocID="{23894807-76B2-4502-B0B9-2583C4AF063A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6CBAEB0B-B7E6-4C31-B385-0D098E9DEC7D}" srcId="{4D61D2E0-8409-4C1F-9858-BEAE3580DF35}" destId="{5A9FCB0C-127B-483F-9F62-C4FF7837459A}" srcOrd="0" destOrd="0" parTransId="{7A381C87-ACD1-4E1F-8B77-1D9A30DDD3E4}" sibTransId="{F5CCFB1B-71B5-4975-BDAD-8434ABF96996}"/>
    <dgm:cxn modelId="{FD154E17-1DAC-4EB7-B98B-B4C6F8B6A142}" type="presOf" srcId="{23894807-76B2-4502-B0B9-2583C4AF063A}" destId="{CDC6A943-46D4-4314-9EA1-436121A2FA6B}" srcOrd="0" destOrd="0" presId="urn:microsoft.com/office/officeart/2005/8/layout/vList5"/>
    <dgm:cxn modelId="{1850A534-45F4-477B-A3B1-8806BE2AD469}" srcId="{981D320F-1558-4102-9629-0ABBF1F9E28B}" destId="{0145C106-0164-44AE-8E66-2FA327EFB777}" srcOrd="0" destOrd="0" parTransId="{C30ABCB6-D4E0-4F76-87B0-032C695686DD}" sibTransId="{2C34E582-2FA5-4169-99FB-80B78426DDC1}"/>
    <dgm:cxn modelId="{D5DF2860-55D4-4E8F-AE0E-B037D41A2BAF}" type="presOf" srcId="{5A9FCB0C-127B-483F-9F62-C4FF7837459A}" destId="{8304408E-0A01-4B04-95E6-831639F7FDD6}" srcOrd="0" destOrd="0" presId="urn:microsoft.com/office/officeart/2005/8/layout/vList5"/>
    <dgm:cxn modelId="{910B7165-D9A2-4289-992E-F44BC710EF17}" type="presOf" srcId="{4D61D2E0-8409-4C1F-9858-BEAE3580DF35}" destId="{33883556-CCA8-474F-B61E-8B6671976F5B}" srcOrd="0" destOrd="0" presId="urn:microsoft.com/office/officeart/2005/8/layout/vList5"/>
    <dgm:cxn modelId="{11CFE365-32EF-483E-A2D9-BACAF2E85A44}" type="presOf" srcId="{981D320F-1558-4102-9629-0ABBF1F9E28B}" destId="{5304D01B-9DE4-4FC4-AF50-25B331D339BF}" srcOrd="0" destOrd="0" presId="urn:microsoft.com/office/officeart/2005/8/layout/vList5"/>
    <dgm:cxn modelId="{F4CF0773-D35A-45BA-83BA-4A3A062067BA}" type="presOf" srcId="{0145C106-0164-44AE-8E66-2FA327EFB777}" destId="{30DECA48-C9BF-4F63-8B24-25C2F09322DD}" srcOrd="0" destOrd="0" presId="urn:microsoft.com/office/officeart/2005/8/layout/vList5"/>
    <dgm:cxn modelId="{4D5E1E54-ECD1-4B2E-A9BD-FD7B1CD9D32A}" type="presOf" srcId="{8B972CE3-6B78-4A7F-A690-FFC7A1EBCAC9}" destId="{3F37DEED-0615-4AF1-A51F-781E0F800D1E}" srcOrd="0" destOrd="0" presId="urn:microsoft.com/office/officeart/2005/8/layout/vList5"/>
    <dgm:cxn modelId="{BFA27FAD-2E01-4F24-A5D6-5B97EE4C961A}" srcId="{0145C106-0164-44AE-8E66-2FA327EFB777}" destId="{8B972CE3-6B78-4A7F-A690-FFC7A1EBCAC9}" srcOrd="0" destOrd="0" parTransId="{2A908FCE-65D0-47E3-9897-3BA445A9EC73}" sibTransId="{D51F0C23-070B-4026-ACDF-815E90475D00}"/>
    <dgm:cxn modelId="{1971C3B2-CA0B-4328-B4DF-CD1AD4C794EA}" srcId="{4D61D2E0-8409-4C1F-9858-BEAE3580DF35}" destId="{A78C7D55-F6E0-4C27-A8A0-9FF9D097B702}" srcOrd="1" destOrd="0" parTransId="{2B22C153-6A63-429A-BA28-8779F3391094}" sibTransId="{79635657-3191-46FE-8414-DDA1D25F52C3}"/>
    <dgm:cxn modelId="{B1A625B4-354E-454A-ACD5-8A3B93996058}" srcId="{0145C106-0164-44AE-8E66-2FA327EFB777}" destId="{E17DD2A5-0A54-496D-B5A3-3E5BF9C175AF}" srcOrd="1" destOrd="0" parTransId="{755CA095-9A02-45DB-80C9-BF260BB4F7BB}" sibTransId="{6EAA5134-82A4-4F2E-9454-7409B04C88ED}"/>
    <dgm:cxn modelId="{716C29BD-BA3F-401D-B955-9EF16333EEEB}" type="presOf" srcId="{D158FCE5-4DDA-4853-99A6-FE79437298ED}" destId="{CF09569E-0525-4AAA-8362-F532C53B16A8}" srcOrd="0" destOrd="0" presId="urn:microsoft.com/office/officeart/2005/8/layout/vList5"/>
    <dgm:cxn modelId="{2490FECF-B38B-4EAC-9E7C-40170E8EFD2E}" type="presOf" srcId="{A78C7D55-F6E0-4C27-A8A0-9FF9D097B702}" destId="{8304408E-0A01-4B04-95E6-831639F7FDD6}" srcOrd="0" destOrd="1" presId="urn:microsoft.com/office/officeart/2005/8/layout/vList5"/>
    <dgm:cxn modelId="{A74BD0D2-D369-41EC-BAA9-E41D8551E7B0}" srcId="{23894807-76B2-4502-B0B9-2583C4AF063A}" destId="{D158FCE5-4DDA-4853-99A6-FE79437298ED}" srcOrd="0" destOrd="0" parTransId="{894E019F-EA72-40A0-9017-3CB4E8C84B04}" sibTransId="{471C12FD-DBBC-4860-8575-FA1D349E8783}"/>
    <dgm:cxn modelId="{AEA771D6-0CCC-476F-B5CB-1011E21B3059}" type="presOf" srcId="{E17DD2A5-0A54-496D-B5A3-3E5BF9C175AF}" destId="{3F37DEED-0615-4AF1-A51F-781E0F800D1E}" srcOrd="0" destOrd="1" presId="urn:microsoft.com/office/officeart/2005/8/layout/vList5"/>
    <dgm:cxn modelId="{6E4A8ADD-AFC2-4481-8E73-3A4A51318AD3}" srcId="{981D320F-1558-4102-9629-0ABBF1F9E28B}" destId="{23894807-76B2-4502-B0B9-2583C4AF063A}" srcOrd="2" destOrd="0" parTransId="{F06D6B5F-2997-4BA4-953D-3F2902656201}" sibTransId="{5C8246C8-BA2A-4224-A782-C3B009AAFB65}"/>
    <dgm:cxn modelId="{12AF68E3-141E-4339-B59D-7FFE2EED3FD9}" srcId="{981D320F-1558-4102-9629-0ABBF1F9E28B}" destId="{4D61D2E0-8409-4C1F-9858-BEAE3580DF35}" srcOrd="1" destOrd="0" parTransId="{6D65A089-774B-4848-B1BA-3D31A4B52C01}" sibTransId="{39C4F153-0ACE-41FC-94EC-F4B80A66518D}"/>
    <dgm:cxn modelId="{054277AC-2C47-4D78-9FB9-B2B18F57E9D1}" type="presParOf" srcId="{5304D01B-9DE4-4FC4-AF50-25B331D339BF}" destId="{8B487394-2190-41D7-989E-00192384DC47}" srcOrd="0" destOrd="0" presId="urn:microsoft.com/office/officeart/2005/8/layout/vList5"/>
    <dgm:cxn modelId="{E7F28515-A4E2-4185-9363-88DF6F95A984}" type="presParOf" srcId="{8B487394-2190-41D7-989E-00192384DC47}" destId="{30DECA48-C9BF-4F63-8B24-25C2F09322DD}" srcOrd="0" destOrd="0" presId="urn:microsoft.com/office/officeart/2005/8/layout/vList5"/>
    <dgm:cxn modelId="{689AB4E7-1FCC-4BD8-A4A4-3EF504BB68BD}" type="presParOf" srcId="{8B487394-2190-41D7-989E-00192384DC47}" destId="{3F37DEED-0615-4AF1-A51F-781E0F800D1E}" srcOrd="1" destOrd="0" presId="urn:microsoft.com/office/officeart/2005/8/layout/vList5"/>
    <dgm:cxn modelId="{96CD10CF-887A-48E6-A037-357891796F18}" type="presParOf" srcId="{5304D01B-9DE4-4FC4-AF50-25B331D339BF}" destId="{459CB1AA-6B06-40BE-903D-C5A603835D22}" srcOrd="1" destOrd="0" presId="urn:microsoft.com/office/officeart/2005/8/layout/vList5"/>
    <dgm:cxn modelId="{FE239031-CEA5-43A3-9C3A-70B6FD124EC3}" type="presParOf" srcId="{5304D01B-9DE4-4FC4-AF50-25B331D339BF}" destId="{3BFB433F-5702-4735-929A-495159D0FADD}" srcOrd="2" destOrd="0" presId="urn:microsoft.com/office/officeart/2005/8/layout/vList5"/>
    <dgm:cxn modelId="{294DF33D-7906-45E5-8049-696BF16CC557}" type="presParOf" srcId="{3BFB433F-5702-4735-929A-495159D0FADD}" destId="{33883556-CCA8-474F-B61E-8B6671976F5B}" srcOrd="0" destOrd="0" presId="urn:microsoft.com/office/officeart/2005/8/layout/vList5"/>
    <dgm:cxn modelId="{679FDC18-DE39-4550-BB92-B662C07ADAAA}" type="presParOf" srcId="{3BFB433F-5702-4735-929A-495159D0FADD}" destId="{8304408E-0A01-4B04-95E6-831639F7FDD6}" srcOrd="1" destOrd="0" presId="urn:microsoft.com/office/officeart/2005/8/layout/vList5"/>
    <dgm:cxn modelId="{446875E7-CA84-40DC-8E80-5A8CFD27E3D5}" type="presParOf" srcId="{5304D01B-9DE4-4FC4-AF50-25B331D339BF}" destId="{9AF45E93-94A9-4E1B-AA5D-EF939F672F9E}" srcOrd="3" destOrd="0" presId="urn:microsoft.com/office/officeart/2005/8/layout/vList5"/>
    <dgm:cxn modelId="{619AD59D-6457-438C-979B-E867663638CD}" type="presParOf" srcId="{5304D01B-9DE4-4FC4-AF50-25B331D339BF}" destId="{FB878271-B9AA-4431-8895-2DF8A9D419F1}" srcOrd="4" destOrd="0" presId="urn:microsoft.com/office/officeart/2005/8/layout/vList5"/>
    <dgm:cxn modelId="{06DAA36A-FDE0-4422-B2BE-B089F28EB116}" type="presParOf" srcId="{FB878271-B9AA-4431-8895-2DF8A9D419F1}" destId="{CDC6A943-46D4-4314-9EA1-436121A2FA6B}" srcOrd="0" destOrd="0" presId="urn:microsoft.com/office/officeart/2005/8/layout/vList5"/>
    <dgm:cxn modelId="{6A40B917-69D6-4FC7-9801-BC06DAF96318}" type="presParOf" srcId="{FB878271-B9AA-4431-8895-2DF8A9D419F1}" destId="{CF09569E-0525-4AAA-8362-F532C53B16A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456059-2B37-42EF-8F01-4181698D4F92}">
      <dsp:nvSpPr>
        <dsp:cNvPr id="0" name=""/>
        <dsp:cNvSpPr/>
      </dsp:nvSpPr>
      <dsp:spPr>
        <a:xfrm>
          <a:off x="-4572843" y="-701140"/>
          <a:ext cx="5447285" cy="5447285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76005-8C77-431B-AD57-5C990E77394C}">
      <dsp:nvSpPr>
        <dsp:cNvPr id="0" name=""/>
        <dsp:cNvSpPr/>
      </dsp:nvSpPr>
      <dsp:spPr>
        <a:xfrm>
          <a:off x="382782" y="252731"/>
          <a:ext cx="6633688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Ny prisstruktur – Innebär också nya begrepp</a:t>
          </a:r>
        </a:p>
      </dsp:txBody>
      <dsp:txXfrm>
        <a:off x="382782" y="252731"/>
        <a:ext cx="6633688" cy="505787"/>
      </dsp:txXfrm>
    </dsp:sp>
    <dsp:sp modelId="{7A27127C-0ECF-46A7-8787-631950D14191}">
      <dsp:nvSpPr>
        <dsp:cNvPr id="0" name=""/>
        <dsp:cNvSpPr/>
      </dsp:nvSpPr>
      <dsp:spPr>
        <a:xfrm>
          <a:off x="66665" y="189508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lumMod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7883A06-CF29-41DB-9AC5-FAFF69563DE0}">
      <dsp:nvSpPr>
        <dsp:cNvPr id="0" name=""/>
        <dsp:cNvSpPr/>
      </dsp:nvSpPr>
      <dsp:spPr>
        <a:xfrm>
          <a:off x="745215" y="1011170"/>
          <a:ext cx="6271256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Prislistor per måttslag är ett minne blått</a:t>
          </a:r>
          <a:endParaRPr lang="sv-SE" sz="1900" b="0" kern="120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45215" y="1011170"/>
        <a:ext cx="6271256" cy="505787"/>
      </dsp:txXfrm>
    </dsp:sp>
    <dsp:sp modelId="{0A45AD54-AAD0-45F3-A475-F8E00189D9D8}">
      <dsp:nvSpPr>
        <dsp:cNvPr id="0" name=""/>
        <dsp:cNvSpPr/>
      </dsp:nvSpPr>
      <dsp:spPr>
        <a:xfrm>
          <a:off x="429098" y="947946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lumMod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088A7E1-E60C-4A4D-B131-8A94F20F9011}">
      <dsp:nvSpPr>
        <dsp:cNvPr id="0" name=""/>
        <dsp:cNvSpPr/>
      </dsp:nvSpPr>
      <dsp:spPr>
        <a:xfrm>
          <a:off x="856452" y="1769608"/>
          <a:ext cx="6160018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Koder? Vi talar inte längre i koder..</a:t>
          </a:r>
          <a:endParaRPr lang="sv-SE" sz="1900" b="0" kern="120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856452" y="1769608"/>
        <a:ext cx="6160018" cy="505787"/>
      </dsp:txXfrm>
    </dsp:sp>
    <dsp:sp modelId="{F9CD1DAE-A0D2-45EF-B7CD-679D896B4F76}">
      <dsp:nvSpPr>
        <dsp:cNvPr id="0" name=""/>
        <dsp:cNvSpPr/>
      </dsp:nvSpPr>
      <dsp:spPr>
        <a:xfrm>
          <a:off x="540335" y="1706384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lumMod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FDB8E7EF-DCD3-41FA-AE23-1CE89BBE456F}">
      <dsp:nvSpPr>
        <dsp:cNvPr id="0" name=""/>
        <dsp:cNvSpPr/>
      </dsp:nvSpPr>
      <dsp:spPr>
        <a:xfrm>
          <a:off x="745215" y="2528046"/>
          <a:ext cx="6271256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Wingdings" panose="05000000000000000000" pitchFamily="2" charset="2"/>
            </a:rPr>
            <a:t>Drivmedelsindex är numera ett fristående objekt och ej knutet till en prislista</a:t>
          </a:r>
          <a:endParaRPr lang="sv-SE" sz="1900" b="0" kern="1200" cap="none" spc="0">
            <a:ln w="0"/>
            <a:solidFill>
              <a:schemeClr val="bg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</a:endParaRPr>
        </a:p>
      </dsp:txBody>
      <dsp:txXfrm>
        <a:off x="745215" y="2528046"/>
        <a:ext cx="6271256" cy="505787"/>
      </dsp:txXfrm>
    </dsp:sp>
    <dsp:sp modelId="{40A516BF-7C9F-417F-B138-A987859F1355}">
      <dsp:nvSpPr>
        <dsp:cNvPr id="0" name=""/>
        <dsp:cNvSpPr/>
      </dsp:nvSpPr>
      <dsp:spPr>
        <a:xfrm>
          <a:off x="429098" y="2464823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lumMod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F9E3E02-FF04-483C-A53E-9BD3D9A1BCA8}">
      <dsp:nvSpPr>
        <dsp:cNvPr id="0" name=""/>
        <dsp:cNvSpPr/>
      </dsp:nvSpPr>
      <dsp:spPr>
        <a:xfrm>
          <a:off x="382782" y="3286484"/>
          <a:ext cx="6633688" cy="505787"/>
        </a:xfrm>
        <a:prstGeom prst="rect">
          <a:avLst/>
        </a:prstGeom>
        <a:solidFill>
          <a:srgbClr val="BFDED3"/>
        </a:solidFill>
        <a:ln>
          <a:solidFill>
            <a:srgbClr val="BFDED3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1469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b="0" kern="1200" cap="none" spc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  <a:sym typeface="Wingdings" panose="05000000000000000000" pitchFamily="2" charset="2"/>
            </a:rPr>
            <a:t>Sortimentsgrupp är numera ett fristående objekt och ej knutet till en prislista</a:t>
          </a:r>
          <a:endParaRPr lang="sv-SE" sz="1900" b="0" kern="1200" cap="none" spc="0">
            <a:ln w="0"/>
            <a:solidFill>
              <a:srgbClr val="FFFFFF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382782" y="3286484"/>
        <a:ext cx="6633688" cy="505787"/>
      </dsp:txXfrm>
    </dsp:sp>
    <dsp:sp modelId="{DAEF86E5-A4C6-4B9C-B7F0-F615AFB30D49}">
      <dsp:nvSpPr>
        <dsp:cNvPr id="0" name=""/>
        <dsp:cNvSpPr/>
      </dsp:nvSpPr>
      <dsp:spPr>
        <a:xfrm>
          <a:off x="66665" y="3223261"/>
          <a:ext cx="632234" cy="63223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7DEED-0615-4AF1-A51F-781E0F800D1E}">
      <dsp:nvSpPr>
        <dsp:cNvPr id="0" name=""/>
        <dsp:cNvSpPr/>
      </dsp:nvSpPr>
      <dsp:spPr>
        <a:xfrm rot="5400000">
          <a:off x="4295314" y="-1743773"/>
          <a:ext cx="708762" cy="43761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Möjliggör att kunna återanvändas på flera prislistor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Behöver bara administreras på ett ställe</a:t>
          </a:r>
        </a:p>
      </dsp:txBody>
      <dsp:txXfrm rot="-5400000">
        <a:off x="2461604" y="124536"/>
        <a:ext cx="4341585" cy="639564"/>
      </dsp:txXfrm>
    </dsp:sp>
    <dsp:sp modelId="{30DECA48-C9BF-4F63-8B24-25C2F09322DD}">
      <dsp:nvSpPr>
        <dsp:cNvPr id="0" name=""/>
        <dsp:cNvSpPr/>
      </dsp:nvSpPr>
      <dsp:spPr>
        <a:xfrm>
          <a:off x="0" y="1342"/>
          <a:ext cx="2461603" cy="885953"/>
        </a:xfrm>
        <a:prstGeom prst="roundRect">
          <a:avLst/>
        </a:prstGeom>
        <a:solidFill>
          <a:srgbClr val="FACE94"/>
        </a:solidFill>
        <a:ln w="12700" cap="flat" cmpd="sng" algn="ctr">
          <a:solidFill>
            <a:srgbClr val="FACE9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500" kern="1200">
              <a:solidFill>
                <a:srgbClr val="FFFFFF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Är ett fristående objekt</a:t>
          </a:r>
        </a:p>
      </dsp:txBody>
      <dsp:txXfrm>
        <a:off x="43249" y="44591"/>
        <a:ext cx="2375105" cy="799455"/>
      </dsp:txXfrm>
    </dsp:sp>
    <dsp:sp modelId="{8304408E-0A01-4B04-95E6-831639F7FDD6}">
      <dsp:nvSpPr>
        <dsp:cNvPr id="0" name=""/>
        <dsp:cNvSpPr/>
      </dsp:nvSpPr>
      <dsp:spPr>
        <a:xfrm rot="5400000">
          <a:off x="4295314" y="-813522"/>
          <a:ext cx="708762" cy="43761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I samband med det anges Basvärde, % per Klausul steg och Klausulsteg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  <a:latin typeface="+mn-lt"/>
              <a:ea typeface="Noto Serif" panose="02020600060500020200" pitchFamily="18" charset="0"/>
              <a:cs typeface="Noto Serif" panose="02020600060500020200" pitchFamily="18" charset="0"/>
            </a:rPr>
            <a:t>Det går att ha flera drivmedelsindex på en prislista</a:t>
          </a:r>
        </a:p>
      </dsp:txBody>
      <dsp:txXfrm rot="-5400000">
        <a:off x="2461604" y="1054787"/>
        <a:ext cx="4341585" cy="639564"/>
      </dsp:txXfrm>
    </dsp:sp>
    <dsp:sp modelId="{33883556-CCA8-474F-B61E-8B6671976F5B}">
      <dsp:nvSpPr>
        <dsp:cNvPr id="0" name=""/>
        <dsp:cNvSpPr/>
      </dsp:nvSpPr>
      <dsp:spPr>
        <a:xfrm>
          <a:off x="0" y="931593"/>
          <a:ext cx="2461603" cy="885953"/>
        </a:xfrm>
        <a:prstGeom prst="roundRect">
          <a:avLst/>
        </a:prstGeom>
        <a:solidFill>
          <a:srgbClr val="FACE94"/>
        </a:solidFill>
        <a:ln w="12700" cap="flat" cmpd="sng" algn="ctr">
          <a:solidFill>
            <a:srgbClr val="FACE9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500" kern="1200">
              <a:solidFill>
                <a:srgbClr val="FFFFFF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Lyfts in på prislista</a:t>
          </a:r>
        </a:p>
      </dsp:txBody>
      <dsp:txXfrm>
        <a:off x="43249" y="974842"/>
        <a:ext cx="2375105" cy="799455"/>
      </dsp:txXfrm>
    </dsp:sp>
    <dsp:sp modelId="{CF09569E-0525-4AAA-8362-F532C53B16A8}">
      <dsp:nvSpPr>
        <dsp:cNvPr id="0" name=""/>
        <dsp:cNvSpPr/>
      </dsp:nvSpPr>
      <dsp:spPr>
        <a:xfrm rot="5400000">
          <a:off x="4295314" y="116728"/>
          <a:ext cx="708762" cy="43761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v-SE" sz="1300" kern="1200">
              <a:solidFill>
                <a:schemeClr val="bg2"/>
              </a:solidFill>
            </a:rPr>
            <a:t>Vid en förändring/uppdatering i drivmedelsindex så uppdateras alla transportprislistor som index ligger på</a:t>
          </a:r>
          <a:endParaRPr lang="sv-SE" sz="1300" kern="1200">
            <a:solidFill>
              <a:schemeClr val="bg2"/>
            </a:solidFill>
            <a:latin typeface="Noto Serif" panose="02020600060500020200" pitchFamily="18" charset="0"/>
            <a:ea typeface="Noto Serif" panose="02020600060500020200" pitchFamily="18" charset="0"/>
            <a:cs typeface="Noto Serif" panose="02020600060500020200" pitchFamily="18" charset="0"/>
          </a:endParaRPr>
        </a:p>
      </dsp:txBody>
      <dsp:txXfrm rot="-5400000">
        <a:off x="2461604" y="1985038"/>
        <a:ext cx="4341585" cy="639564"/>
      </dsp:txXfrm>
    </dsp:sp>
    <dsp:sp modelId="{CDC6A943-46D4-4314-9EA1-436121A2FA6B}">
      <dsp:nvSpPr>
        <dsp:cNvPr id="0" name=""/>
        <dsp:cNvSpPr/>
      </dsp:nvSpPr>
      <dsp:spPr>
        <a:xfrm>
          <a:off x="0" y="1861844"/>
          <a:ext cx="2461603" cy="885953"/>
        </a:xfrm>
        <a:prstGeom prst="roundRect">
          <a:avLst/>
        </a:prstGeom>
        <a:solidFill>
          <a:srgbClr val="FACE94"/>
        </a:solidFill>
        <a:ln w="12700" cap="flat" cmpd="sng" algn="ctr">
          <a:solidFill>
            <a:srgbClr val="FACE9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rPr>
            <a:t>Vid förändring uppdateras alla prislistor</a:t>
          </a:r>
        </a:p>
      </dsp:txBody>
      <dsp:txXfrm>
        <a:off x="43249" y="1905093"/>
        <a:ext cx="2375105" cy="7994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BB841-DB51-49BA-9724-2768FA9F0C30}" type="datetimeFigureOut">
              <a:rPr lang="sv-SE" smtClean="0"/>
              <a:t>2023-06-08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6138E-2E18-4156-96D3-156BDA99090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851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/>
              <a:t>Ny prisstruktur </a:t>
            </a:r>
            <a:r>
              <a:rPr lang="sv-SE"/>
              <a:t>– Standardkomponenter, priskomponenter etc.</a:t>
            </a:r>
          </a:p>
          <a:p>
            <a:r>
              <a:rPr lang="sv-SE" b="1"/>
              <a:t>Prislistor per måttslag </a:t>
            </a:r>
            <a:r>
              <a:rPr lang="sv-SE"/>
              <a:t>– Inge mer Tonlista eller </a:t>
            </a:r>
            <a:r>
              <a:rPr lang="sv-SE" err="1"/>
              <a:t>fub</a:t>
            </a:r>
            <a:r>
              <a:rPr lang="sv-SE"/>
              <a:t> lista. Utan man jobbar med en och samma prislista och refererar mot olika måttslag direkt i.</a:t>
            </a:r>
          </a:p>
          <a:p>
            <a:r>
              <a:rPr lang="sv-SE" b="1"/>
              <a:t>Koder</a:t>
            </a:r>
            <a:r>
              <a:rPr lang="sv-SE"/>
              <a:t> – koder för måttslag, koder för olika T/A </a:t>
            </a:r>
            <a:r>
              <a:rPr lang="sv-SE">
                <a:sym typeface="Wingdings" panose="05000000000000000000" pitchFamily="2" charset="2"/>
              </a:rPr>
              <a:t> Klartext, fördefinierat  </a:t>
            </a:r>
            <a:r>
              <a:rPr lang="sv-SE" err="1">
                <a:sym typeface="Wingdings" panose="05000000000000000000" pitchFamily="2" charset="2"/>
              </a:rPr>
              <a:t>vilkar</a:t>
            </a:r>
            <a:r>
              <a:rPr lang="sv-SE">
                <a:sym typeface="Wingdings" panose="05000000000000000000" pitchFamily="2" charset="2"/>
              </a:rPr>
              <a:t> mot en av våra grundprinciper som VIOL 3 bygger på att ha transparenta prisvillkor. Saker ska inte kunna betyda olika saker beroende på vem man gör affären med.</a:t>
            </a:r>
          </a:p>
          <a:p>
            <a:r>
              <a:rPr lang="sv-SE" b="1">
                <a:sym typeface="Wingdings" panose="05000000000000000000" pitchFamily="2" charset="2"/>
              </a:rPr>
              <a:t>DMI</a:t>
            </a:r>
            <a:r>
              <a:rPr lang="sv-SE">
                <a:sym typeface="Wingdings" panose="05000000000000000000" pitchFamily="2" charset="2"/>
              </a:rPr>
              <a:t> – Fristående objekt.  månatliga uppdatering behöver inte göras på varje prislista utan på ett ställe.</a:t>
            </a:r>
          </a:p>
          <a:p>
            <a:r>
              <a:rPr lang="sv-SE">
                <a:sym typeface="Wingdings" panose="05000000000000000000" pitchFamily="2" charset="2"/>
              </a:rPr>
              <a:t>Sortimensgrupp – Fristående objekt  Möjliggör att skapa upp ett register och återanvända sortimensgrupper på i flera prislistor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9217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Alla priser, både grundpriser och tillägg/avdrag, som ska tillämpas i en prislista beskrivs i priskomponenter</a:t>
            </a:r>
          </a:p>
          <a:p>
            <a:r>
              <a:rPr lang="sv-SE"/>
              <a:t>Alla priskomponenter baseras på standardkomponenter som definieras av SDC</a:t>
            </a:r>
          </a:p>
          <a:p>
            <a:endParaRPr lang="sv-SE"/>
          </a:p>
          <a:p>
            <a:r>
              <a:rPr lang="sv-SE" b="1"/>
              <a:t>TR grundpris formel </a:t>
            </a:r>
            <a:r>
              <a:rPr lang="sv-SE"/>
              <a:t>- De ”rader” som håller komponenter för beräkning av grundpris enligt formel. </a:t>
            </a:r>
            <a:r>
              <a:rPr lang="sv-SE">
                <a:sym typeface="Wingdings" panose="05000000000000000000" pitchFamily="2" charset="2"/>
              </a:rPr>
              <a:t> Dvs fast del och </a:t>
            </a:r>
            <a:r>
              <a:rPr lang="sv-SE" err="1">
                <a:sym typeface="Wingdings" panose="05000000000000000000" pitchFamily="2" charset="2"/>
              </a:rPr>
              <a:t>avståndsberoende</a:t>
            </a:r>
            <a:endParaRPr lang="sv-SE"/>
          </a:p>
          <a:p>
            <a:r>
              <a:rPr lang="sv-SE" b="1"/>
              <a:t>TR Sträcka </a:t>
            </a:r>
            <a:r>
              <a:rPr lang="sv-SE"/>
              <a:t>- De ”rader” som håller komponenter för beräkning av grundpris enligt sträcka. </a:t>
            </a:r>
            <a:r>
              <a:rPr lang="sv-SE">
                <a:sym typeface="Wingdings" panose="05000000000000000000" pitchFamily="2" charset="2"/>
              </a:rPr>
              <a:t> Dvs fast pris oberoende av avståndet</a:t>
            </a:r>
            <a:endParaRPr lang="sv-SE"/>
          </a:p>
          <a:p>
            <a:r>
              <a:rPr lang="sv-SE" b="1"/>
              <a:t>TR Formel – Referens </a:t>
            </a:r>
            <a:r>
              <a:rPr lang="sv-SE"/>
              <a:t>- De ”rader” som håller komponenter för beräkning av grundpris enligt formelreferens</a:t>
            </a:r>
            <a:endParaRPr lang="sv-SE">
              <a:sym typeface="Wingdings" panose="05000000000000000000" pitchFamily="2" charset="2"/>
            </a:endParaRPr>
          </a:p>
          <a:p>
            <a:r>
              <a:rPr lang="sv-SE" b="1"/>
              <a:t>TR Sträcka – Referens </a:t>
            </a:r>
            <a:r>
              <a:rPr lang="sv-SE"/>
              <a:t>– De ”rader” som håller komponenter för beräkning av grundpris enligt sträckareferens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0646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De komponenter som går att referera till behöver alltså finnas inlagd som ett grundpris </a:t>
            </a:r>
            <a:r>
              <a:rPr lang="sv-SE">
                <a:sym typeface="Wingdings" panose="05000000000000000000" pitchFamily="2" charset="2"/>
              </a:rPr>
              <a:t> kommer ej dyka upp i listan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6227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Skapa ett drivmedelsindex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8738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Avtalat pris per leverans och avtalat pris per enhet får inte båda anges på samma transportunderlag.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Att ange ett avtalat pris innebär att detta pris gäller för leveranser som träffar de skapade </a:t>
            </a:r>
            <a:r>
              <a:rPr lang="sv-SE" err="1"/>
              <a:t>transportunderlagen</a:t>
            </a:r>
            <a:r>
              <a:rPr lang="sv-SE"/>
              <a:t>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3727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Skapa ett drivmedelsindex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8679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Här skulle du också kunna välja prislista om det är den prisräkningstypen som du vill använda och då bara lägga in prislistan precis som du gör på ett befraktarkontrakt.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9693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Skapa köparprovision och lägg in på ett kontrakt</a:t>
            </a:r>
          </a:p>
          <a:p>
            <a:r>
              <a:rPr lang="sv-SE"/>
              <a:t>- Visa olika nivåer och vad det har för betydelse i </a:t>
            </a:r>
            <a:r>
              <a:rPr lang="sv-SE" err="1"/>
              <a:t>prioordningen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2025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195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1872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Priskomponenten</a:t>
            </a:r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ärver standardkomponentens egenskaper, men företaget anger själv: </a:t>
            </a:r>
            <a:endParaRPr lang="sv-SE">
              <a:highlight>
                <a:srgbClr val="FFFF00"/>
              </a:highligh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lvl="1"/>
            <a:r>
              <a:rPr lang="sv-SE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Värdevillkor</a:t>
            </a:r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– När ska priset gälla? Exempelvis ett visst avstånd, en viss start- och slutplats eller en viss bärighetsklass</a:t>
            </a:r>
          </a:p>
          <a:p>
            <a:pPr lvl="1"/>
            <a:r>
              <a:rPr lang="sv-SE" b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Uttrycksvärden</a:t>
            </a:r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– Vad är priset? Läggs till i uttrycket som ärvs från standardkomponenten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Prioritetsordning ska därför anges av den som administrerar komponenten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318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Man kan alltså säga att det finns tre olika sorters </a:t>
            </a:r>
            <a:r>
              <a:rPr lang="sv-SE" err="1"/>
              <a:t>grundpriskomponentet</a:t>
            </a:r>
            <a:r>
              <a:rPr lang="sv-SE"/>
              <a:t>: </a:t>
            </a:r>
          </a:p>
          <a:p>
            <a:pPr marL="171450" indent="-171450">
              <a:buFontTx/>
              <a:buChar char="-"/>
            </a:pPr>
            <a:r>
              <a:rPr lang="sv-SE"/>
              <a:t>A-pris, som består av en fast del och en km-avstånds-beroende del, per transportprisgrundande kvantitet</a:t>
            </a:r>
          </a:p>
          <a:p>
            <a:pPr marL="171450" indent="-171450">
              <a:buFontTx/>
              <a:buChar char="-"/>
            </a:pPr>
            <a:r>
              <a:rPr lang="sv-SE"/>
              <a:t>A pris per transportprisgrundande kvantitet</a:t>
            </a:r>
          </a:p>
          <a:p>
            <a:pPr marL="171450" indent="-171450">
              <a:buFontTx/>
              <a:buChar char="-"/>
            </a:pPr>
            <a:r>
              <a:rPr lang="sv-SE"/>
              <a:t>A pris per leverans</a:t>
            </a:r>
          </a:p>
          <a:p>
            <a:pPr marL="0" indent="0">
              <a:buFontTx/>
              <a:buNone/>
            </a:pPr>
            <a:r>
              <a:rPr lang="sv-SE"/>
              <a:t>Priset tar hänsyn till drivmedelsprisförändringar och till avtalsjustering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87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Avståndsberoende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312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/>
              <a:t>Basvärde</a:t>
            </a:r>
            <a:r>
              <a:rPr lang="sv-SE"/>
              <a:t>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Indexets värde när avtalet mellan parterna görs (eller eventuellt annat avtalat värde)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Procent per klausulsteg: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Hur många procent priset ska ändras per klausulsteg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Klausulsteg: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Hur mycket indexet måste förändras innan det ska få utslag på priset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43C309-55A7-46A7-83DD-7880115E438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1875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1"/>
              <a:t>Basvärde</a:t>
            </a:r>
            <a:r>
              <a:rPr lang="sv-SE"/>
              <a:t>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Indexets värde när avtalet mellan parterna görs (eller eventuellt annat avtalat värde)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Procent per klausulsteg: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Hur många procent priset ska ändras per klausulsteg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Klausulsteg: </a:t>
            </a: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Hur mycket indexet måste förändras innan det ska få utslag på priset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2667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Skapa ett</a:t>
            </a:r>
          </a:p>
          <a:p>
            <a:pPr marL="171450" indent="-171450">
              <a:buFontTx/>
              <a:buChar char="-"/>
            </a:pPr>
            <a:r>
              <a:rPr lang="sv-SE"/>
              <a:t>Grundpris</a:t>
            </a:r>
          </a:p>
          <a:p>
            <a:pPr marL="171450" indent="-171450">
              <a:buFontTx/>
              <a:buChar char="-"/>
            </a:pPr>
            <a:r>
              <a:rPr lang="sv-SE"/>
              <a:t>Två T/A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7116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Prislistan består av ett gäng byggstenar, alltså inte bara priskomponenter</a:t>
            </a:r>
          </a:p>
          <a:p>
            <a:r>
              <a:rPr lang="sv-SE"/>
              <a:t>Drivmedelsindex lägger vi in i samband med att vi skapar prislistan</a:t>
            </a:r>
          </a:p>
          <a:p>
            <a:r>
              <a:rPr lang="sv-SE"/>
              <a:t>Sedan bygger vi på med priskomponenterna och sätter då förutsättningar som vi vill ska gälla, som exempelvis ev. måttslagsstyrning och sortimensgrupper osv.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86138E-2E18-4156-96D3-156BDA99090C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8045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BEDB257-1CBB-BEF2-286C-212BDAA5A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7D77F-9B0E-A448-B81E-B6100637E94F}" type="datetimeFigureOut">
              <a:rPr lang="sv-SE" smtClean="0"/>
              <a:t>2023-06-08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065A81A-A3BB-C6FB-F4BC-0278EACDE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2332137-BD9C-1764-D972-5E9EB1CDB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2023-06-08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biometria.se/media/el3jkayd/handbok-priskomponenter-foer-transportredovisning-40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4.svg"/><Relationship Id="rId9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6.png"/><Relationship Id="rId7" Type="http://schemas.microsoft.com/office/2007/relationships/hdphoto" Target="../media/hdphoto3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11" Type="http://schemas.openxmlformats.org/officeDocument/2006/relationships/image" Target="../media/image61.png"/><Relationship Id="rId5" Type="http://schemas.openxmlformats.org/officeDocument/2006/relationships/image" Target="../media/image46.png"/><Relationship Id="rId10" Type="http://schemas.openxmlformats.org/officeDocument/2006/relationships/image" Target="../media/image60.png"/><Relationship Id="rId4" Type="http://schemas.openxmlformats.org/officeDocument/2006/relationships/image" Target="../media/image57.svg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Standard- och priskomponenter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534B53-3A43-FF30-CE76-02CA8C23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>
              <a:sym typeface="Wingdings" panose="05000000000000000000" pitchFamily="2" charset="2"/>
            </a:endParaRPr>
          </a:p>
          <a:p>
            <a:endParaRPr lang="sv-SE"/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96C92EE2-6133-3B3D-44BF-F60BCF806116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textruta 13">
            <a:extLst>
              <a:ext uri="{FF2B5EF4-FFF2-40B4-BE49-F238E27FC236}">
                <a16:creationId xmlns:a16="http://schemas.microsoft.com/office/drawing/2014/main" id="{095E1D8D-68AC-4205-53B4-6CA781F9C2FD}"/>
              </a:ext>
            </a:extLst>
          </p:cNvPr>
          <p:cNvSpPr txBox="1"/>
          <p:nvPr/>
        </p:nvSpPr>
        <p:spPr>
          <a:xfrm>
            <a:off x="441037" y="1955557"/>
            <a:ext cx="292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Standardkomponenter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Ägare: Biometria</a:t>
            </a:r>
          </a:p>
        </p:txBody>
      </p:sp>
      <p:pic>
        <p:nvPicPr>
          <p:cNvPr id="16" name="Bildobjekt 15" descr="En bild som visar logotyp&#10;&#10;Automatiskt genererad beskrivning">
            <a:extLst>
              <a:ext uri="{FF2B5EF4-FFF2-40B4-BE49-F238E27FC236}">
                <a16:creationId xmlns:a16="http://schemas.microsoft.com/office/drawing/2014/main" id="{D5888089-27CD-C8EF-C217-BD38023B9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264" y="2673337"/>
            <a:ext cx="1662546" cy="166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5B1DC898-D27D-26E5-A4B5-577C66806283}"/>
              </a:ext>
            </a:extLst>
          </p:cNvPr>
          <p:cNvSpPr/>
          <p:nvPr/>
        </p:nvSpPr>
        <p:spPr>
          <a:xfrm>
            <a:off x="320964" y="4853524"/>
            <a:ext cx="36179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Tillhandahålls av </a:t>
            </a:r>
            <a:r>
              <a:rPr lang="sv-SE" sz="16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Biometria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och innehåller ramar/formler för hur man kan prisräkna</a:t>
            </a:r>
          </a:p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Detta kan vi kalla för </a:t>
            </a:r>
            <a:r>
              <a:rPr lang="sv-SE" sz="16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Biometrias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”bibliotek”</a:t>
            </a:r>
            <a:endParaRPr lang="sv-SE" sz="1400" i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Bildobjekt 18" descr="En bild som visar logotyp&#10;&#10;Automatiskt genererad beskrivning">
            <a:extLst>
              <a:ext uri="{FF2B5EF4-FFF2-40B4-BE49-F238E27FC236}">
                <a16:creationId xmlns:a16="http://schemas.microsoft.com/office/drawing/2014/main" id="{0DE730B4-34B1-440E-F78E-169DC0BE80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81933" y="2715025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Bildobjekt 19" descr="En bild som visar logotyp&#10;&#10;Automatiskt genererad beskrivning">
            <a:extLst>
              <a:ext uri="{FF2B5EF4-FFF2-40B4-BE49-F238E27FC236}">
                <a16:creationId xmlns:a16="http://schemas.microsoft.com/office/drawing/2014/main" id="{6033C92E-5AEF-1DBD-C686-C8DFCDD3C6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1817" y="2714303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Bildobjekt 20" descr="En bild som visar logotyp&#10;&#10;Automatiskt genererad beskrivning">
            <a:extLst>
              <a:ext uri="{FF2B5EF4-FFF2-40B4-BE49-F238E27FC236}">
                <a16:creationId xmlns:a16="http://schemas.microsoft.com/office/drawing/2014/main" id="{80ED5BEE-3EC9-0070-D745-500A3160A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1817" y="3751279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Bildobjekt 25" descr="En bild som visar logotyp&#10;&#10;Automatiskt genererad beskrivning">
            <a:extLst>
              <a:ext uri="{FF2B5EF4-FFF2-40B4-BE49-F238E27FC236}">
                <a16:creationId xmlns:a16="http://schemas.microsoft.com/office/drawing/2014/main" id="{1AF55DBD-A5E0-71AD-40B6-93C6CC742C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81933" y="3759946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ruta 26">
            <a:extLst>
              <a:ext uri="{FF2B5EF4-FFF2-40B4-BE49-F238E27FC236}">
                <a16:creationId xmlns:a16="http://schemas.microsoft.com/office/drawing/2014/main" id="{AC5CD96D-1C62-3DA7-F379-E98B2A490DC4}"/>
              </a:ext>
            </a:extLst>
          </p:cNvPr>
          <p:cNvSpPr txBox="1"/>
          <p:nvPr/>
        </p:nvSpPr>
        <p:spPr>
          <a:xfrm>
            <a:off x="4316787" y="4814256"/>
            <a:ext cx="3767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Skapas utifrån en standardkomponent genom att skapa en priskomponent från den standardkomponent som önskas.</a:t>
            </a:r>
          </a:p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 skapar ett </a:t>
            </a:r>
            <a:r>
              <a:rPr lang="sv-SE" sz="16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eget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”bibliotek”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9DF1DA68-EC84-617E-BBD8-8F2D0C8CCCA9}"/>
              </a:ext>
            </a:extLst>
          </p:cNvPr>
          <p:cNvSpPr txBox="1"/>
          <p:nvPr/>
        </p:nvSpPr>
        <p:spPr>
          <a:xfrm>
            <a:off x="4700062" y="2000201"/>
            <a:ext cx="292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Priskomponenter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Ägare: Respektive företag</a:t>
            </a:r>
          </a:p>
        </p:txBody>
      </p:sp>
      <p:cxnSp>
        <p:nvCxnSpPr>
          <p:cNvPr id="34" name="Rak pilkoppling 33">
            <a:extLst>
              <a:ext uri="{FF2B5EF4-FFF2-40B4-BE49-F238E27FC236}">
                <a16:creationId xmlns:a16="http://schemas.microsoft.com/office/drawing/2014/main" id="{4424496A-2271-CD9B-F072-96B39C1E4060}"/>
              </a:ext>
            </a:extLst>
          </p:cNvPr>
          <p:cNvCxnSpPr>
            <a:cxnSpLocks/>
          </p:cNvCxnSpPr>
          <p:nvPr/>
        </p:nvCxnSpPr>
        <p:spPr>
          <a:xfrm flipV="1">
            <a:off x="3067103" y="3514039"/>
            <a:ext cx="1735806" cy="8667"/>
          </a:xfrm>
          <a:prstGeom prst="straightConnector1">
            <a:avLst/>
          </a:prstGeom>
          <a:ln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7" name="textruta 36">
            <a:extLst>
              <a:ext uri="{FF2B5EF4-FFF2-40B4-BE49-F238E27FC236}">
                <a16:creationId xmlns:a16="http://schemas.microsoft.com/office/drawing/2014/main" id="{C1728332-A7B7-4ED2-E112-0A43CA98B8DB}"/>
              </a:ext>
            </a:extLst>
          </p:cNvPr>
          <p:cNvSpPr txBox="1"/>
          <p:nvPr/>
        </p:nvSpPr>
        <p:spPr>
          <a:xfrm>
            <a:off x="8938716" y="1796789"/>
            <a:ext cx="2921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Prislistor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Ägare: Respektive företag</a:t>
            </a: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1B2966EE-5F98-A9BC-5704-73FDF1ED8013}"/>
              </a:ext>
            </a:extLst>
          </p:cNvPr>
          <p:cNvSpPr txBox="1"/>
          <p:nvPr/>
        </p:nvSpPr>
        <p:spPr>
          <a:xfrm>
            <a:off x="8589927" y="4865754"/>
            <a:ext cx="3618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Priskomponenterna är </a:t>
            </a:r>
            <a:r>
              <a:rPr lang="sv-SE" sz="16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byggstenarna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för prislistorna. Genom att lägga in den i en prislista blir komponenten </a:t>
            </a:r>
            <a:r>
              <a:rPr lang="sv-SE" sz="1600" b="1" i="1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prislisteunik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och ändringar som görs i komponenten gäller i just den unika prislistan</a:t>
            </a:r>
          </a:p>
        </p:txBody>
      </p:sp>
      <p:pic>
        <p:nvPicPr>
          <p:cNvPr id="40" name="Bildobjekt 39">
            <a:extLst>
              <a:ext uri="{FF2B5EF4-FFF2-40B4-BE49-F238E27FC236}">
                <a16:creationId xmlns:a16="http://schemas.microsoft.com/office/drawing/2014/main" id="{C1440BEE-4A6A-1F71-7D85-7EC22036F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7998" y="2531780"/>
            <a:ext cx="1404332" cy="105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8F28F5B2-C899-46E6-3D66-033229020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260" y="3705900"/>
            <a:ext cx="1404332" cy="105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3" name="Rak pilkoppling 42">
            <a:extLst>
              <a:ext uri="{FF2B5EF4-FFF2-40B4-BE49-F238E27FC236}">
                <a16:creationId xmlns:a16="http://schemas.microsoft.com/office/drawing/2014/main" id="{1225A431-1EBD-1CF9-396E-428074F1F13B}"/>
              </a:ext>
            </a:extLst>
          </p:cNvPr>
          <p:cNvCxnSpPr>
            <a:cxnSpLocks/>
          </p:cNvCxnSpPr>
          <p:nvPr/>
        </p:nvCxnSpPr>
        <p:spPr>
          <a:xfrm flipV="1">
            <a:off x="7234956" y="3087219"/>
            <a:ext cx="1735806" cy="8667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Rak pilkoppling 43">
            <a:extLst>
              <a:ext uri="{FF2B5EF4-FFF2-40B4-BE49-F238E27FC236}">
                <a16:creationId xmlns:a16="http://schemas.microsoft.com/office/drawing/2014/main" id="{7D1C46B5-43F3-62EA-4B04-456BCE94EDCA}"/>
              </a:ext>
            </a:extLst>
          </p:cNvPr>
          <p:cNvCxnSpPr>
            <a:cxnSpLocks/>
          </p:cNvCxnSpPr>
          <p:nvPr/>
        </p:nvCxnSpPr>
        <p:spPr>
          <a:xfrm flipV="1">
            <a:off x="7229103" y="4108380"/>
            <a:ext cx="1735806" cy="8667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99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7" grpId="0"/>
      <p:bldP spid="28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Standard- och priskomponenter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534B53-3A43-FF30-CE76-02CA8C23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762" indent="0">
              <a:buNone/>
            </a:pPr>
            <a:r>
              <a:rPr lang="sv-SE" dirty="0"/>
              <a:t>Priskomponent innehåller urvals- och värdevillkor samt uttrycksvärden. Dessa tillsammans styr hur en priskomponent ska användas i värdeberäkningen och hur mycket pengar som ska falla ut</a:t>
            </a:r>
          </a:p>
          <a:p>
            <a:r>
              <a:rPr lang="sv-SE" b="1" dirty="0"/>
              <a:t>Värdevillkor</a:t>
            </a:r>
            <a:r>
              <a:rPr lang="sv-SE" dirty="0"/>
              <a:t> anger vad som ska vara uppfyllt för när ett visst värde/pris ska gälla</a:t>
            </a:r>
          </a:p>
          <a:p>
            <a:pPr lvl="1"/>
            <a:r>
              <a:rPr lang="sv-SE" dirty="0"/>
              <a:t>Anges under villkor i </a:t>
            </a:r>
            <a:r>
              <a:rPr lang="sv-SE" dirty="0" err="1"/>
              <a:t>priskomponenten</a:t>
            </a:r>
            <a:endParaRPr lang="sv-SE" dirty="0"/>
          </a:p>
          <a:p>
            <a:pPr lvl="1"/>
            <a:r>
              <a:rPr lang="sv-SE" dirty="0"/>
              <a:t>Systemet läser alltid ordningen ”uppifrån och ner” och stannar där första värdevillkoret uppfylls</a:t>
            </a:r>
          </a:p>
          <a:p>
            <a:r>
              <a:rPr lang="sv-SE" b="1" dirty="0"/>
              <a:t>Uttrycksvärden</a:t>
            </a:r>
            <a:r>
              <a:rPr lang="sv-SE" dirty="0"/>
              <a:t> anger vad det är för pris som ska gälla - Vad är priset? </a:t>
            </a:r>
          </a:p>
          <a:p>
            <a:pPr lvl="1"/>
            <a:r>
              <a:rPr lang="sv-SE" dirty="0"/>
              <a:t>Läggs till i uttrycket (som är själva formuppsättning för hur beräkningen ska ske) som ärvs från standardkomponenten</a:t>
            </a:r>
          </a:p>
          <a:p>
            <a:r>
              <a:rPr lang="sv-SE" dirty="0"/>
              <a:t>I en priskomponent går det också att ange </a:t>
            </a:r>
            <a:r>
              <a:rPr lang="sv-SE" b="1" dirty="0"/>
              <a:t>urvalsvillkor</a:t>
            </a:r>
            <a:r>
              <a:rPr lang="sv-SE" dirty="0"/>
              <a:t> men det används inte i lika stor utsträckning som för råvara</a:t>
            </a:r>
          </a:p>
          <a:p>
            <a:endParaRPr lang="sv-SE" dirty="0"/>
          </a:p>
          <a:p>
            <a:endParaRPr lang="sv-SE" dirty="0"/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23AA2C3E-3D62-FBE7-56EA-F2A15A760907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6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EE54CF76-3328-A899-8E18-94357DD77432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Olika sätt att prissätta</a:t>
            </a:r>
            <a:endParaRPr lang="sv-SE" b="0"/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A3532FCE-482D-3912-5102-C05754D09C70}"/>
              </a:ext>
            </a:extLst>
          </p:cNvPr>
          <p:cNvGrpSpPr/>
          <p:nvPr/>
        </p:nvGrpSpPr>
        <p:grpSpPr>
          <a:xfrm>
            <a:off x="838202" y="2791433"/>
            <a:ext cx="3835107" cy="1791117"/>
            <a:chOff x="838202" y="2791433"/>
            <a:chExt cx="3835107" cy="1791117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94F96F4D-1C5A-9895-FB81-1FBF6C7B3ED7}"/>
                </a:ext>
              </a:extLst>
            </p:cNvPr>
            <p:cNvSpPr/>
            <p:nvPr/>
          </p:nvSpPr>
          <p:spPr>
            <a:xfrm>
              <a:off x="838202" y="2791433"/>
              <a:ext cx="3835107" cy="1669197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7000"/>
              </a:schemeClr>
            </a:solidFill>
            <a:ln>
              <a:solidFill>
                <a:schemeClr val="tx1">
                  <a:alpha val="11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Platshållare för innehåll 8">
              <a:extLst>
                <a:ext uri="{FF2B5EF4-FFF2-40B4-BE49-F238E27FC236}">
                  <a16:creationId xmlns:a16="http://schemas.microsoft.com/office/drawing/2014/main" id="{36A75ACF-D916-513D-3DBE-8663724A03B6}"/>
                </a:ext>
              </a:extLst>
            </p:cNvPr>
            <p:cNvSpPr txBox="1">
              <a:spLocks/>
            </p:cNvSpPr>
            <p:nvPr/>
          </p:nvSpPr>
          <p:spPr>
            <a:xfrm>
              <a:off x="838202" y="2810275"/>
              <a:ext cx="3835107" cy="17722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0975" indent="-176213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6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1pPr>
              <a:lvl2pPr marL="355600" indent="-17462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4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2pPr>
              <a:lvl3pPr marL="536575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3pPr>
              <a:lvl4pPr marL="712788" indent="-176213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4pPr>
              <a:lvl5pPr marL="893763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/>
                <a:t>Grundpris Formel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Priset består av en fast del och en rörlig del (</a:t>
              </a:r>
              <a:r>
                <a:rPr lang="sv-SE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avståndsberoende</a:t>
              </a:r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Kvantitetsberoende</a:t>
              </a:r>
            </a:p>
            <a:p>
              <a:endParaRPr lang="sv-SE"/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DE068E36-D15E-0B9F-A16B-074D8BA5739C}"/>
              </a:ext>
            </a:extLst>
          </p:cNvPr>
          <p:cNvGrpSpPr/>
          <p:nvPr/>
        </p:nvGrpSpPr>
        <p:grpSpPr>
          <a:xfrm>
            <a:off x="838200" y="4582550"/>
            <a:ext cx="3835108" cy="1772275"/>
            <a:chOff x="838200" y="4582550"/>
            <a:chExt cx="3835108" cy="1772275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62FC7114-0BF6-0EBA-7CCD-B63AEC4959AA}"/>
                </a:ext>
              </a:extLst>
            </p:cNvPr>
            <p:cNvSpPr/>
            <p:nvPr/>
          </p:nvSpPr>
          <p:spPr>
            <a:xfrm>
              <a:off x="838200" y="4582550"/>
              <a:ext cx="3835107" cy="1772275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7000"/>
              </a:schemeClr>
            </a:solidFill>
            <a:ln>
              <a:solidFill>
                <a:schemeClr val="tx1">
                  <a:alpha val="11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Platshållare för innehåll 8">
              <a:extLst>
                <a:ext uri="{FF2B5EF4-FFF2-40B4-BE49-F238E27FC236}">
                  <a16:creationId xmlns:a16="http://schemas.microsoft.com/office/drawing/2014/main" id="{79D53E51-90E5-51F5-59EF-220EFF390EC0}"/>
                </a:ext>
              </a:extLst>
            </p:cNvPr>
            <p:cNvSpPr txBox="1">
              <a:spLocks/>
            </p:cNvSpPr>
            <p:nvPr/>
          </p:nvSpPr>
          <p:spPr>
            <a:xfrm>
              <a:off x="904673" y="4582550"/>
              <a:ext cx="3768635" cy="17722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0975" indent="-176213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6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1pPr>
              <a:lvl2pPr marL="355600" indent="-17462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4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2pPr>
              <a:lvl3pPr marL="536575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3pPr>
              <a:lvl4pPr marL="712788" indent="-176213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4pPr>
              <a:lvl5pPr marL="893763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/>
                <a:t>Grundpris Sträcka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Priset är oberoende av sträcka (används vid fasta sträckor)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Fast pris per leverans eller kvantitetsberoende</a:t>
              </a:r>
            </a:p>
            <a:p>
              <a:pPr marL="4762" indent="0">
                <a:buNone/>
              </a:pPr>
              <a:endParaRPr lang="sv-SE"/>
            </a:p>
          </p:txBody>
        </p:sp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B5615B52-4330-6408-AB07-1BE8C5FA18A4}"/>
              </a:ext>
            </a:extLst>
          </p:cNvPr>
          <p:cNvGrpSpPr/>
          <p:nvPr/>
        </p:nvGrpSpPr>
        <p:grpSpPr>
          <a:xfrm>
            <a:off x="5076824" y="3588073"/>
            <a:ext cx="3835107" cy="1988953"/>
            <a:chOff x="5381624" y="4370113"/>
            <a:chExt cx="3835107" cy="1988953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0C044E5E-FA56-FC59-7AF6-093F86241FC9}"/>
                </a:ext>
              </a:extLst>
            </p:cNvPr>
            <p:cNvSpPr/>
            <p:nvPr/>
          </p:nvSpPr>
          <p:spPr>
            <a:xfrm>
              <a:off x="5381624" y="4379807"/>
              <a:ext cx="3835107" cy="1979259"/>
            </a:xfrm>
            <a:prstGeom prst="rect">
              <a:avLst/>
            </a:prstGeom>
            <a:solidFill>
              <a:schemeClr val="accent5">
                <a:lumMod val="20000"/>
                <a:lumOff val="80000"/>
                <a:alpha val="37000"/>
              </a:schemeClr>
            </a:solidFill>
            <a:ln>
              <a:solidFill>
                <a:schemeClr val="tx1">
                  <a:alpha val="11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3" name="Platshållare för innehåll 8">
              <a:extLst>
                <a:ext uri="{FF2B5EF4-FFF2-40B4-BE49-F238E27FC236}">
                  <a16:creationId xmlns:a16="http://schemas.microsoft.com/office/drawing/2014/main" id="{166239D8-C6F0-E075-E0F5-38139D81A635}"/>
                </a:ext>
              </a:extLst>
            </p:cNvPr>
            <p:cNvSpPr txBox="1">
              <a:spLocks/>
            </p:cNvSpPr>
            <p:nvPr/>
          </p:nvSpPr>
          <p:spPr>
            <a:xfrm>
              <a:off x="5381624" y="4370113"/>
              <a:ext cx="3835107" cy="177227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0975" indent="-176213" algn="l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6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1pPr>
              <a:lvl2pPr marL="355600" indent="-17462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Tx/>
                <a:buBlip>
                  <a:blip r:embed="rId3"/>
                </a:buBlip>
                <a:tabLst/>
                <a:defRPr sz="1400" b="0" i="0" kern="1200">
                  <a:solidFill>
                    <a:schemeClr val="bg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2pPr>
              <a:lvl3pPr marL="536575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3pPr>
              <a:lvl4pPr marL="712788" indent="-176213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4pPr>
              <a:lvl5pPr marL="893763" indent="-180975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spcAft>
                  <a:spcPts val="1200"/>
                </a:spcAft>
                <a:buFont typeface="Systemtypsnitt normalt"/>
                <a:buChar char="-"/>
                <a:tabLst/>
                <a:defRPr sz="1400" b="0" i="0" kern="1200">
                  <a:solidFill>
                    <a:schemeClr val="tx1"/>
                  </a:solidFill>
                  <a:latin typeface="Noto Serif" panose="02020600060500020200" pitchFamily="18" charset="0"/>
                  <a:ea typeface="Noto Serif" panose="02020600060500020200" pitchFamily="18" charset="0"/>
                  <a:cs typeface="Noto Serif" panose="02020600060500020200" pitchFamily="18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/>
                <a:t>Tillägg och Avdrag (T/A)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Procent av grundpriset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á-pris kvantitet (kvantitetsberoende)</a:t>
              </a:r>
            </a:p>
            <a:p>
              <a:pPr lvl="1"/>
              <a:r>
                <a:rPr lang="sv-SE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á-pris leverans (fast pris per leverans)</a:t>
              </a:r>
            </a:p>
            <a:p>
              <a:pPr lvl="1"/>
              <a:endParaRPr lang="sv-SE"/>
            </a:p>
            <a:p>
              <a:endParaRPr lang="sv-SE"/>
            </a:p>
          </p:txBody>
        </p:sp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A80787B2-8E7C-D3CD-1B35-6DECB5F9D0DB}"/>
              </a:ext>
            </a:extLst>
          </p:cNvPr>
          <p:cNvSpPr txBox="1"/>
          <p:nvPr/>
        </p:nvSpPr>
        <p:spPr>
          <a:xfrm>
            <a:off x="771895" y="1917895"/>
            <a:ext cx="460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Komponentstyper</a:t>
            </a:r>
          </a:p>
          <a:p>
            <a:r>
              <a:rPr lang="sv-SE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finns tre olika komponentstyper</a:t>
            </a:r>
            <a:endParaRPr lang="sv-SE" sz="1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Moln 7">
            <a:extLst>
              <a:ext uri="{FF2B5EF4-FFF2-40B4-BE49-F238E27FC236}">
                <a16:creationId xmlns:a16="http://schemas.microsoft.com/office/drawing/2014/main" id="{90782578-B287-DDE8-840A-5ACB90AA1004}"/>
              </a:ext>
            </a:extLst>
          </p:cNvPr>
          <p:cNvSpPr/>
          <p:nvPr/>
        </p:nvSpPr>
        <p:spPr>
          <a:xfrm>
            <a:off x="8911931" y="919112"/>
            <a:ext cx="3156240" cy="1997565"/>
          </a:xfrm>
          <a:prstGeom prst="cloud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Tips! blir du osäker på vilken komponent du ska använda? </a:t>
            </a:r>
          </a:p>
          <a:p>
            <a:pPr algn="ctr"/>
            <a:r>
              <a:rPr lang="sv-SE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Läs vår </a:t>
            </a:r>
            <a:r>
              <a:rPr lang="sv-SE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handbok</a:t>
            </a:r>
            <a:r>
              <a:rPr lang="sv-SE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som finns på biometria.se!</a:t>
            </a:r>
          </a:p>
        </p:txBody>
      </p:sp>
    </p:spTree>
    <p:extLst>
      <p:ext uri="{BB962C8B-B14F-4D97-AF65-F5344CB8AC3E}">
        <p14:creationId xmlns:p14="http://schemas.microsoft.com/office/powerpoint/2010/main" val="15224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6AB702-A45F-C318-7AE4-65C3C6507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Olika sätt att prissätta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269EA2-C17B-87B2-FFFC-4C8286EA6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8797" cy="4351338"/>
          </a:xfrm>
        </p:spPr>
        <p:txBody>
          <a:bodyPr/>
          <a:lstStyle/>
          <a:p>
            <a:r>
              <a:rPr lang="sv-SE"/>
              <a:t>Det finns tre olika typer av komponenter:</a:t>
            </a:r>
          </a:p>
          <a:p>
            <a:pPr lvl="1"/>
            <a:r>
              <a:rPr lang="sv-SE"/>
              <a:t>Grundpris Formel</a:t>
            </a:r>
          </a:p>
          <a:p>
            <a:pPr lvl="1"/>
            <a:r>
              <a:rPr lang="sv-SE"/>
              <a:t>Grundpris Sträcka</a:t>
            </a:r>
          </a:p>
          <a:p>
            <a:pPr lvl="1"/>
            <a:r>
              <a:rPr lang="sv-SE"/>
              <a:t>Tillägg &amp; Avdrag</a:t>
            </a:r>
          </a:p>
          <a:p>
            <a:r>
              <a:rPr lang="sv-SE"/>
              <a:t>Tillägg &amp; avdrag:</a:t>
            </a:r>
          </a:p>
          <a:p>
            <a:pPr lvl="1"/>
            <a:r>
              <a:rPr lang="sv-SE"/>
              <a:t>Några exempel på olika komponentstyper:</a:t>
            </a:r>
            <a:br>
              <a:rPr lang="sv-SE"/>
            </a:br>
            <a:r>
              <a:rPr lang="sv-SE"/>
              <a:t>Lossning, BK, Retur, Startplats, Slutplats, Slutkört, Omlastning, Försvårad transport, Försvårad lastning, Anskaffningsform, Avgiftsbelagd väg, Extra tidsåtgång, Transportmedel. </a:t>
            </a:r>
          </a:p>
          <a:p>
            <a:endParaRPr lang="sv-SE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2266DF0-611F-77A2-FA10-22E8550E6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894" y="2817591"/>
            <a:ext cx="3276600" cy="3533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A1FB49C9-4F89-E810-143C-77102ED93422}"/>
              </a:ext>
            </a:extLst>
          </p:cNvPr>
          <p:cNvSpPr txBox="1"/>
          <p:nvPr/>
        </p:nvSpPr>
        <p:spPr>
          <a:xfrm>
            <a:off x="8046894" y="2061299"/>
            <a:ext cx="3436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Från en transportprislista i VIOL 3: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D22A98A7-EDB4-C5C9-F556-408A239FE6F8}"/>
              </a:ext>
            </a:extLst>
          </p:cNvPr>
          <p:cNvCxnSpPr>
            <a:cxnSpLocks/>
          </p:cNvCxnSpPr>
          <p:nvPr/>
        </p:nvCxnSpPr>
        <p:spPr>
          <a:xfrm>
            <a:off x="6954693" y="2477651"/>
            <a:ext cx="0" cy="405637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2195BE2F-668B-415B-92A3-2CE5DD6C1DDF}"/>
              </a:ext>
            </a:extLst>
          </p:cNvPr>
          <p:cNvCxnSpPr>
            <a:cxnSpLocks/>
          </p:cNvCxnSpPr>
          <p:nvPr/>
        </p:nvCxnSpPr>
        <p:spPr>
          <a:xfrm flipV="1">
            <a:off x="5927595" y="3428999"/>
            <a:ext cx="1848701" cy="1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D45F12A0-3557-78F5-45CD-586EC8A7414C}"/>
              </a:ext>
            </a:extLst>
          </p:cNvPr>
          <p:cNvCxnSpPr>
            <a:cxnSpLocks/>
          </p:cNvCxnSpPr>
          <p:nvPr/>
        </p:nvCxnSpPr>
        <p:spPr>
          <a:xfrm flipV="1">
            <a:off x="5932642" y="5253931"/>
            <a:ext cx="1848701" cy="1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5C6C236C-E61A-EA67-4BE6-912ED4BAAE4F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9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objekt 36">
            <a:extLst>
              <a:ext uri="{FF2B5EF4-FFF2-40B4-BE49-F238E27FC236}">
                <a16:creationId xmlns:a16="http://schemas.microsoft.com/office/drawing/2014/main" id="{9FAB6A7E-7309-7B72-C7A2-F98973F1A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63" y="2197233"/>
            <a:ext cx="9839325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F7EDDCF-8944-802F-1133-58AB8878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Transportpris</a:t>
            </a:r>
            <a:br>
              <a:rPr lang="sv-SE" dirty="0"/>
            </a:br>
            <a:r>
              <a:rPr lang="sv-SE" sz="1600" b="0" dirty="0"/>
              <a:t>Några exempel på priskomponenter..</a:t>
            </a:r>
            <a:endParaRPr lang="sv-SE" b="0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F70B003-C634-A2EB-D021-A290A20AD38D}"/>
              </a:ext>
            </a:extLst>
          </p:cNvPr>
          <p:cNvSpPr txBox="1"/>
          <p:nvPr/>
        </p:nvSpPr>
        <p:spPr>
          <a:xfrm>
            <a:off x="771896" y="1741488"/>
            <a:ext cx="440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Exempel: Grundpris sträcka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D49ACB94-1844-75A7-13FB-EC457D815F4F}"/>
              </a:ext>
            </a:extLst>
          </p:cNvPr>
          <p:cNvSpPr txBox="1"/>
          <p:nvPr/>
        </p:nvSpPr>
        <p:spPr>
          <a:xfrm>
            <a:off x="3523394" y="4352282"/>
            <a:ext cx="2619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Villkor som måste uppfyllas  </a:t>
            </a: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E5E0E5D8-1B5A-6563-A89C-4C239A6CF5BD}"/>
              </a:ext>
            </a:extLst>
          </p:cNvPr>
          <p:cNvSpPr txBox="1"/>
          <p:nvPr/>
        </p:nvSpPr>
        <p:spPr>
          <a:xfrm>
            <a:off x="6851520" y="4340624"/>
            <a:ext cx="1413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Á-pris leverans</a:t>
            </a:r>
          </a:p>
        </p:txBody>
      </p: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9DE1CB47-700E-95BD-71F1-36B5145E0D84}"/>
              </a:ext>
            </a:extLst>
          </p:cNvPr>
          <p:cNvCxnSpPr/>
          <p:nvPr/>
        </p:nvCxnSpPr>
        <p:spPr>
          <a:xfrm>
            <a:off x="771896" y="1573481"/>
            <a:ext cx="9791205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ktangel 30">
            <a:extLst>
              <a:ext uri="{FF2B5EF4-FFF2-40B4-BE49-F238E27FC236}">
                <a16:creationId xmlns:a16="http://schemas.microsoft.com/office/drawing/2014/main" id="{A5B15CC3-F0BD-C909-8C10-70C7BDA8F53B}"/>
              </a:ext>
            </a:extLst>
          </p:cNvPr>
          <p:cNvSpPr/>
          <p:nvPr/>
        </p:nvSpPr>
        <p:spPr>
          <a:xfrm>
            <a:off x="3523394" y="3385904"/>
            <a:ext cx="3384108" cy="330969"/>
          </a:xfrm>
          <a:prstGeom prst="rect">
            <a:avLst/>
          </a:prstGeom>
          <a:noFill/>
          <a:ln w="28575">
            <a:solidFill>
              <a:srgbClr val="0F0F0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BEDDB6B6-A29F-61A4-1812-9A805CD62E4D}"/>
              </a:ext>
            </a:extLst>
          </p:cNvPr>
          <p:cNvSpPr/>
          <p:nvPr/>
        </p:nvSpPr>
        <p:spPr>
          <a:xfrm>
            <a:off x="3579480" y="2725866"/>
            <a:ext cx="1045029" cy="308712"/>
          </a:xfrm>
          <a:prstGeom prst="rect">
            <a:avLst/>
          </a:prstGeom>
          <a:noFill/>
          <a:ln w="28575">
            <a:solidFill>
              <a:srgbClr val="0F0F0F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04B24ACC-181C-D5C1-631C-828C7C647586}"/>
              </a:ext>
            </a:extLst>
          </p:cNvPr>
          <p:cNvSpPr/>
          <p:nvPr/>
        </p:nvSpPr>
        <p:spPr>
          <a:xfrm>
            <a:off x="5962014" y="2741210"/>
            <a:ext cx="1654615" cy="308712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98FEB3FD-D3DF-C219-3620-CF2819A85DE2}"/>
              </a:ext>
            </a:extLst>
          </p:cNvPr>
          <p:cNvSpPr/>
          <p:nvPr/>
        </p:nvSpPr>
        <p:spPr>
          <a:xfrm>
            <a:off x="6954643" y="3385904"/>
            <a:ext cx="475373" cy="674721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5" name="Platshållare för innehåll 2">
            <a:extLst>
              <a:ext uri="{FF2B5EF4-FFF2-40B4-BE49-F238E27FC236}">
                <a16:creationId xmlns:a16="http://schemas.microsoft.com/office/drawing/2014/main" id="{511DCD03-CD70-4108-9E6B-C996E02F6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63" y="4823043"/>
            <a:ext cx="10515600" cy="1801044"/>
          </a:xfrm>
        </p:spPr>
        <p:txBody>
          <a:bodyPr/>
          <a:lstStyle/>
          <a:p>
            <a:r>
              <a:rPr lang="sv-SE" dirty="0" err="1"/>
              <a:t>Priskomponenten</a:t>
            </a:r>
            <a:r>
              <a:rPr lang="sv-SE" dirty="0"/>
              <a:t> ärver standardkomponentens egenskaper, men företaget anger själv: </a:t>
            </a:r>
            <a:endParaRPr lang="sv-SE" dirty="0">
              <a:highlight>
                <a:srgbClr val="FFFF00"/>
              </a:highlight>
            </a:endParaRPr>
          </a:p>
          <a:p>
            <a:pPr lvl="1"/>
            <a:r>
              <a:rPr lang="sv-S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Värdevillkor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När ska priset gälla? Exempelvis ett visst avstånd eller i det här fallet, en viss start- och slutplats</a:t>
            </a:r>
          </a:p>
          <a:p>
            <a:pPr lvl="1"/>
            <a:r>
              <a:rPr lang="sv-SE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Uttrycksvärden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Vad är priset? Läggs till i uttrycket som ärvs från standardkomponenten</a:t>
            </a:r>
          </a:p>
        </p:txBody>
      </p:sp>
    </p:spTree>
    <p:extLst>
      <p:ext uri="{BB962C8B-B14F-4D97-AF65-F5344CB8AC3E}">
        <p14:creationId xmlns:p14="http://schemas.microsoft.com/office/powerpoint/2010/main" val="117743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7EDDCF-8944-802F-1133-58AB8878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Några exempel på priskomponenter..</a:t>
            </a:r>
            <a:endParaRPr lang="sv-SE" b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F70B003-C634-A2EB-D021-A290A20AD38D}"/>
              </a:ext>
            </a:extLst>
          </p:cNvPr>
          <p:cNvSpPr txBox="1"/>
          <p:nvPr/>
        </p:nvSpPr>
        <p:spPr>
          <a:xfrm>
            <a:off x="771896" y="1741488"/>
            <a:ext cx="440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Exempel: Grundpris formel</a:t>
            </a:r>
          </a:p>
        </p:txBody>
      </p: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9DE1CB47-700E-95BD-71F1-36B5145E0D84}"/>
              </a:ext>
            </a:extLst>
          </p:cNvPr>
          <p:cNvCxnSpPr/>
          <p:nvPr/>
        </p:nvCxnSpPr>
        <p:spPr>
          <a:xfrm>
            <a:off x="771896" y="1573481"/>
            <a:ext cx="9791205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Platshållare för innehåll 2">
            <a:extLst>
              <a:ext uri="{FF2B5EF4-FFF2-40B4-BE49-F238E27FC236}">
                <a16:creationId xmlns:a16="http://schemas.microsoft.com/office/drawing/2014/main" id="{511DCD03-CD70-4108-9E6B-C996E02F6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62" y="4088150"/>
            <a:ext cx="3132415" cy="1801044"/>
          </a:xfrm>
        </p:spPr>
        <p:txBody>
          <a:bodyPr/>
          <a:lstStyle/>
          <a:p>
            <a:r>
              <a:rPr lang="sv-SE"/>
              <a:t>Villkor</a:t>
            </a:r>
          </a:p>
          <a:p>
            <a:pPr lvl="1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Villkor som måste uppfyllas </a:t>
            </a:r>
          </a:p>
          <a:p>
            <a:endParaRPr lang="sv-SE">
              <a:highlight>
                <a:srgbClr val="FFFF00"/>
              </a:highlight>
            </a:endParaRP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9A48BE5A-CD1C-8E05-51A9-F8EDD17A722E}"/>
              </a:ext>
            </a:extLst>
          </p:cNvPr>
          <p:cNvSpPr txBox="1">
            <a:spLocks/>
          </p:cNvSpPr>
          <p:nvPr/>
        </p:nvSpPr>
        <p:spPr>
          <a:xfrm>
            <a:off x="638215" y="2034957"/>
            <a:ext cx="10515600" cy="1801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76213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>
              <a:solidFill>
                <a:schemeClr val="bg1"/>
              </a:solidFill>
              <a:highlight>
                <a:srgbClr val="FFFF00"/>
              </a:highlight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04785A61-D64D-4680-5E2E-03B99E8DEC6F}"/>
              </a:ext>
            </a:extLst>
          </p:cNvPr>
          <p:cNvSpPr txBox="1"/>
          <p:nvPr/>
        </p:nvSpPr>
        <p:spPr>
          <a:xfrm>
            <a:off x="7078266" y="4145443"/>
            <a:ext cx="130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48A13D5-D245-EEA9-21BF-9EFEA9FB9E38}"/>
              </a:ext>
            </a:extLst>
          </p:cNvPr>
          <p:cNvSpPr txBox="1"/>
          <p:nvPr/>
        </p:nvSpPr>
        <p:spPr>
          <a:xfrm>
            <a:off x="7392822" y="4141819"/>
            <a:ext cx="1308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F08D69A0-E42F-F2C7-62A2-F86B4B7C67C4}"/>
              </a:ext>
            </a:extLst>
          </p:cNvPr>
          <p:cNvCxnSpPr>
            <a:cxnSpLocks/>
          </p:cNvCxnSpPr>
          <p:nvPr/>
        </p:nvCxnSpPr>
        <p:spPr>
          <a:xfrm>
            <a:off x="2232434" y="3579246"/>
            <a:ext cx="2586149" cy="64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>
            <a:extLst>
              <a:ext uri="{FF2B5EF4-FFF2-40B4-BE49-F238E27FC236}">
                <a16:creationId xmlns:a16="http://schemas.microsoft.com/office/drawing/2014/main" id="{41B74411-273F-7CAB-49CB-CD5C728E3757}"/>
              </a:ext>
            </a:extLst>
          </p:cNvPr>
          <p:cNvCxnSpPr>
            <a:cxnSpLocks/>
          </p:cNvCxnSpPr>
          <p:nvPr/>
        </p:nvCxnSpPr>
        <p:spPr>
          <a:xfrm>
            <a:off x="4960046" y="3579246"/>
            <a:ext cx="3902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51809FFB-7D23-D194-7EAD-F91FF3B41F12}"/>
              </a:ext>
            </a:extLst>
          </p:cNvPr>
          <p:cNvCxnSpPr>
            <a:cxnSpLocks/>
          </p:cNvCxnSpPr>
          <p:nvPr/>
        </p:nvCxnSpPr>
        <p:spPr>
          <a:xfrm>
            <a:off x="7136331" y="3578073"/>
            <a:ext cx="21659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D45F7BD4-D8F9-535F-7B98-45F3765A0F14}"/>
              </a:ext>
            </a:extLst>
          </p:cNvPr>
          <p:cNvCxnSpPr>
            <a:cxnSpLocks/>
          </p:cNvCxnSpPr>
          <p:nvPr/>
        </p:nvCxnSpPr>
        <p:spPr>
          <a:xfrm>
            <a:off x="7418717" y="3564448"/>
            <a:ext cx="28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7DE206F2-DD07-9C93-EF44-A316A51E5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899" y="2369333"/>
            <a:ext cx="11352202" cy="1529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Platshållare för innehåll 2">
            <a:extLst>
              <a:ext uri="{FF2B5EF4-FFF2-40B4-BE49-F238E27FC236}">
                <a16:creationId xmlns:a16="http://schemas.microsoft.com/office/drawing/2014/main" id="{85DBB54B-D0BF-66CF-FEE0-559782D3D539}"/>
              </a:ext>
            </a:extLst>
          </p:cNvPr>
          <p:cNvSpPr txBox="1">
            <a:spLocks/>
          </p:cNvSpPr>
          <p:nvPr/>
        </p:nvSpPr>
        <p:spPr>
          <a:xfrm>
            <a:off x="4818583" y="4025239"/>
            <a:ext cx="4122983" cy="18010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0975" indent="-176213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5"/>
              </a:buBlip>
              <a:tabLst/>
              <a:defRPr sz="1600" b="0" i="0" kern="12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Tx/>
              <a:buBlip>
                <a:blip r:embed="rId5"/>
              </a:buBlip>
              <a:tabLst/>
              <a:defRPr sz="1400" b="0" i="0" kern="12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Uttryck</a:t>
            </a:r>
          </a:p>
          <a:p>
            <a:pPr lvl="1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 </a:t>
            </a:r>
            <a:r>
              <a:rPr lang="sv-SE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prisdel</a:t>
            </a:r>
            <a:endPara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Startvärde i avståndsintervallet</a:t>
            </a:r>
          </a:p>
          <a:p>
            <a:pPr lvl="1"/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Rörlig </a:t>
            </a:r>
            <a:r>
              <a:rPr lang="sv-SE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prisdel</a:t>
            </a: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sv-SE">
              <a:highlight>
                <a:srgbClr val="FFFF00"/>
              </a:highlight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D3A5B401-0D94-0359-56D1-01534B90BB27}"/>
              </a:ext>
            </a:extLst>
          </p:cNvPr>
          <p:cNvSpPr/>
          <p:nvPr/>
        </p:nvSpPr>
        <p:spPr>
          <a:xfrm>
            <a:off x="2232434" y="3032028"/>
            <a:ext cx="2586149" cy="817301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53274CB9-3210-3000-1D88-B78F0D9FDED6}"/>
              </a:ext>
            </a:extLst>
          </p:cNvPr>
          <p:cNvSpPr/>
          <p:nvPr/>
        </p:nvSpPr>
        <p:spPr>
          <a:xfrm>
            <a:off x="4884372" y="3244556"/>
            <a:ext cx="387895" cy="308712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04758D1A-8A5C-66A3-922F-7B303BABADC2}"/>
              </a:ext>
            </a:extLst>
          </p:cNvPr>
          <p:cNvSpPr/>
          <p:nvPr/>
        </p:nvSpPr>
        <p:spPr>
          <a:xfrm>
            <a:off x="6919734" y="3243970"/>
            <a:ext cx="216597" cy="308712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E0D43E31-AD0D-6D60-959A-8E3D17A2D896}"/>
              </a:ext>
            </a:extLst>
          </p:cNvPr>
          <p:cNvSpPr/>
          <p:nvPr/>
        </p:nvSpPr>
        <p:spPr>
          <a:xfrm>
            <a:off x="7202120" y="3243041"/>
            <a:ext cx="288000" cy="308712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55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0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7EDDCF-8944-802F-1133-58AB8878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Några exempel på priskomponenter..</a:t>
            </a:r>
            <a:endParaRPr lang="sv-SE" b="0"/>
          </a:p>
        </p:txBody>
      </p: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9DE1CB47-700E-95BD-71F1-36B5145E0D84}"/>
              </a:ext>
            </a:extLst>
          </p:cNvPr>
          <p:cNvCxnSpPr/>
          <p:nvPr/>
        </p:nvCxnSpPr>
        <p:spPr>
          <a:xfrm>
            <a:off x="771896" y="1573481"/>
            <a:ext cx="9791205" cy="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FF83129A-9635-60C1-3135-2D233A774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09355"/>
            <a:ext cx="9071030" cy="215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5C3C8AB-C460-BC39-363E-8FF8AEF29D0A}"/>
              </a:ext>
            </a:extLst>
          </p:cNvPr>
          <p:cNvSpPr txBox="1"/>
          <p:nvPr/>
        </p:nvSpPr>
        <p:spPr>
          <a:xfrm>
            <a:off x="771896" y="1741488"/>
            <a:ext cx="4400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Exempel: Grundpris formel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E10A370E-2195-89AE-5E6F-BC79EB82E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36883"/>
            <a:ext cx="10515600" cy="1801044"/>
          </a:xfrm>
        </p:spPr>
        <p:txBody>
          <a:bodyPr/>
          <a:lstStyle/>
          <a:p>
            <a:r>
              <a:rPr lang="sv-SE"/>
              <a:t>Måste vara omlastning av typ 2 för att </a:t>
            </a:r>
            <a:r>
              <a:rPr lang="sv-SE" err="1"/>
              <a:t>prisraden</a:t>
            </a:r>
            <a:r>
              <a:rPr lang="sv-SE"/>
              <a:t> ska användas</a:t>
            </a:r>
          </a:p>
          <a:p>
            <a:r>
              <a:rPr lang="sv-SE"/>
              <a:t>Priset som tillkommer är 25 kr/kvantitet</a:t>
            </a:r>
          </a:p>
          <a:p>
            <a:endParaRPr lang="sv-SE">
              <a:highlight>
                <a:srgbClr val="FFFF00"/>
              </a:highlight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80F004-58AC-F621-97FE-1380F336CA07}"/>
              </a:ext>
            </a:extLst>
          </p:cNvPr>
          <p:cNvSpPr/>
          <p:nvPr/>
        </p:nvSpPr>
        <p:spPr>
          <a:xfrm>
            <a:off x="4372255" y="3293285"/>
            <a:ext cx="1972562" cy="68777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08CE783B-AAA6-81E7-38CD-F604AA7CD098}"/>
              </a:ext>
            </a:extLst>
          </p:cNvPr>
          <p:cNvSpPr/>
          <p:nvPr/>
        </p:nvSpPr>
        <p:spPr>
          <a:xfrm>
            <a:off x="7236753" y="3293285"/>
            <a:ext cx="2560390" cy="68777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56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C8B3C-5ED8-114A-35E7-26BDDF971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Drivmedelsindex i VIOL 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2C812A2-A01A-D568-C0CD-15451C554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5504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358626-F94D-8AF6-02F8-49F944A8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Drivmedelsindex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4E07F9-87E4-F1E1-04A5-9995795BD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Varför ett drivmedelsindex?</a:t>
            </a:r>
          </a:p>
          <a:p>
            <a:pPr lvl="1"/>
            <a:r>
              <a:rPr lang="sv-SE"/>
              <a:t>Ett drivmedelsindex registreras för att följa förändringen i pris på ett drivmedel och registreras med aktuellt drivmedelspris för specifika perioder och enligt önskat index.</a:t>
            </a:r>
          </a:p>
          <a:p>
            <a:pPr marL="4762" indent="0">
              <a:buNone/>
            </a:pPr>
            <a:r>
              <a:rPr lang="sv-SE"/>
              <a:t>Drivmedelsindex i VIOL 3</a:t>
            </a:r>
          </a:p>
          <a:p>
            <a:pPr marL="180975" lvl="1" indent="0">
              <a:buNone/>
            </a:pPr>
            <a:endParaRPr lang="sv-SE"/>
          </a:p>
        </p:txBody>
      </p:sp>
      <p:pic>
        <p:nvPicPr>
          <p:cNvPr id="4" name="Bild 3" descr="Bränsle kontur">
            <a:extLst>
              <a:ext uri="{FF2B5EF4-FFF2-40B4-BE49-F238E27FC236}">
                <a16:creationId xmlns:a16="http://schemas.microsoft.com/office/drawing/2014/main" id="{3D63B330-DA24-1018-9A15-D155F67C3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30892" y="3705367"/>
            <a:ext cx="2471596" cy="2471596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59185BB-FFB7-B706-1464-FA61B970B650}"/>
              </a:ext>
            </a:extLst>
          </p:cNvPr>
          <p:cNvGraphicFramePr/>
          <p:nvPr/>
        </p:nvGraphicFramePr>
        <p:xfrm>
          <a:off x="1035131" y="3651662"/>
          <a:ext cx="6837788" cy="274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646699E-E279-91F4-2BF1-F9C0011991DA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024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358626-F94D-8AF6-02F8-49F944A8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Drivmedelsindex</a:t>
            </a:r>
            <a:br>
              <a:rPr lang="sv-SE"/>
            </a:br>
            <a:r>
              <a:rPr lang="sv-SE" sz="1600" b="0"/>
              <a:t>Exempel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4E07F9-87E4-F1E1-04A5-9995795BD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En leverans avlämnas 2023-02-14. Vilket indexvärde kommer att användas då?</a:t>
            </a:r>
          </a:p>
          <a:p>
            <a:pPr marL="4762" indent="0">
              <a:buNone/>
            </a:pPr>
            <a:endParaRPr lang="sv-SE"/>
          </a:p>
          <a:p>
            <a:pPr marL="180975" lvl="1" indent="0">
              <a:buNone/>
            </a:pPr>
            <a:endParaRPr lang="sv-SE"/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646699E-E279-91F4-2BF1-F9C0011991DA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5" name="Grupp 14">
            <a:extLst>
              <a:ext uri="{FF2B5EF4-FFF2-40B4-BE49-F238E27FC236}">
                <a16:creationId xmlns:a16="http://schemas.microsoft.com/office/drawing/2014/main" id="{AB3EEC9F-0319-ED51-EB08-5D6E71BED37B}"/>
              </a:ext>
            </a:extLst>
          </p:cNvPr>
          <p:cNvGrpSpPr/>
          <p:nvPr/>
        </p:nvGrpSpPr>
        <p:grpSpPr>
          <a:xfrm>
            <a:off x="2224391" y="3281464"/>
            <a:ext cx="7587575" cy="499353"/>
            <a:chOff x="2224391" y="3281464"/>
            <a:chExt cx="7587575" cy="499353"/>
          </a:xfrm>
        </p:grpSpPr>
        <p:cxnSp>
          <p:nvCxnSpPr>
            <p:cNvPr id="6" name="Rak koppling 5">
              <a:extLst>
                <a:ext uri="{FF2B5EF4-FFF2-40B4-BE49-F238E27FC236}">
                  <a16:creationId xmlns:a16="http://schemas.microsoft.com/office/drawing/2014/main" id="{CA4D077A-AAC8-03E5-0829-4DCCC71ADD7E}"/>
                </a:ext>
              </a:extLst>
            </p:cNvPr>
            <p:cNvCxnSpPr/>
            <p:nvPr/>
          </p:nvCxnSpPr>
          <p:spPr>
            <a:xfrm>
              <a:off x="2224391" y="3780817"/>
              <a:ext cx="7587575" cy="0"/>
            </a:xfrm>
            <a:prstGeom prst="line">
              <a:avLst/>
            </a:prstGeom>
            <a:ln w="28575">
              <a:solidFill>
                <a:schemeClr val="bg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k koppling 8">
              <a:extLst>
                <a:ext uri="{FF2B5EF4-FFF2-40B4-BE49-F238E27FC236}">
                  <a16:creationId xmlns:a16="http://schemas.microsoft.com/office/drawing/2014/main" id="{462BF707-B9F4-3E73-B604-B75689844664}"/>
                </a:ext>
              </a:extLst>
            </p:cNvPr>
            <p:cNvCxnSpPr/>
            <p:nvPr/>
          </p:nvCxnSpPr>
          <p:spPr>
            <a:xfrm flipV="1">
              <a:off x="2237845" y="3307404"/>
              <a:ext cx="0" cy="473413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ak koppling 9">
              <a:extLst>
                <a:ext uri="{FF2B5EF4-FFF2-40B4-BE49-F238E27FC236}">
                  <a16:creationId xmlns:a16="http://schemas.microsoft.com/office/drawing/2014/main" id="{F9BFFC6F-8D16-4E5E-9C64-7CC84E91945A}"/>
                </a:ext>
              </a:extLst>
            </p:cNvPr>
            <p:cNvCxnSpPr/>
            <p:nvPr/>
          </p:nvCxnSpPr>
          <p:spPr>
            <a:xfrm flipV="1">
              <a:off x="4447159" y="3281464"/>
              <a:ext cx="0" cy="473413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k koppling 10">
              <a:extLst>
                <a:ext uri="{FF2B5EF4-FFF2-40B4-BE49-F238E27FC236}">
                  <a16:creationId xmlns:a16="http://schemas.microsoft.com/office/drawing/2014/main" id="{A58C3E38-D565-ECFD-ECFF-F95B612882AB}"/>
                </a:ext>
              </a:extLst>
            </p:cNvPr>
            <p:cNvCxnSpPr/>
            <p:nvPr/>
          </p:nvCxnSpPr>
          <p:spPr>
            <a:xfrm flipV="1">
              <a:off x="6663451" y="3307404"/>
              <a:ext cx="0" cy="473413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ruta 11">
            <a:extLst>
              <a:ext uri="{FF2B5EF4-FFF2-40B4-BE49-F238E27FC236}">
                <a16:creationId xmlns:a16="http://schemas.microsoft.com/office/drawing/2014/main" id="{8239B6E5-F270-6437-DF25-8576AB40C5B0}"/>
              </a:ext>
            </a:extLst>
          </p:cNvPr>
          <p:cNvSpPr txBox="1"/>
          <p:nvPr/>
        </p:nvSpPr>
        <p:spPr>
          <a:xfrm>
            <a:off x="1621275" y="2912132"/>
            <a:ext cx="136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2023-01-01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664E378-F444-6B2F-B46D-F7D48C1F4E7A}"/>
              </a:ext>
            </a:extLst>
          </p:cNvPr>
          <p:cNvSpPr txBox="1"/>
          <p:nvPr/>
        </p:nvSpPr>
        <p:spPr>
          <a:xfrm>
            <a:off x="3858637" y="2913723"/>
            <a:ext cx="136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2023-02-01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3A31D5FB-695D-9A4E-870B-F4D0B035F958}"/>
              </a:ext>
            </a:extLst>
          </p:cNvPr>
          <p:cNvSpPr txBox="1"/>
          <p:nvPr/>
        </p:nvSpPr>
        <p:spPr>
          <a:xfrm>
            <a:off x="6096000" y="2941156"/>
            <a:ext cx="136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bg1"/>
                </a:solidFill>
              </a:rPr>
              <a:t>2023-03-01</a:t>
            </a:r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id="{131E306A-9A33-97D7-CE13-6E57F2CE9005}"/>
              </a:ext>
            </a:extLst>
          </p:cNvPr>
          <p:cNvGrpSpPr/>
          <p:nvPr/>
        </p:nvGrpSpPr>
        <p:grpSpPr>
          <a:xfrm>
            <a:off x="2224391" y="4039737"/>
            <a:ext cx="2162783" cy="619215"/>
            <a:chOff x="2224391" y="4039737"/>
            <a:chExt cx="2162783" cy="619215"/>
          </a:xfrm>
        </p:grpSpPr>
        <p:cxnSp>
          <p:nvCxnSpPr>
            <p:cNvPr id="17" name="Rak koppling 16">
              <a:extLst>
                <a:ext uri="{FF2B5EF4-FFF2-40B4-BE49-F238E27FC236}">
                  <a16:creationId xmlns:a16="http://schemas.microsoft.com/office/drawing/2014/main" id="{5E75AF5E-367D-DC62-53A2-C0EBC15D0ECC}"/>
                </a:ext>
              </a:extLst>
            </p:cNvPr>
            <p:cNvCxnSpPr>
              <a:cxnSpLocks/>
            </p:cNvCxnSpPr>
            <p:nvPr/>
          </p:nvCxnSpPr>
          <p:spPr>
            <a:xfrm>
              <a:off x="2224391" y="4143983"/>
              <a:ext cx="2162783" cy="0"/>
            </a:xfrm>
            <a:prstGeom prst="line">
              <a:avLst/>
            </a:prstGeom>
            <a:ln w="28575">
              <a:solidFill>
                <a:srgbClr val="B865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k koppling 18">
              <a:extLst>
                <a:ext uri="{FF2B5EF4-FFF2-40B4-BE49-F238E27FC236}">
                  <a16:creationId xmlns:a16="http://schemas.microsoft.com/office/drawing/2014/main" id="{C6787FED-3ACB-17FB-A860-D40F2C0323E2}"/>
                </a:ext>
              </a:extLst>
            </p:cNvPr>
            <p:cNvCxnSpPr/>
            <p:nvPr/>
          </p:nvCxnSpPr>
          <p:spPr>
            <a:xfrm flipV="1">
              <a:off x="2237845" y="4039737"/>
              <a:ext cx="0" cy="104246"/>
            </a:xfrm>
            <a:prstGeom prst="line">
              <a:avLst/>
            </a:prstGeom>
            <a:ln w="28575">
              <a:solidFill>
                <a:srgbClr val="B865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ak koppling 28">
              <a:extLst>
                <a:ext uri="{FF2B5EF4-FFF2-40B4-BE49-F238E27FC236}">
                  <a16:creationId xmlns:a16="http://schemas.microsoft.com/office/drawing/2014/main" id="{52EC244E-CBEA-627C-62D7-924BA0F8ED0D}"/>
                </a:ext>
              </a:extLst>
            </p:cNvPr>
            <p:cNvCxnSpPr/>
            <p:nvPr/>
          </p:nvCxnSpPr>
          <p:spPr>
            <a:xfrm flipV="1">
              <a:off x="4387174" y="4054196"/>
              <a:ext cx="0" cy="104246"/>
            </a:xfrm>
            <a:prstGeom prst="line">
              <a:avLst/>
            </a:prstGeom>
            <a:ln w="28575">
              <a:solidFill>
                <a:srgbClr val="B865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ak koppling 29">
              <a:extLst>
                <a:ext uri="{FF2B5EF4-FFF2-40B4-BE49-F238E27FC236}">
                  <a16:creationId xmlns:a16="http://schemas.microsoft.com/office/drawing/2014/main" id="{B7E25AC0-3828-D2A8-045B-977C98514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5782" y="4143983"/>
              <a:ext cx="0" cy="514969"/>
            </a:xfrm>
            <a:prstGeom prst="line">
              <a:avLst/>
            </a:prstGeom>
            <a:ln w="28575">
              <a:solidFill>
                <a:srgbClr val="B865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 32">
            <a:extLst>
              <a:ext uri="{FF2B5EF4-FFF2-40B4-BE49-F238E27FC236}">
                <a16:creationId xmlns:a16="http://schemas.microsoft.com/office/drawing/2014/main" id="{1B14E1BE-C54D-F2D3-5633-98E0093E846C}"/>
              </a:ext>
            </a:extLst>
          </p:cNvPr>
          <p:cNvGrpSpPr/>
          <p:nvPr/>
        </p:nvGrpSpPr>
        <p:grpSpPr>
          <a:xfrm>
            <a:off x="4447159" y="4054196"/>
            <a:ext cx="2162783" cy="604756"/>
            <a:chOff x="2224391" y="4054196"/>
            <a:chExt cx="2162783" cy="604756"/>
          </a:xfrm>
        </p:grpSpPr>
        <p:cxnSp>
          <p:nvCxnSpPr>
            <p:cNvPr id="34" name="Rak koppling 33">
              <a:extLst>
                <a:ext uri="{FF2B5EF4-FFF2-40B4-BE49-F238E27FC236}">
                  <a16:creationId xmlns:a16="http://schemas.microsoft.com/office/drawing/2014/main" id="{747FA174-50E5-7F6B-4BBF-890D96A50924}"/>
                </a:ext>
              </a:extLst>
            </p:cNvPr>
            <p:cNvCxnSpPr>
              <a:cxnSpLocks/>
            </p:cNvCxnSpPr>
            <p:nvPr/>
          </p:nvCxnSpPr>
          <p:spPr>
            <a:xfrm>
              <a:off x="2224391" y="4143983"/>
              <a:ext cx="2162783" cy="0"/>
            </a:xfrm>
            <a:prstGeom prst="line">
              <a:avLst/>
            </a:prstGeom>
            <a:ln w="28575">
              <a:solidFill>
                <a:srgbClr val="DF49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ak koppling 34">
              <a:extLst>
                <a:ext uri="{FF2B5EF4-FFF2-40B4-BE49-F238E27FC236}">
                  <a16:creationId xmlns:a16="http://schemas.microsoft.com/office/drawing/2014/main" id="{734E5934-0EB2-FC17-6E58-76A654F2E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7845" y="4054196"/>
              <a:ext cx="0" cy="89787"/>
            </a:xfrm>
            <a:prstGeom prst="line">
              <a:avLst/>
            </a:prstGeom>
            <a:ln w="28575">
              <a:solidFill>
                <a:srgbClr val="DF49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ak koppling 35">
              <a:extLst>
                <a:ext uri="{FF2B5EF4-FFF2-40B4-BE49-F238E27FC236}">
                  <a16:creationId xmlns:a16="http://schemas.microsoft.com/office/drawing/2014/main" id="{66B83736-C8E8-0E59-D23D-9FC4ADB58C2D}"/>
                </a:ext>
              </a:extLst>
            </p:cNvPr>
            <p:cNvCxnSpPr/>
            <p:nvPr/>
          </p:nvCxnSpPr>
          <p:spPr>
            <a:xfrm flipV="1">
              <a:off x="4387174" y="4054196"/>
              <a:ext cx="0" cy="104246"/>
            </a:xfrm>
            <a:prstGeom prst="line">
              <a:avLst/>
            </a:prstGeom>
            <a:ln w="28575">
              <a:solidFill>
                <a:srgbClr val="DF49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ak koppling 36">
              <a:extLst>
                <a:ext uri="{FF2B5EF4-FFF2-40B4-BE49-F238E27FC236}">
                  <a16:creationId xmlns:a16="http://schemas.microsoft.com/office/drawing/2014/main" id="{6EB6EC8D-5A4D-B0B7-6138-C94A9ACB4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5782" y="4143983"/>
              <a:ext cx="0" cy="514969"/>
            </a:xfrm>
            <a:prstGeom prst="line">
              <a:avLst/>
            </a:prstGeom>
            <a:ln w="28575">
              <a:solidFill>
                <a:srgbClr val="DF494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 38">
            <a:extLst>
              <a:ext uri="{FF2B5EF4-FFF2-40B4-BE49-F238E27FC236}">
                <a16:creationId xmlns:a16="http://schemas.microsoft.com/office/drawing/2014/main" id="{83FB5400-660F-3F09-ECA5-26CA950C1103}"/>
              </a:ext>
            </a:extLst>
          </p:cNvPr>
          <p:cNvGrpSpPr/>
          <p:nvPr/>
        </p:nvGrpSpPr>
        <p:grpSpPr>
          <a:xfrm>
            <a:off x="6663451" y="4054196"/>
            <a:ext cx="2958664" cy="604756"/>
            <a:chOff x="2224391" y="4054196"/>
            <a:chExt cx="2162783" cy="604756"/>
          </a:xfrm>
        </p:grpSpPr>
        <p:cxnSp>
          <p:nvCxnSpPr>
            <p:cNvPr id="40" name="Rak koppling 39">
              <a:extLst>
                <a:ext uri="{FF2B5EF4-FFF2-40B4-BE49-F238E27FC236}">
                  <a16:creationId xmlns:a16="http://schemas.microsoft.com/office/drawing/2014/main" id="{A26CFF24-FE3F-B272-216A-77D539467773}"/>
                </a:ext>
              </a:extLst>
            </p:cNvPr>
            <p:cNvCxnSpPr>
              <a:cxnSpLocks/>
            </p:cNvCxnSpPr>
            <p:nvPr/>
          </p:nvCxnSpPr>
          <p:spPr>
            <a:xfrm>
              <a:off x="2224391" y="4143983"/>
              <a:ext cx="2162783" cy="0"/>
            </a:xfrm>
            <a:prstGeom prst="line">
              <a:avLst/>
            </a:prstGeom>
            <a:ln w="28575">
              <a:solidFill>
                <a:srgbClr val="9ECA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Rak koppling 40">
              <a:extLst>
                <a:ext uri="{FF2B5EF4-FFF2-40B4-BE49-F238E27FC236}">
                  <a16:creationId xmlns:a16="http://schemas.microsoft.com/office/drawing/2014/main" id="{2697B275-9B24-B04C-027F-0D62A7C2F4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37845" y="4054196"/>
              <a:ext cx="0" cy="89787"/>
            </a:xfrm>
            <a:prstGeom prst="line">
              <a:avLst/>
            </a:prstGeom>
            <a:ln w="28575">
              <a:solidFill>
                <a:srgbClr val="9ECA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ak koppling 41">
              <a:extLst>
                <a:ext uri="{FF2B5EF4-FFF2-40B4-BE49-F238E27FC236}">
                  <a16:creationId xmlns:a16="http://schemas.microsoft.com/office/drawing/2014/main" id="{1B319CB0-A2B2-B2FB-CBC6-D0B6CF7F7B23}"/>
                </a:ext>
              </a:extLst>
            </p:cNvPr>
            <p:cNvCxnSpPr/>
            <p:nvPr/>
          </p:nvCxnSpPr>
          <p:spPr>
            <a:xfrm flipV="1">
              <a:off x="4387174" y="4054196"/>
              <a:ext cx="0" cy="104246"/>
            </a:xfrm>
            <a:prstGeom prst="line">
              <a:avLst/>
            </a:prstGeom>
            <a:ln w="28575">
              <a:solidFill>
                <a:srgbClr val="9ECA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ak koppling 42">
              <a:extLst>
                <a:ext uri="{FF2B5EF4-FFF2-40B4-BE49-F238E27FC236}">
                  <a16:creationId xmlns:a16="http://schemas.microsoft.com/office/drawing/2014/main" id="{F71EC147-1AA9-3071-3DF8-DB32B73334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5782" y="4143983"/>
              <a:ext cx="0" cy="514969"/>
            </a:xfrm>
            <a:prstGeom prst="line">
              <a:avLst/>
            </a:prstGeom>
            <a:ln w="28575">
              <a:solidFill>
                <a:srgbClr val="9ECAC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ruta 43">
            <a:extLst>
              <a:ext uri="{FF2B5EF4-FFF2-40B4-BE49-F238E27FC236}">
                <a16:creationId xmlns:a16="http://schemas.microsoft.com/office/drawing/2014/main" id="{785A8E48-AF9A-90E4-B7C6-83EC0895C620}"/>
              </a:ext>
            </a:extLst>
          </p:cNvPr>
          <p:cNvSpPr txBox="1"/>
          <p:nvPr/>
        </p:nvSpPr>
        <p:spPr>
          <a:xfrm>
            <a:off x="2331449" y="4644771"/>
            <a:ext cx="196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>
                <a:solidFill>
                  <a:schemeClr val="bg1"/>
                </a:solidFill>
              </a:rPr>
              <a:t>2023-01-01</a:t>
            </a:r>
          </a:p>
          <a:p>
            <a:pPr algn="ctr"/>
            <a:r>
              <a:rPr lang="sv-SE" sz="1200">
                <a:solidFill>
                  <a:schemeClr val="bg1"/>
                </a:solidFill>
              </a:rPr>
              <a:t>Indexvärde: 12,69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C1DD816F-8810-22DA-5E38-8B3A8859220B}"/>
              </a:ext>
            </a:extLst>
          </p:cNvPr>
          <p:cNvSpPr txBox="1"/>
          <p:nvPr/>
        </p:nvSpPr>
        <p:spPr>
          <a:xfrm>
            <a:off x="4547740" y="4644771"/>
            <a:ext cx="196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>
                <a:solidFill>
                  <a:schemeClr val="bg1"/>
                </a:solidFill>
              </a:rPr>
              <a:t>2023-02-01</a:t>
            </a:r>
          </a:p>
          <a:p>
            <a:pPr algn="ctr"/>
            <a:r>
              <a:rPr lang="sv-SE" sz="1200">
                <a:solidFill>
                  <a:schemeClr val="bg1"/>
                </a:solidFill>
              </a:rPr>
              <a:t>Indexvärde: 12,62</a:t>
            </a:r>
          </a:p>
        </p:txBody>
      </p:sp>
      <p:sp>
        <p:nvSpPr>
          <p:cNvPr id="46" name="textruta 45">
            <a:extLst>
              <a:ext uri="{FF2B5EF4-FFF2-40B4-BE49-F238E27FC236}">
                <a16:creationId xmlns:a16="http://schemas.microsoft.com/office/drawing/2014/main" id="{EFB356E5-FED1-8A88-83F7-429ADB3409B7}"/>
              </a:ext>
            </a:extLst>
          </p:cNvPr>
          <p:cNvSpPr txBox="1"/>
          <p:nvPr/>
        </p:nvSpPr>
        <p:spPr>
          <a:xfrm>
            <a:off x="7161972" y="4628914"/>
            <a:ext cx="1961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>
                <a:solidFill>
                  <a:schemeClr val="bg1"/>
                </a:solidFill>
              </a:rPr>
              <a:t>2023-03-01</a:t>
            </a:r>
          </a:p>
          <a:p>
            <a:pPr algn="ctr"/>
            <a:r>
              <a:rPr lang="sv-SE" sz="1200">
                <a:solidFill>
                  <a:schemeClr val="bg1"/>
                </a:solidFill>
              </a:rPr>
              <a:t>Indexvärde: 12,85</a:t>
            </a:r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C0088B1C-F36E-72B9-2F34-BC61CAFD6200}"/>
              </a:ext>
            </a:extLst>
          </p:cNvPr>
          <p:cNvSpPr txBox="1"/>
          <p:nvPr/>
        </p:nvSpPr>
        <p:spPr>
          <a:xfrm>
            <a:off x="2114228" y="5475564"/>
            <a:ext cx="155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Svar: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 12,62</a:t>
            </a:r>
          </a:p>
        </p:txBody>
      </p:sp>
    </p:spTree>
    <p:extLst>
      <p:ext uri="{BB962C8B-B14F-4D97-AF65-F5344CB8AC3E}">
        <p14:creationId xmlns:p14="http://schemas.microsoft.com/office/powerpoint/2010/main" val="393073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265F9F-88E9-E1E3-6D6E-DBE2A7FB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03" y="2767219"/>
            <a:ext cx="10444994" cy="1325563"/>
          </a:xfrm>
        </p:spPr>
        <p:txBody>
          <a:bodyPr>
            <a:noAutofit/>
          </a:bodyPr>
          <a:lstStyle/>
          <a:p>
            <a:pPr algn="ctr"/>
            <a:r>
              <a:rPr lang="sv-SE" sz="5400"/>
              <a:t>Transportpris i VIOL 3</a:t>
            </a:r>
            <a:endParaRPr lang="sv-SE" sz="3200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9101735-47BB-DE14-01DE-53409C9CF0C7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C7DE118-078B-2CCD-2E72-E30C3341A660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5A95E950-986C-E19D-5589-FF5464DF9DCD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E3BD8000-8799-4C5C-480C-AD5EBD2D169A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67068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358626-F94D-8AF6-02F8-49F944A8C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Drivmedelsindex</a:t>
            </a:r>
            <a:br>
              <a:rPr lang="sv-SE"/>
            </a:br>
            <a:r>
              <a:rPr lang="sv-SE" sz="1600" b="0"/>
              <a:t>Räkneexempel</a:t>
            </a:r>
            <a:endParaRPr lang="sv-SE" b="0"/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D646699E-E279-91F4-2BF1-F9C0011991DA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85E108E2-9960-0392-BC30-BBDBDB8FD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476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1800"/>
              <a:t>Indexets värde: 14,6</a:t>
            </a:r>
          </a:p>
          <a:p>
            <a:pPr marL="476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1800"/>
              <a:t>Basvärdet: 14,1</a:t>
            </a:r>
          </a:p>
          <a:p>
            <a:pPr marL="476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1800"/>
              <a:t>Procent per klausulsteg: 0,6</a:t>
            </a:r>
          </a:p>
          <a:p>
            <a:pPr marL="476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v-SE" sz="1800"/>
              <a:t>Klausulsteg: 0,2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01F244C3-8A8D-8487-3095-FD61C0B6C13B}"/>
              </a:ext>
            </a:extLst>
          </p:cNvPr>
          <p:cNvSpPr txBox="1"/>
          <p:nvPr/>
        </p:nvSpPr>
        <p:spPr>
          <a:xfrm>
            <a:off x="838200" y="4433653"/>
            <a:ext cx="6000106" cy="2031325"/>
          </a:xfrm>
          <a:prstGeom prst="rect">
            <a:avLst/>
          </a:prstGeom>
          <a:solidFill>
            <a:schemeClr val="lt1">
              <a:alpha val="86000"/>
            </a:schemeClr>
          </a:solidFill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Drivmedelsfaktorn (som kan vara både negativ och positiv) beräknas alltså enligt: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ruta 17">
                <a:extLst>
                  <a:ext uri="{FF2B5EF4-FFF2-40B4-BE49-F238E27FC236}">
                    <a16:creationId xmlns:a16="http://schemas.microsoft.com/office/drawing/2014/main" id="{1D01056B-2117-B62C-15B5-910C93DEF429}"/>
                  </a:ext>
                </a:extLst>
              </p:cNvPr>
              <p:cNvSpPr txBox="1"/>
              <p:nvPr/>
            </p:nvSpPr>
            <p:spPr>
              <a:xfrm>
                <a:off x="996593" y="5488081"/>
                <a:ext cx="5232971" cy="5745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𝐼𝑛𝑑𝑒𝑥𝑣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ä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𝑟𝑑𝑒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𝐵𝑎𝑠𝑣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ä</m:t>
                          </m:r>
                          <m:r>
                            <a:rPr kumimoji="0" lang="sv-S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𝑟𝑑𝑒</m:t>
                          </m:r>
                        </m:num>
                        <m:den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𝐾𝑙𝑎𝑢𝑠𝑢𝑙𝑠𝑡𝑒𝑔</m:t>
                          </m:r>
                        </m:den>
                      </m:f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𝑃𝑟𝑜𝑐𝑒𝑛𝑡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𝑝𝑒𝑟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𝑘𝑙𝑎𝑢𝑠𝑢𝑙𝑠𝑡𝑒𝑔</m:t>
                      </m:r>
                    </m:oMath>
                  </m:oMathPara>
                </a14:m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ruta 17">
                <a:extLst>
                  <a:ext uri="{FF2B5EF4-FFF2-40B4-BE49-F238E27FC236}">
                    <a16:creationId xmlns:a16="http://schemas.microsoft.com/office/drawing/2014/main" id="{1D01056B-2117-B62C-15B5-910C93DEF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593" y="5488081"/>
                <a:ext cx="5232971" cy="5745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il: höger 19">
            <a:extLst>
              <a:ext uri="{FF2B5EF4-FFF2-40B4-BE49-F238E27FC236}">
                <a16:creationId xmlns:a16="http://schemas.microsoft.com/office/drawing/2014/main" id="{BAE743AF-FAFD-907C-0F6B-9BA499C67FE7}"/>
              </a:ext>
            </a:extLst>
          </p:cNvPr>
          <p:cNvSpPr/>
          <p:nvPr/>
        </p:nvSpPr>
        <p:spPr>
          <a:xfrm>
            <a:off x="4171309" y="2424347"/>
            <a:ext cx="934948" cy="421241"/>
          </a:xfrm>
          <a:prstGeom prst="right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änster klammerparentes 20">
            <a:extLst>
              <a:ext uri="{FF2B5EF4-FFF2-40B4-BE49-F238E27FC236}">
                <a16:creationId xmlns:a16="http://schemas.microsoft.com/office/drawing/2014/main" id="{DCA8F65B-24E6-6DB3-CB26-7CC2D2B7B634}"/>
              </a:ext>
            </a:extLst>
          </p:cNvPr>
          <p:cNvSpPr/>
          <p:nvPr/>
        </p:nvSpPr>
        <p:spPr>
          <a:xfrm>
            <a:off x="403689" y="1825625"/>
            <a:ext cx="513708" cy="2031325"/>
          </a:xfrm>
          <a:prstGeom prst="leftBrace">
            <a:avLst/>
          </a:prstGeom>
          <a:ln w="28575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4C6FBDB-311A-174E-FF1C-63B7C2EE8F62}"/>
              </a:ext>
            </a:extLst>
          </p:cNvPr>
          <p:cNvSpPr txBox="1"/>
          <p:nvPr/>
        </p:nvSpPr>
        <p:spPr>
          <a:xfrm>
            <a:off x="6239828" y="1897460"/>
            <a:ext cx="5126804" cy="2292935"/>
          </a:xfrm>
          <a:prstGeom prst="rect">
            <a:avLst/>
          </a:prstGeom>
          <a:solidFill>
            <a:schemeClr val="lt1">
              <a:alpha val="86000"/>
            </a:schemeClr>
          </a:solidFill>
          <a:ln w="19050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Ändring i index = 14,6-14,1 = 0,5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</a:rPr>
              <a:t>Antal klausulsteg = 0,5/0,2= 2,5 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  <a:sym typeface="Wingdings" panose="05000000000000000000" pitchFamily="2" charset="2"/>
              </a:rPr>
              <a:t> 2 hela klausulsteg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  <a:sym typeface="Wingdings" panose="05000000000000000000" pitchFamily="2" charset="2"/>
              </a:rPr>
              <a:t>Total ändring i priset = 2*0,6 % = 1,2 %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oto Serif" panose="0202060006050002020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oto Serif" panose="02020600060500020200"/>
                <a:ea typeface="+mn-ea"/>
                <a:cs typeface="+mn-cs"/>
                <a:sym typeface="Wingdings" panose="05000000000000000000" pitchFamily="2" charset="2"/>
              </a:rPr>
              <a:t>Priset kommer alltså att bli 1,2 % högre!</a:t>
            </a:r>
          </a:p>
        </p:txBody>
      </p:sp>
    </p:spTree>
    <p:extLst>
      <p:ext uri="{BB962C8B-B14F-4D97-AF65-F5344CB8AC3E}">
        <p14:creationId xmlns:p14="http://schemas.microsoft.com/office/powerpoint/2010/main" val="103237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D727F2-640F-C99C-C8F2-BF6A5FE3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 kikar i systemet!</a:t>
            </a:r>
          </a:p>
        </p:txBody>
      </p:sp>
    </p:spTree>
    <p:extLst>
      <p:ext uri="{BB962C8B-B14F-4D97-AF65-F5344CB8AC3E}">
        <p14:creationId xmlns:p14="http://schemas.microsoft.com/office/powerpoint/2010/main" val="2003753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C8B3C-5ED8-114A-35E7-26BDDF971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Transportprislista i VIOL 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2C812A2-A01A-D568-C0CD-15451C554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110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054533B-8367-0ADA-7DD4-BC72161E6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>
                <a:solidFill>
                  <a:schemeClr val="tx1"/>
                </a:solidFill>
              </a:rPr>
              <a:t>Transportpris – </a:t>
            </a:r>
            <a:br>
              <a:rPr lang="sv-SE">
                <a:solidFill>
                  <a:schemeClr val="tx1"/>
                </a:solidFill>
              </a:rPr>
            </a:br>
            <a:r>
              <a:rPr lang="sv-SE" sz="1600" b="0">
                <a:solidFill>
                  <a:schemeClr val="tx1"/>
                </a:solidFill>
              </a:rPr>
              <a:t>Priskomponenter i en prislista</a:t>
            </a:r>
            <a:endParaRPr lang="sv-SE">
              <a:solidFill>
                <a:schemeClr val="tx1"/>
              </a:solidFill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F9FB7E4F-9868-B629-4988-706AD68DA4AE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Bild 6" descr="Bränsle kontur">
            <a:extLst>
              <a:ext uri="{FF2B5EF4-FFF2-40B4-BE49-F238E27FC236}">
                <a16:creationId xmlns:a16="http://schemas.microsoft.com/office/drawing/2014/main" id="{2FA9285C-D6D1-E50C-4CDF-B4B2B2FA5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6534" y="1841889"/>
            <a:ext cx="1309600" cy="13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FAFAD5D-BF2F-B4BE-49B2-D7E0F968EDAD}"/>
              </a:ext>
            </a:extLst>
          </p:cNvPr>
          <p:cNvSpPr txBox="1"/>
          <p:nvPr/>
        </p:nvSpPr>
        <p:spPr>
          <a:xfrm>
            <a:off x="8647908" y="2943257"/>
            <a:ext cx="1797415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/>
              <a:t>Drivmedelsindex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3B3685F-F8F4-9FC9-349A-0B187E732280}"/>
              </a:ext>
            </a:extLst>
          </p:cNvPr>
          <p:cNvSpPr txBox="1"/>
          <p:nvPr/>
        </p:nvSpPr>
        <p:spPr>
          <a:xfrm>
            <a:off x="4735107" y="6334571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/>
              <a:t>Transportprislista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2494278-A08E-78F7-6D5B-C793422230ED}"/>
              </a:ext>
            </a:extLst>
          </p:cNvPr>
          <p:cNvSpPr txBox="1"/>
          <p:nvPr/>
        </p:nvSpPr>
        <p:spPr>
          <a:xfrm>
            <a:off x="4989348" y="2852921"/>
            <a:ext cx="1756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Sortimentsgrupp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A78EC15-74E5-7E01-2CC9-0636B51895CC}"/>
              </a:ext>
            </a:extLst>
          </p:cNvPr>
          <p:cNvSpPr txBox="1"/>
          <p:nvPr/>
        </p:nvSpPr>
        <p:spPr>
          <a:xfrm>
            <a:off x="9417651" y="5797082"/>
            <a:ext cx="1797415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/>
              <a:t>Drivmedelsindex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C8B1F2E5-1208-3D67-DAF6-226B5E04F214}"/>
              </a:ext>
            </a:extLst>
          </p:cNvPr>
          <p:cNvSpPr txBox="1"/>
          <p:nvPr/>
        </p:nvSpPr>
        <p:spPr>
          <a:xfrm>
            <a:off x="932702" y="3515111"/>
            <a:ext cx="198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Priskomponenter</a:t>
            </a:r>
          </a:p>
        </p:txBody>
      </p: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AFDBEACF-5F9C-0389-ED63-F80E43570B3D}"/>
              </a:ext>
            </a:extLst>
          </p:cNvPr>
          <p:cNvCxnSpPr>
            <a:cxnSpLocks/>
          </p:cNvCxnSpPr>
          <p:nvPr/>
        </p:nvCxnSpPr>
        <p:spPr>
          <a:xfrm>
            <a:off x="2921897" y="3495152"/>
            <a:ext cx="1652725" cy="856820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textruta 25">
            <a:extLst>
              <a:ext uri="{FF2B5EF4-FFF2-40B4-BE49-F238E27FC236}">
                <a16:creationId xmlns:a16="http://schemas.microsoft.com/office/drawing/2014/main" id="{D80FE9C4-EF6D-4BDB-989E-9C86D96FDD7D}"/>
              </a:ext>
            </a:extLst>
          </p:cNvPr>
          <p:cNvSpPr txBox="1"/>
          <p:nvPr/>
        </p:nvSpPr>
        <p:spPr>
          <a:xfrm>
            <a:off x="354522" y="5754653"/>
            <a:ext cx="1989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Måttslagsstyrning</a:t>
            </a:r>
          </a:p>
        </p:txBody>
      </p:sp>
      <p:pic>
        <p:nvPicPr>
          <p:cNvPr id="30" name="Bildobjekt 29" descr="En bild som visar logotyp&#10;&#10;Automatiskt genererad beskrivning">
            <a:extLst>
              <a:ext uri="{FF2B5EF4-FFF2-40B4-BE49-F238E27FC236}">
                <a16:creationId xmlns:a16="http://schemas.microsoft.com/office/drawing/2014/main" id="{CE1A0206-0EE7-9FFB-75B2-A701333DC96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2475" y="1913823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Bildobjekt 30" descr="En bild som visar logotyp&#10;&#10;Automatiskt genererad beskrivning">
            <a:extLst>
              <a:ext uri="{FF2B5EF4-FFF2-40B4-BE49-F238E27FC236}">
                <a16:creationId xmlns:a16="http://schemas.microsoft.com/office/drawing/2014/main" id="{8CF7AD43-407B-D120-6C1B-F2AE718AA04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12359" y="1913328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Bildobjekt 31" descr="En bild som visar logotyp&#10;&#10;Automatiskt genererad beskrivning">
            <a:extLst>
              <a:ext uri="{FF2B5EF4-FFF2-40B4-BE49-F238E27FC236}">
                <a16:creationId xmlns:a16="http://schemas.microsoft.com/office/drawing/2014/main" id="{C3365467-5BA2-ADBF-DDA0-08C8558D1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2359" y="2727215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Bildobjekt 32" descr="En bild som visar logotyp&#10;&#10;Automatiskt genererad beskrivning">
            <a:extLst>
              <a:ext uri="{FF2B5EF4-FFF2-40B4-BE49-F238E27FC236}">
                <a16:creationId xmlns:a16="http://schemas.microsoft.com/office/drawing/2014/main" id="{2C0A96A4-511E-B604-655B-857B24EAE0A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32475" y="2727215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5" name="Rak pilkoppling 34">
            <a:extLst>
              <a:ext uri="{FF2B5EF4-FFF2-40B4-BE49-F238E27FC236}">
                <a16:creationId xmlns:a16="http://schemas.microsoft.com/office/drawing/2014/main" id="{85F397C5-E61A-E1D6-C523-7E17CA9713D1}"/>
              </a:ext>
            </a:extLst>
          </p:cNvPr>
          <p:cNvCxnSpPr>
            <a:cxnSpLocks/>
          </p:cNvCxnSpPr>
          <p:nvPr/>
        </p:nvCxnSpPr>
        <p:spPr>
          <a:xfrm flipH="1">
            <a:off x="5854070" y="3376408"/>
            <a:ext cx="13715" cy="868167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9" name="Bildobjekt 38" descr="En bild som visar text, klocka&#10;&#10;Automatiskt genererad beskrivning">
            <a:extLst>
              <a:ext uri="{FF2B5EF4-FFF2-40B4-BE49-F238E27FC236}">
                <a16:creationId xmlns:a16="http://schemas.microsoft.com/office/drawing/2014/main" id="{464B3E39-E37E-E4F6-681D-3FCEDFF18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1995" y="2140237"/>
            <a:ext cx="1120594" cy="590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Bildobjekt 40">
            <a:extLst>
              <a:ext uri="{FF2B5EF4-FFF2-40B4-BE49-F238E27FC236}">
                <a16:creationId xmlns:a16="http://schemas.microsoft.com/office/drawing/2014/main" id="{40DE9E14-83BB-B421-A4D9-02CACB08D1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1787" y="1699572"/>
            <a:ext cx="821244" cy="80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4" name="Rak pilkoppling 43">
            <a:extLst>
              <a:ext uri="{FF2B5EF4-FFF2-40B4-BE49-F238E27FC236}">
                <a16:creationId xmlns:a16="http://schemas.microsoft.com/office/drawing/2014/main" id="{EF7A07B4-1C11-0701-45C1-9786A0288392}"/>
              </a:ext>
            </a:extLst>
          </p:cNvPr>
          <p:cNvCxnSpPr>
            <a:cxnSpLocks/>
          </p:cNvCxnSpPr>
          <p:nvPr/>
        </p:nvCxnSpPr>
        <p:spPr>
          <a:xfrm flipH="1">
            <a:off x="7052626" y="3457727"/>
            <a:ext cx="1595282" cy="931670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8" name="Bild 47" descr="Bränsle kontur">
            <a:extLst>
              <a:ext uri="{FF2B5EF4-FFF2-40B4-BE49-F238E27FC236}">
                <a16:creationId xmlns:a16="http://schemas.microsoft.com/office/drawing/2014/main" id="{3F3415B9-7E7D-F882-31EC-B2AA2AC32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31490" y="4629719"/>
            <a:ext cx="1309600" cy="1309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9" name="Rak pilkoppling 48">
            <a:extLst>
              <a:ext uri="{FF2B5EF4-FFF2-40B4-BE49-F238E27FC236}">
                <a16:creationId xmlns:a16="http://schemas.microsoft.com/office/drawing/2014/main" id="{A621BA0C-0171-A48D-182D-B9D86EFE9287}"/>
              </a:ext>
            </a:extLst>
          </p:cNvPr>
          <p:cNvCxnSpPr>
            <a:cxnSpLocks/>
          </p:cNvCxnSpPr>
          <p:nvPr/>
        </p:nvCxnSpPr>
        <p:spPr>
          <a:xfrm flipH="1">
            <a:off x="7232046" y="5508951"/>
            <a:ext cx="2009231" cy="23519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2" name="Rak pilkoppling 51">
            <a:extLst>
              <a:ext uri="{FF2B5EF4-FFF2-40B4-BE49-F238E27FC236}">
                <a16:creationId xmlns:a16="http://schemas.microsoft.com/office/drawing/2014/main" id="{5BC3345E-90FD-EDE4-7E26-4DD615C418D7}"/>
              </a:ext>
            </a:extLst>
          </p:cNvPr>
          <p:cNvCxnSpPr>
            <a:cxnSpLocks/>
          </p:cNvCxnSpPr>
          <p:nvPr/>
        </p:nvCxnSpPr>
        <p:spPr>
          <a:xfrm>
            <a:off x="2717741" y="5601357"/>
            <a:ext cx="1809405" cy="0"/>
          </a:xfrm>
          <a:prstGeom prst="straightConnector1">
            <a:avLst/>
          </a:prstGeom>
          <a:ln w="28575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5" name="Bildobjekt 54" descr="En bild som visar text, clipart&#10;&#10;Automatiskt genererad beskrivning">
            <a:extLst>
              <a:ext uri="{FF2B5EF4-FFF2-40B4-BE49-F238E27FC236}">
                <a16:creationId xmlns:a16="http://schemas.microsoft.com/office/drawing/2014/main" id="{E6B6B592-2996-E162-EB20-707B5C6F89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9494" y="4639296"/>
            <a:ext cx="745730" cy="58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Bildobjekt 56">
            <a:extLst>
              <a:ext uri="{FF2B5EF4-FFF2-40B4-BE49-F238E27FC236}">
                <a16:creationId xmlns:a16="http://schemas.microsoft.com/office/drawing/2014/main" id="{0C0DC499-B112-2D25-6902-5EA3DA407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742" y="4626985"/>
            <a:ext cx="1177972" cy="974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Bildobjekt 60">
            <a:extLst>
              <a:ext uri="{FF2B5EF4-FFF2-40B4-BE49-F238E27FC236}">
                <a16:creationId xmlns:a16="http://schemas.microsoft.com/office/drawing/2014/main" id="{2B39DDED-D92A-DFCA-0641-F8B1690A2C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51927" y="4466048"/>
            <a:ext cx="1831716" cy="183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 14" descr="Mynt kontur">
            <a:extLst>
              <a:ext uri="{FF2B5EF4-FFF2-40B4-BE49-F238E27FC236}">
                <a16:creationId xmlns:a16="http://schemas.microsoft.com/office/drawing/2014/main" id="{70E504D0-165B-1741-F177-DA77C4E85E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68995" y="5508951"/>
            <a:ext cx="745675" cy="7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5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Uppbyggnad av en prislista</a:t>
            </a:r>
            <a:endParaRPr lang="sv-SE" b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4C0BFFE-38D1-C3EE-5DAF-C2AE65C8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870" y="2343051"/>
            <a:ext cx="2900694" cy="312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EC8A9CB4-946D-282B-DA9F-AF601CA5BA5E}"/>
              </a:ext>
            </a:extLst>
          </p:cNvPr>
          <p:cNvCxnSpPr>
            <a:cxnSpLocks/>
          </p:cNvCxnSpPr>
          <p:nvPr/>
        </p:nvCxnSpPr>
        <p:spPr>
          <a:xfrm>
            <a:off x="6397137" y="1823781"/>
            <a:ext cx="0" cy="4600575"/>
          </a:xfrm>
          <a:prstGeom prst="line">
            <a:avLst/>
          </a:prstGeom>
          <a:ln w="28575">
            <a:solidFill>
              <a:schemeClr val="accent6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Bildobjekt 7" descr="En bild som visar logotyp&#10;&#10;Automatiskt genererad beskrivning">
            <a:extLst>
              <a:ext uri="{FF2B5EF4-FFF2-40B4-BE49-F238E27FC236}">
                <a16:creationId xmlns:a16="http://schemas.microsoft.com/office/drawing/2014/main" id="{CA7D527A-2F3F-5395-CC99-3D477C33112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088" y="3006133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objekt 8" descr="En bild som visar logotyp&#10;&#10;Automatiskt genererad beskrivning">
            <a:extLst>
              <a:ext uri="{FF2B5EF4-FFF2-40B4-BE49-F238E27FC236}">
                <a16:creationId xmlns:a16="http://schemas.microsoft.com/office/drawing/2014/main" id="{3ADB84BB-8C06-7D5F-97C4-8B9D72A3475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63972" y="3005638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ildobjekt 17" descr="En bild som visar logotyp&#10;&#10;Automatiskt genererad beskrivning">
            <a:extLst>
              <a:ext uri="{FF2B5EF4-FFF2-40B4-BE49-F238E27FC236}">
                <a16:creationId xmlns:a16="http://schemas.microsoft.com/office/drawing/2014/main" id="{6CA502D5-7E4B-91B6-E5A6-7F1CE4C7A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3972" y="4051281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Bildobjekt 18" descr="En bild som visar logotyp&#10;&#10;Automatiskt genererad beskrivning">
            <a:extLst>
              <a:ext uri="{FF2B5EF4-FFF2-40B4-BE49-F238E27FC236}">
                <a16:creationId xmlns:a16="http://schemas.microsoft.com/office/drawing/2014/main" id="{4C46703A-D7E2-927E-2A00-1B41B33D5F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84088" y="4051281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3FA4D982-75A3-EF2E-D7F4-625E5CBF863C}"/>
              </a:ext>
            </a:extLst>
          </p:cNvPr>
          <p:cNvSpPr txBox="1"/>
          <p:nvPr/>
        </p:nvSpPr>
        <p:spPr>
          <a:xfrm>
            <a:off x="771896" y="2113086"/>
            <a:ext cx="2921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Priskomponenter</a:t>
            </a:r>
          </a:p>
          <a:p>
            <a:r>
              <a:rPr lang="sv-SE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Ägare: Företag</a:t>
            </a:r>
          </a:p>
          <a:p>
            <a:endParaRPr lang="sv-SE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Bildobjekt 20" descr="En bild som visar logotyp&#10;&#10;Automatiskt genererad beskrivning">
            <a:extLst>
              <a:ext uri="{FF2B5EF4-FFF2-40B4-BE49-F238E27FC236}">
                <a16:creationId xmlns:a16="http://schemas.microsoft.com/office/drawing/2014/main" id="{534D5DEE-88E3-A7EA-FA74-2F9CDF582EA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43856" y="3005638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Bildobjekt 21" descr="En bild som visar logotyp&#10;&#10;Automatiskt genererad beskrivning">
            <a:extLst>
              <a:ext uri="{FF2B5EF4-FFF2-40B4-BE49-F238E27FC236}">
                <a16:creationId xmlns:a16="http://schemas.microsoft.com/office/drawing/2014/main" id="{FDC7E574-0139-65E7-6656-490FCBA2163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123740" y="3005638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Bildobjekt 22" descr="En bild som visar logotyp&#10;&#10;Automatiskt genererad beskrivning">
            <a:extLst>
              <a:ext uri="{FF2B5EF4-FFF2-40B4-BE49-F238E27FC236}">
                <a16:creationId xmlns:a16="http://schemas.microsoft.com/office/drawing/2014/main" id="{3F040647-93BC-7D7F-987F-3DDB480A1B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3740" y="4051281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Bildobjekt 24" descr="En bild som visar logotyp&#10;&#10;Automatiskt genererad beskrivning">
            <a:extLst>
              <a:ext uri="{FF2B5EF4-FFF2-40B4-BE49-F238E27FC236}">
                <a16:creationId xmlns:a16="http://schemas.microsoft.com/office/drawing/2014/main" id="{1F569ED1-A119-79A4-0827-F5896798967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43856" y="4051281"/>
            <a:ext cx="714202" cy="714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ruta 25">
            <a:extLst>
              <a:ext uri="{FF2B5EF4-FFF2-40B4-BE49-F238E27FC236}">
                <a16:creationId xmlns:a16="http://schemas.microsoft.com/office/drawing/2014/main" id="{F4A2B7F9-838B-6768-B13E-4DA3FBD9B7C1}"/>
              </a:ext>
            </a:extLst>
          </p:cNvPr>
          <p:cNvSpPr txBox="1"/>
          <p:nvPr/>
        </p:nvSpPr>
        <p:spPr>
          <a:xfrm>
            <a:off x="784087" y="5055919"/>
            <a:ext cx="4487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Komponenterna ligger i det </a:t>
            </a:r>
            <a:r>
              <a:rPr lang="sv-SE" sz="1600" b="1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egna biblioteket</a:t>
            </a:r>
            <a:r>
              <a:rPr lang="sv-SE" sz="1600" i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som man som företag måste se till att skapa upp innan för att kunna använda dem i en prislista</a:t>
            </a:r>
            <a:endParaRPr lang="sv-SE" sz="16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B83D277A-3BE2-DB70-6DC5-1C5CFAD6724F}"/>
              </a:ext>
            </a:extLst>
          </p:cNvPr>
          <p:cNvCxnSpPr>
            <a:cxnSpLocks/>
          </p:cNvCxnSpPr>
          <p:nvPr/>
        </p:nvCxnSpPr>
        <p:spPr>
          <a:xfrm>
            <a:off x="4843988" y="3003782"/>
            <a:ext cx="1804462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 29">
            <a:extLst>
              <a:ext uri="{FF2B5EF4-FFF2-40B4-BE49-F238E27FC236}">
                <a16:creationId xmlns:a16="http://schemas.microsoft.com/office/drawing/2014/main" id="{F04260C3-12ED-7D27-C9CA-29BF4061C286}"/>
              </a:ext>
            </a:extLst>
          </p:cNvPr>
          <p:cNvGrpSpPr/>
          <p:nvPr/>
        </p:nvGrpSpPr>
        <p:grpSpPr>
          <a:xfrm>
            <a:off x="7548230" y="2531170"/>
            <a:ext cx="561975" cy="1464354"/>
            <a:chOff x="276225" y="2592132"/>
            <a:chExt cx="561975" cy="14643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1" name="Rak koppling 30">
              <a:extLst>
                <a:ext uri="{FF2B5EF4-FFF2-40B4-BE49-F238E27FC236}">
                  <a16:creationId xmlns:a16="http://schemas.microsoft.com/office/drawing/2014/main" id="{101813B6-E1FB-4B9A-8E08-F7001B844262}"/>
                </a:ext>
              </a:extLst>
            </p:cNvPr>
            <p:cNvCxnSpPr/>
            <p:nvPr/>
          </p:nvCxnSpPr>
          <p:spPr>
            <a:xfrm flipH="1" flipV="1">
              <a:off x="276225" y="4056485"/>
              <a:ext cx="561975" cy="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2" name="Rak koppling 31">
              <a:extLst>
                <a:ext uri="{FF2B5EF4-FFF2-40B4-BE49-F238E27FC236}">
                  <a16:creationId xmlns:a16="http://schemas.microsoft.com/office/drawing/2014/main" id="{5BB68E3C-B8BD-84B4-6B39-71CC9B8C94E1}"/>
                </a:ext>
              </a:extLst>
            </p:cNvPr>
            <p:cNvCxnSpPr>
              <a:cxnSpLocks/>
            </p:cNvCxnSpPr>
            <p:nvPr/>
          </p:nvCxnSpPr>
          <p:spPr>
            <a:xfrm>
              <a:off x="276225" y="2592132"/>
              <a:ext cx="0" cy="146435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Rak koppling 32">
              <a:extLst>
                <a:ext uri="{FF2B5EF4-FFF2-40B4-BE49-F238E27FC236}">
                  <a16:creationId xmlns:a16="http://schemas.microsoft.com/office/drawing/2014/main" id="{75886018-D50B-C321-B46D-913DB3EDBFDA}"/>
                </a:ext>
              </a:extLst>
            </p:cNvPr>
            <p:cNvCxnSpPr/>
            <p:nvPr/>
          </p:nvCxnSpPr>
          <p:spPr>
            <a:xfrm flipH="1" flipV="1">
              <a:off x="276225" y="2592132"/>
              <a:ext cx="561975" cy="1"/>
            </a:xfrm>
            <a:prstGeom prst="line">
              <a:avLst/>
            </a:prstGeom>
            <a:ln w="19050"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4" name="Grupp 33">
            <a:extLst>
              <a:ext uri="{FF2B5EF4-FFF2-40B4-BE49-F238E27FC236}">
                <a16:creationId xmlns:a16="http://schemas.microsoft.com/office/drawing/2014/main" id="{9FD1314F-F52D-3929-101A-51FE85D875EC}"/>
              </a:ext>
            </a:extLst>
          </p:cNvPr>
          <p:cNvGrpSpPr/>
          <p:nvPr/>
        </p:nvGrpSpPr>
        <p:grpSpPr>
          <a:xfrm>
            <a:off x="7744622" y="3102460"/>
            <a:ext cx="447674" cy="1477299"/>
            <a:chOff x="390526" y="2579187"/>
            <a:chExt cx="447674" cy="1477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5" name="Rak koppling 34">
              <a:extLst>
                <a:ext uri="{FF2B5EF4-FFF2-40B4-BE49-F238E27FC236}">
                  <a16:creationId xmlns:a16="http://schemas.microsoft.com/office/drawing/2014/main" id="{A30CE44E-C604-B55A-332A-93CF556EDD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526" y="4056485"/>
              <a:ext cx="447674" cy="1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Rak koppling 35">
              <a:extLst>
                <a:ext uri="{FF2B5EF4-FFF2-40B4-BE49-F238E27FC236}">
                  <a16:creationId xmlns:a16="http://schemas.microsoft.com/office/drawing/2014/main" id="{047B9822-7B26-D485-6E89-C42D4A9E5AF7}"/>
                </a:ext>
              </a:extLst>
            </p:cNvPr>
            <p:cNvCxnSpPr>
              <a:cxnSpLocks/>
            </p:cNvCxnSpPr>
            <p:nvPr/>
          </p:nvCxnSpPr>
          <p:spPr>
            <a:xfrm>
              <a:off x="395288" y="2579187"/>
              <a:ext cx="0" cy="1464354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Rak koppling 36">
              <a:extLst>
                <a:ext uri="{FF2B5EF4-FFF2-40B4-BE49-F238E27FC236}">
                  <a16:creationId xmlns:a16="http://schemas.microsoft.com/office/drawing/2014/main" id="{859645B7-F5AB-095C-2299-377A6202CC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0526" y="2584434"/>
              <a:ext cx="447674" cy="7699"/>
            </a:xfrm>
            <a:prstGeom prst="line">
              <a:avLst/>
            </a:prstGeom>
            <a:ln w="19050">
              <a:solidFill>
                <a:schemeClr val="accent5"/>
              </a:solidFill>
              <a:prstDash val="dash"/>
              <a:headEnd type="triangl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ABF16A3B-EACB-7826-5633-7CCC4D852A30}"/>
              </a:ext>
            </a:extLst>
          </p:cNvPr>
          <p:cNvCxnSpPr>
            <a:cxnSpLocks/>
          </p:cNvCxnSpPr>
          <p:nvPr/>
        </p:nvCxnSpPr>
        <p:spPr>
          <a:xfrm>
            <a:off x="4843987" y="4150787"/>
            <a:ext cx="1804463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ak koppling 42">
            <a:extLst>
              <a:ext uri="{FF2B5EF4-FFF2-40B4-BE49-F238E27FC236}">
                <a16:creationId xmlns:a16="http://schemas.microsoft.com/office/drawing/2014/main" id="{0067F575-C821-71BD-E22C-20B1AE5C7725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31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 58">
            <a:extLst>
              <a:ext uri="{FF2B5EF4-FFF2-40B4-BE49-F238E27FC236}">
                <a16:creationId xmlns:a16="http://schemas.microsoft.com/office/drawing/2014/main" id="{6A58F089-BB03-E8AF-F770-50076869F0B0}"/>
              </a:ext>
            </a:extLst>
          </p:cNvPr>
          <p:cNvGrpSpPr/>
          <p:nvPr/>
        </p:nvGrpSpPr>
        <p:grpSpPr>
          <a:xfrm>
            <a:off x="771896" y="2202645"/>
            <a:ext cx="479060" cy="3081874"/>
            <a:chOff x="276225" y="2592132"/>
            <a:chExt cx="561975" cy="14643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60" name="Rak koppling 59">
              <a:extLst>
                <a:ext uri="{FF2B5EF4-FFF2-40B4-BE49-F238E27FC236}">
                  <a16:creationId xmlns:a16="http://schemas.microsoft.com/office/drawing/2014/main" id="{3DCDD11E-A4B6-7174-086E-3007F3B8C2C8}"/>
                </a:ext>
              </a:extLst>
            </p:cNvPr>
            <p:cNvCxnSpPr/>
            <p:nvPr/>
          </p:nvCxnSpPr>
          <p:spPr>
            <a:xfrm flipH="1" flipV="1">
              <a:off x="276225" y="4056485"/>
              <a:ext cx="561975" cy="1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Rak koppling 60">
              <a:extLst>
                <a:ext uri="{FF2B5EF4-FFF2-40B4-BE49-F238E27FC236}">
                  <a16:creationId xmlns:a16="http://schemas.microsoft.com/office/drawing/2014/main" id="{03DEDD17-56AA-8AD8-7043-8D644E9ACD26}"/>
                </a:ext>
              </a:extLst>
            </p:cNvPr>
            <p:cNvCxnSpPr>
              <a:cxnSpLocks/>
            </p:cNvCxnSpPr>
            <p:nvPr/>
          </p:nvCxnSpPr>
          <p:spPr>
            <a:xfrm>
              <a:off x="276225" y="2592132"/>
              <a:ext cx="0" cy="1464354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Rak koppling 61">
              <a:extLst>
                <a:ext uri="{FF2B5EF4-FFF2-40B4-BE49-F238E27FC236}">
                  <a16:creationId xmlns:a16="http://schemas.microsoft.com/office/drawing/2014/main" id="{6F0F5719-D6C7-947A-B3E2-5EA48CD94D07}"/>
                </a:ext>
              </a:extLst>
            </p:cNvPr>
            <p:cNvCxnSpPr/>
            <p:nvPr/>
          </p:nvCxnSpPr>
          <p:spPr>
            <a:xfrm flipH="1" flipV="1">
              <a:off x="276225" y="2592132"/>
              <a:ext cx="561975" cy="1"/>
            </a:xfrm>
            <a:prstGeom prst="line">
              <a:avLst/>
            </a:prstGeom>
            <a:ln w="19050"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Uppbyggnad av en prislista</a:t>
            </a:r>
            <a:endParaRPr lang="sv-SE" b="0"/>
          </a:p>
        </p:txBody>
      </p:sp>
      <p:sp>
        <p:nvSpPr>
          <p:cNvPr id="53" name="textruta 52">
            <a:extLst>
              <a:ext uri="{FF2B5EF4-FFF2-40B4-BE49-F238E27FC236}">
                <a16:creationId xmlns:a16="http://schemas.microsoft.com/office/drawing/2014/main" id="{887A1FBE-55C9-0639-F2DE-7B91974010DC}"/>
              </a:ext>
            </a:extLst>
          </p:cNvPr>
          <p:cNvSpPr txBox="1"/>
          <p:nvPr/>
        </p:nvSpPr>
        <p:spPr>
          <a:xfrm>
            <a:off x="680735" y="1714952"/>
            <a:ext cx="4487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Exempel på referens</a:t>
            </a:r>
          </a:p>
        </p:txBody>
      </p:sp>
      <p:pic>
        <p:nvPicPr>
          <p:cNvPr id="55" name="Bildobjekt 54">
            <a:extLst>
              <a:ext uri="{FF2B5EF4-FFF2-40B4-BE49-F238E27FC236}">
                <a16:creationId xmlns:a16="http://schemas.microsoft.com/office/drawing/2014/main" id="{E1CAA39E-646E-2EB1-F407-4954E713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421" y="2077770"/>
            <a:ext cx="9559158" cy="439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Rektangel 55">
            <a:extLst>
              <a:ext uri="{FF2B5EF4-FFF2-40B4-BE49-F238E27FC236}">
                <a16:creationId xmlns:a16="http://schemas.microsoft.com/office/drawing/2014/main" id="{4F8EB283-F6A0-8FCD-546F-C7580523D3B2}"/>
              </a:ext>
            </a:extLst>
          </p:cNvPr>
          <p:cNvSpPr/>
          <p:nvPr/>
        </p:nvSpPr>
        <p:spPr>
          <a:xfrm>
            <a:off x="6096000" y="2676525"/>
            <a:ext cx="1047750" cy="819150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F01E87F6-DCEA-8334-96A0-D4EC1CCED9F4}"/>
              </a:ext>
            </a:extLst>
          </p:cNvPr>
          <p:cNvSpPr/>
          <p:nvPr/>
        </p:nvSpPr>
        <p:spPr>
          <a:xfrm>
            <a:off x="6096000" y="5653022"/>
            <a:ext cx="1047750" cy="819150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B6958EC4-1397-F4A2-182A-2BBB7904BF8C}"/>
              </a:ext>
            </a:extLst>
          </p:cNvPr>
          <p:cNvSpPr/>
          <p:nvPr/>
        </p:nvSpPr>
        <p:spPr>
          <a:xfrm>
            <a:off x="8943975" y="5653022"/>
            <a:ext cx="1931604" cy="819150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3" name="Rak koppling 62">
            <a:extLst>
              <a:ext uri="{FF2B5EF4-FFF2-40B4-BE49-F238E27FC236}">
                <a16:creationId xmlns:a16="http://schemas.microsoft.com/office/drawing/2014/main" id="{07D6B5C9-15EA-D3DB-3FB3-B749DB4045B1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65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D727F2-640F-C99C-C8F2-BF6A5FE3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 kikar i systemet!</a:t>
            </a:r>
          </a:p>
        </p:txBody>
      </p:sp>
    </p:spTree>
    <p:extLst>
      <p:ext uri="{BB962C8B-B14F-4D97-AF65-F5344CB8AC3E}">
        <p14:creationId xmlns:p14="http://schemas.microsoft.com/office/powerpoint/2010/main" val="3855167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DB19CA-EB11-DCD2-808F-7A90A889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5369"/>
            <a:ext cx="4223658" cy="13255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/>
              <a:t>Transportpris i VIOL 3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F543EE4-88A8-1563-4D9A-96C929D72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103254"/>
            <a:ext cx="3345874" cy="155999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 sz="2000"/>
              <a:t>Emma Karlsson</a:t>
            </a:r>
          </a:p>
          <a:p>
            <a:r>
              <a:rPr lang="sv-SE" sz="2000"/>
              <a:t>Jan Karlsson</a:t>
            </a:r>
          </a:p>
          <a:p>
            <a:r>
              <a:rPr lang="sv-SE" sz="2000"/>
              <a:t>2023-06-13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5FC3F21-EB37-7EDE-DBD7-0DFC23262C5A}"/>
              </a:ext>
            </a:extLst>
          </p:cNvPr>
          <p:cNvSpPr txBox="1"/>
          <p:nvPr/>
        </p:nvSpPr>
        <p:spPr>
          <a:xfrm>
            <a:off x="6834580" y="988908"/>
            <a:ext cx="4794002" cy="5139869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 w="38100">
            <a:solidFill>
              <a:schemeClr val="bg1">
                <a:lumMod val="85000"/>
                <a:alpha val="82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6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Inledning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Olika sätt att prisräkna på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Nytt för VIOL 3</a:t>
            </a:r>
          </a:p>
          <a:p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Standard- och priskomponenter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Drivmedelsindex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Transportprislista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på Transportunderlag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i led 2</a:t>
            </a:r>
          </a:p>
          <a:p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9205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546893-A10A-74F0-0030-8985416F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Olika sätt att prisräkna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F206F9-D061-8F38-015E-3D94BA716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/>
              <a:t>Vilka alternativ finns det att prisräkna på i transportaffären i VIOL 3?</a:t>
            </a:r>
          </a:p>
          <a:p>
            <a:pPr lvl="1"/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 finns tre alternativ, prislista, pris från transportunderlag och pris förgående led (gäller ej för led 1)</a:t>
            </a:r>
          </a:p>
          <a:p>
            <a:endParaRPr lang="sv-SE"/>
          </a:p>
        </p:txBody>
      </p:sp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E332DF6E-D850-3563-7C32-E6058CA1E109}"/>
              </a:ext>
            </a:extLst>
          </p:cNvPr>
          <p:cNvSpPr/>
          <p:nvPr/>
        </p:nvSpPr>
        <p:spPr>
          <a:xfrm>
            <a:off x="4386352" y="4041288"/>
            <a:ext cx="2587500" cy="374189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 </a:t>
            </a: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transportunderlag</a:t>
            </a:r>
            <a:endParaRPr lang="en-US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520AB8A2-740A-C76D-1F9F-8091A5CADB38}"/>
              </a:ext>
            </a:extLst>
          </p:cNvPr>
          <p:cNvSpPr/>
          <p:nvPr/>
        </p:nvSpPr>
        <p:spPr>
          <a:xfrm>
            <a:off x="1679317" y="4001294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Prislista</a:t>
            </a:r>
            <a:endParaRPr lang="en-US">
              <a:solidFill>
                <a:schemeClr val="bg2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1 &amp; Led 2 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sp>
        <p:nvSpPr>
          <p:cNvPr id="10" name="Rektangel 9" descr="Mynt">
            <a:extLst>
              <a:ext uri="{FF2B5EF4-FFF2-40B4-BE49-F238E27FC236}">
                <a16:creationId xmlns:a16="http://schemas.microsoft.com/office/drawing/2014/main" id="{827A42F8-1389-9641-5976-CADBC612CE12}"/>
              </a:ext>
            </a:extLst>
          </p:cNvPr>
          <p:cNvSpPr/>
          <p:nvPr/>
        </p:nvSpPr>
        <p:spPr>
          <a:xfrm>
            <a:off x="7915013" y="2849628"/>
            <a:ext cx="1164375" cy="1164375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0FB99B71-7B45-999C-5767-309365A54A81}"/>
              </a:ext>
            </a:extLst>
          </p:cNvPr>
          <p:cNvSpPr/>
          <p:nvPr/>
        </p:nvSpPr>
        <p:spPr>
          <a:xfrm>
            <a:off x="7375072" y="4041288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Procent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förgående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led</a:t>
            </a: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2 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A7DDCF1-7DC6-5E27-96D0-92F6BE8CC72D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ktangel 8" descr="Mynt">
            <a:extLst>
              <a:ext uri="{FF2B5EF4-FFF2-40B4-BE49-F238E27FC236}">
                <a16:creationId xmlns:a16="http://schemas.microsoft.com/office/drawing/2014/main" id="{942C44CC-B5F4-D979-4230-2DCD5BC61450}"/>
              </a:ext>
            </a:extLst>
          </p:cNvPr>
          <p:cNvSpPr/>
          <p:nvPr/>
        </p:nvSpPr>
        <p:spPr>
          <a:xfrm>
            <a:off x="2390879" y="2849628"/>
            <a:ext cx="1164375" cy="1164375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ktangel 11" descr="Skrivplatta avbockat">
            <a:extLst>
              <a:ext uri="{FF2B5EF4-FFF2-40B4-BE49-F238E27FC236}">
                <a16:creationId xmlns:a16="http://schemas.microsoft.com/office/drawing/2014/main" id="{BA62EF60-6683-DB81-7BC1-D09BA7121E83}"/>
              </a:ext>
            </a:extLst>
          </p:cNvPr>
          <p:cNvSpPr/>
          <p:nvPr/>
        </p:nvSpPr>
        <p:spPr>
          <a:xfrm>
            <a:off x="5104118" y="2836919"/>
            <a:ext cx="1164375" cy="116437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94695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C8B3C-5ED8-114A-35E7-26BDDF971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Prisräkning på Transportunderlag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2C812A2-A01A-D568-C0CD-15451C554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047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DB19CA-EB11-DCD2-808F-7A90A889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5369"/>
            <a:ext cx="4223658" cy="13255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/>
              <a:t>Transportpris i VIOL 3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F543EE4-88A8-1563-4D9A-96C929D72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103254"/>
            <a:ext cx="3345874" cy="155999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 sz="2000"/>
              <a:t>Emma Karlsson</a:t>
            </a:r>
          </a:p>
          <a:p>
            <a:r>
              <a:rPr lang="sv-SE" sz="2000"/>
              <a:t>Jan Karlsson</a:t>
            </a:r>
          </a:p>
          <a:p>
            <a:r>
              <a:rPr lang="sv-SE" sz="2000"/>
              <a:t>2023-06-13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5FC3F21-EB37-7EDE-DBD7-0DFC23262C5A}"/>
              </a:ext>
            </a:extLst>
          </p:cNvPr>
          <p:cNvSpPr txBox="1"/>
          <p:nvPr/>
        </p:nvSpPr>
        <p:spPr>
          <a:xfrm>
            <a:off x="6834580" y="988908"/>
            <a:ext cx="4794002" cy="5139869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 w="38100">
            <a:solidFill>
              <a:schemeClr val="bg1">
                <a:lumMod val="85000"/>
                <a:alpha val="82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6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Inledning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Olika sätt att prisräkna på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Nytt för VIOL 3</a:t>
            </a:r>
          </a:p>
          <a:p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Standard- och priskomponenter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Drivmedelsindex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Transportprislista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på Transportunderlag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i led 2</a:t>
            </a:r>
          </a:p>
          <a:p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4216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C2EE19-1070-962E-19DA-08F65DE47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>
                <a:solidFill>
                  <a:schemeClr val="bg1"/>
                </a:solidFill>
              </a:rPr>
              <a:t>Transportpris</a:t>
            </a:r>
            <a:br>
              <a:rPr lang="sv-SE">
                <a:solidFill>
                  <a:schemeClr val="bg1"/>
                </a:solidFill>
              </a:rPr>
            </a:br>
            <a:r>
              <a:rPr lang="sv-SE" sz="1600" b="0">
                <a:solidFill>
                  <a:schemeClr val="bg1"/>
                </a:solidFill>
              </a:rPr>
              <a:t>Prisräkning på TU</a:t>
            </a:r>
            <a:endParaRPr lang="sv-SE" sz="2000" b="0">
              <a:solidFill>
                <a:schemeClr val="bg1"/>
              </a:solidFill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694C4B81-0BB6-D049-E256-824550E32660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10F97C1-9EF1-793A-549A-CD83D8059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134600" cy="1674976"/>
          </a:xfrm>
        </p:spPr>
        <p:txBody>
          <a:bodyPr>
            <a:normAutofit fontScale="92500" lnSpcReduction="10000"/>
          </a:bodyPr>
          <a:lstStyle/>
          <a:p>
            <a:r>
              <a:rPr lang="sv-SE">
                <a:solidFill>
                  <a:schemeClr val="bg1"/>
                </a:solidFill>
              </a:rPr>
              <a:t>Transportunderlag är ett underlag för att förmedla information till transportföretag samt är en grund för prisräkningen</a:t>
            </a:r>
          </a:p>
          <a:p>
            <a:pPr lvl="1"/>
            <a:r>
              <a:rPr lang="sv-SE" sz="1500">
                <a:solidFill>
                  <a:schemeClr val="bg1"/>
                </a:solidFill>
              </a:rPr>
              <a:t>Transportunderlaget skapas när vi destinerar ett sortiment</a:t>
            </a:r>
          </a:p>
          <a:p>
            <a:pPr lvl="1"/>
            <a:r>
              <a:rPr lang="sv-SE">
                <a:solidFill>
                  <a:schemeClr val="bg1"/>
                </a:solidFill>
              </a:rPr>
              <a:t>Motsvarar i grova drag Tranportinformationsfliken på en </a:t>
            </a:r>
            <a:r>
              <a:rPr lang="sv-SE" err="1">
                <a:solidFill>
                  <a:schemeClr val="bg1"/>
                </a:solidFill>
              </a:rPr>
              <a:t>virkesorder</a:t>
            </a:r>
            <a:endParaRPr lang="sv-SE">
              <a:solidFill>
                <a:schemeClr val="bg1"/>
              </a:solidFill>
            </a:endParaRPr>
          </a:p>
          <a:p>
            <a:pPr lvl="1"/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6814C20-9F6B-4E61-F1BE-C63FEC5EF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757" y="3947801"/>
            <a:ext cx="1274022" cy="127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AFDB52F0-FB83-9869-C8DB-AFFBA72D7A04}"/>
              </a:ext>
            </a:extLst>
          </p:cNvPr>
          <p:cNvCxnSpPr>
            <a:cxnSpLocks/>
            <a:stCxn id="6" idx="1"/>
            <a:endCxn id="13" idx="3"/>
          </p:cNvCxnSpPr>
          <p:nvPr/>
        </p:nvCxnSpPr>
        <p:spPr>
          <a:xfrm flipH="1" flipV="1">
            <a:off x="5763259" y="4561866"/>
            <a:ext cx="2638498" cy="22946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BDAC322D-0DEA-C566-26F3-AE3C1287F226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 flipV="1">
            <a:off x="1986349" y="4561866"/>
            <a:ext cx="2559792" cy="802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572E22DE-A938-F67A-FEAA-1B050EF17F06}"/>
              </a:ext>
            </a:extLst>
          </p:cNvPr>
          <p:cNvSpPr txBox="1"/>
          <p:nvPr/>
        </p:nvSpPr>
        <p:spPr>
          <a:xfrm>
            <a:off x="760361" y="3633460"/>
            <a:ext cx="14267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Destinering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D3296E63-7BC6-F4E7-1005-9778708ECD2E}"/>
              </a:ext>
            </a:extLst>
          </p:cNvPr>
          <p:cNvSpPr txBox="1"/>
          <p:nvPr/>
        </p:nvSpPr>
        <p:spPr>
          <a:xfrm>
            <a:off x="4182855" y="3640025"/>
            <a:ext cx="1968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Transportunderlag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1803B1B-19E8-F14A-3787-6A2C282312C3}"/>
              </a:ext>
            </a:extLst>
          </p:cNvPr>
          <p:cNvSpPr txBox="1"/>
          <p:nvPr/>
        </p:nvSpPr>
        <p:spPr>
          <a:xfrm>
            <a:off x="7979598" y="3629553"/>
            <a:ext cx="2186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Transportinstruktion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C90C3295-C234-ECB8-A8A2-CFB6755A4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39" y="3919281"/>
            <a:ext cx="1301210" cy="1301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3E644838-2AFC-D465-EC37-C62AA0236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141" y="3953307"/>
            <a:ext cx="1217118" cy="1217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7787BDB1-6CCE-0A7D-ABEE-5EE26005D1BA}"/>
              </a:ext>
            </a:extLst>
          </p:cNvPr>
          <p:cNvSpPr/>
          <p:nvPr/>
        </p:nvSpPr>
        <p:spPr>
          <a:xfrm>
            <a:off x="3464510" y="5388338"/>
            <a:ext cx="3617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Innehåller: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Vart transporten börjar (startplats)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Vart transporten slutar (slutplats)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Vad som ska transporteras (sortimentet)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Vem som ansvarar för att transporten genomförs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111A5E2F-FC92-D4D8-BF3F-576C0F1E7B41}"/>
              </a:ext>
            </a:extLst>
          </p:cNvPr>
          <p:cNvSpPr/>
          <p:nvPr/>
        </p:nvSpPr>
        <p:spPr>
          <a:xfrm>
            <a:off x="7621226" y="5388338"/>
            <a:ext cx="32401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Transportunderlaget 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distribueras senare ut till behöriga mottagare i form av en </a:t>
            </a: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transportinstruktion</a:t>
            </a:r>
          </a:p>
        </p:txBody>
      </p:sp>
    </p:spTree>
    <p:extLst>
      <p:ext uri="{BB962C8B-B14F-4D97-AF65-F5344CB8AC3E}">
        <p14:creationId xmlns:p14="http://schemas.microsoft.com/office/powerpoint/2010/main" val="19520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C2EE19-1070-962E-19DA-08F65DE47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>
                <a:solidFill>
                  <a:schemeClr val="bg1"/>
                </a:solidFill>
              </a:rPr>
              <a:t>Transportpris</a:t>
            </a:r>
            <a:br>
              <a:rPr lang="sv-SE">
                <a:solidFill>
                  <a:schemeClr val="bg1"/>
                </a:solidFill>
              </a:rPr>
            </a:br>
            <a:r>
              <a:rPr lang="sv-SE" sz="1600" b="0">
                <a:solidFill>
                  <a:schemeClr val="bg1"/>
                </a:solidFill>
              </a:rPr>
              <a:t>Prisräkning på TU</a:t>
            </a:r>
            <a:endParaRPr lang="sv-SE" sz="2000" b="0">
              <a:solidFill>
                <a:schemeClr val="bg1"/>
              </a:solidFill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694C4B81-0BB6-D049-E256-824550E32660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710F97C1-9EF1-793A-549A-CD83D8059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07706" cy="3956609"/>
          </a:xfrm>
        </p:spPr>
        <p:txBody>
          <a:bodyPr>
            <a:normAutofit/>
          </a:bodyPr>
          <a:lstStyle/>
          <a:p>
            <a:r>
              <a:rPr lang="sv-SE">
                <a:solidFill>
                  <a:schemeClr val="bg1"/>
                </a:solidFill>
              </a:rPr>
              <a:t>Likt på Transportinformationsfliken i VIOL 2 så går det på Transportunderlaget att prisräkna genom att ange avtalade priser</a:t>
            </a:r>
          </a:p>
          <a:p>
            <a:pPr marL="4762" indent="0">
              <a:buNone/>
            </a:pPr>
            <a:endParaRPr lang="sv-SE">
              <a:solidFill>
                <a:schemeClr val="bg1"/>
              </a:solidFill>
            </a:endParaRPr>
          </a:p>
          <a:p>
            <a:pPr marL="180975" lvl="1" indent="0">
              <a:buNone/>
            </a:pPr>
            <a:endParaRPr lang="sv-SE">
              <a:solidFill>
                <a:schemeClr val="bg1"/>
              </a:solidFill>
            </a:endParaRPr>
          </a:p>
          <a:p>
            <a:endParaRPr lang="sv-SE">
              <a:solidFill>
                <a:schemeClr val="bg1"/>
              </a:solidFill>
            </a:endParaRP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F9820DF5-7CA1-D29E-CE9D-20F60EEF6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77" y="2970585"/>
            <a:ext cx="5381625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ruta 17">
            <a:extLst>
              <a:ext uri="{FF2B5EF4-FFF2-40B4-BE49-F238E27FC236}">
                <a16:creationId xmlns:a16="http://schemas.microsoft.com/office/drawing/2014/main" id="{55171B7F-0FDB-F3CA-6406-E55984A0520E}"/>
              </a:ext>
            </a:extLst>
          </p:cNvPr>
          <p:cNvSpPr txBox="1"/>
          <p:nvPr/>
        </p:nvSpPr>
        <p:spPr>
          <a:xfrm>
            <a:off x="115981" y="6062597"/>
            <a:ext cx="6694954" cy="646331"/>
          </a:xfrm>
          <a:prstGeom prst="rect">
            <a:avLst/>
          </a:prstGeom>
          <a:solidFill>
            <a:schemeClr val="accent3">
              <a:lumMod val="20000"/>
              <a:lumOff val="80000"/>
              <a:alpha val="9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sv-SE" i="1"/>
              <a:t>OBS! Om ett avtalat pris finns angivet på TU kommer detta att prioriteras högre än prisrader i kontrakt!</a:t>
            </a:r>
          </a:p>
        </p:txBody>
      </p:sp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DFC3E854-67F3-DDB4-78DD-18FBFA53C28F}"/>
              </a:ext>
            </a:extLst>
          </p:cNvPr>
          <p:cNvSpPr txBox="1">
            <a:spLocks/>
          </p:cNvSpPr>
          <p:nvPr/>
        </p:nvSpPr>
        <p:spPr>
          <a:xfrm>
            <a:off x="7195018" y="2970585"/>
            <a:ext cx="4335837" cy="2859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0975" indent="-176213" algn="l" defTabSz="914400" rtl="0" eaLnBrk="1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FontTx/>
              <a:buBlip>
                <a:blip r:embed="rId4"/>
              </a:buBlip>
              <a:tabLst/>
              <a:defRPr sz="16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1200"/>
              </a:spcAft>
              <a:buFont typeface="Systemtypsnitt normalt"/>
              <a:buChar char="-"/>
              <a:tabLst/>
              <a:defRPr sz="1400" b="0" i="0" kern="1200">
                <a:solidFill>
                  <a:schemeClr val="tx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i="1">
                <a:solidFill>
                  <a:schemeClr val="bg1"/>
                </a:solidFill>
              </a:rPr>
              <a:t>Avtalat pris per leverans</a:t>
            </a:r>
          </a:p>
          <a:p>
            <a:pPr lvl="1"/>
            <a:r>
              <a:rPr lang="sv-SE">
                <a:solidFill>
                  <a:schemeClr val="bg1"/>
                </a:solidFill>
              </a:rPr>
              <a:t>Används om användaren vill sätta ett fast pris per leverans för det/de transportunderlag som skapas. </a:t>
            </a:r>
          </a:p>
          <a:p>
            <a:r>
              <a:rPr lang="sv-SE" i="1">
                <a:solidFill>
                  <a:schemeClr val="bg1"/>
                </a:solidFill>
              </a:rPr>
              <a:t>Avtalat </a:t>
            </a:r>
            <a:r>
              <a:rPr lang="sv-SE" i="1" err="1">
                <a:solidFill>
                  <a:schemeClr val="bg1"/>
                </a:solidFill>
              </a:rPr>
              <a:t>a’pris</a:t>
            </a:r>
            <a:r>
              <a:rPr lang="sv-SE" i="1">
                <a:solidFill>
                  <a:schemeClr val="bg1"/>
                </a:solidFill>
              </a:rPr>
              <a:t> per enhet</a:t>
            </a:r>
          </a:p>
          <a:p>
            <a:pPr lvl="1"/>
            <a:r>
              <a:rPr lang="sv-SE">
                <a:solidFill>
                  <a:schemeClr val="bg1"/>
                </a:solidFill>
              </a:rPr>
              <a:t>Det är möjligt att i stället för avtalat pris per leverans, ange avtalat pris per enhet</a:t>
            </a:r>
          </a:p>
          <a:p>
            <a:pPr marL="4762" indent="0">
              <a:buNone/>
            </a:pPr>
            <a:endParaRPr lang="sv-S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07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D727F2-640F-C99C-C8F2-BF6A5FE3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 kikar i systemet!</a:t>
            </a:r>
          </a:p>
        </p:txBody>
      </p:sp>
    </p:spTree>
    <p:extLst>
      <p:ext uri="{BB962C8B-B14F-4D97-AF65-F5344CB8AC3E}">
        <p14:creationId xmlns:p14="http://schemas.microsoft.com/office/powerpoint/2010/main" val="1949639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DB19CA-EB11-DCD2-808F-7A90A889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5369"/>
            <a:ext cx="4223658" cy="13255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/>
              <a:t>Transportpris i VIOL 3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F543EE4-88A8-1563-4D9A-96C929D72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103254"/>
            <a:ext cx="3345874" cy="155999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 sz="2000"/>
              <a:t>Emma Karlsson</a:t>
            </a:r>
          </a:p>
          <a:p>
            <a:r>
              <a:rPr lang="sv-SE" sz="2000"/>
              <a:t>Jan Karlsson</a:t>
            </a:r>
          </a:p>
          <a:p>
            <a:r>
              <a:rPr lang="sv-SE" sz="2000"/>
              <a:t>2023-06-13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5FC3F21-EB37-7EDE-DBD7-0DFC23262C5A}"/>
              </a:ext>
            </a:extLst>
          </p:cNvPr>
          <p:cNvSpPr txBox="1"/>
          <p:nvPr/>
        </p:nvSpPr>
        <p:spPr>
          <a:xfrm>
            <a:off x="6834580" y="988908"/>
            <a:ext cx="4794002" cy="5139869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 w="38100">
            <a:solidFill>
              <a:schemeClr val="bg1">
                <a:lumMod val="85000"/>
                <a:alpha val="82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6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Inledning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Olika sätt att prisräkna på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Nytt för VIOL 3</a:t>
            </a:r>
          </a:p>
          <a:p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Standard- och priskomponenter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Drivmedelsindex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Transportprislista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på Transportunderlag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i led 2</a:t>
            </a:r>
          </a:p>
          <a:p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9407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546893-A10A-74F0-0030-8985416F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Olika sätt att prisräkna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F206F9-D061-8F38-015E-3D94BA716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/>
              <a:t>Vilka alternativ finns det att prisräkna på i transportaffären i VIOL 3?</a:t>
            </a:r>
          </a:p>
          <a:p>
            <a:pPr lvl="1"/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 finns tre alternativ, prislista, pris från transportunderlag och pris förgående led (gäller ej för led 1)</a:t>
            </a:r>
          </a:p>
          <a:p>
            <a:endParaRPr lang="sv-SE"/>
          </a:p>
        </p:txBody>
      </p:sp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E332DF6E-D850-3563-7C32-E6058CA1E109}"/>
              </a:ext>
            </a:extLst>
          </p:cNvPr>
          <p:cNvSpPr/>
          <p:nvPr/>
        </p:nvSpPr>
        <p:spPr>
          <a:xfrm>
            <a:off x="4386352" y="4041288"/>
            <a:ext cx="2587500" cy="374189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transportunderlag</a:t>
            </a:r>
            <a:endParaRPr lang="en-US">
              <a:solidFill>
                <a:schemeClr val="bg2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520AB8A2-740A-C76D-1F9F-8091A5CADB38}"/>
              </a:ext>
            </a:extLst>
          </p:cNvPr>
          <p:cNvSpPr/>
          <p:nvPr/>
        </p:nvSpPr>
        <p:spPr>
          <a:xfrm>
            <a:off x="1679317" y="4001294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Prislista</a:t>
            </a:r>
            <a:endParaRPr lang="en-US">
              <a:solidFill>
                <a:schemeClr val="bg2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1 &amp; Led 2 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sp>
        <p:nvSpPr>
          <p:cNvPr id="10" name="Rektangel 9" descr="Mynt">
            <a:extLst>
              <a:ext uri="{FF2B5EF4-FFF2-40B4-BE49-F238E27FC236}">
                <a16:creationId xmlns:a16="http://schemas.microsoft.com/office/drawing/2014/main" id="{827A42F8-1389-9641-5976-CADBC612CE12}"/>
              </a:ext>
            </a:extLst>
          </p:cNvPr>
          <p:cNvSpPr/>
          <p:nvPr/>
        </p:nvSpPr>
        <p:spPr>
          <a:xfrm>
            <a:off x="7915013" y="2849628"/>
            <a:ext cx="1164375" cy="116437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0FB99B71-7B45-999C-5767-309365A54A81}"/>
              </a:ext>
            </a:extLst>
          </p:cNvPr>
          <p:cNvSpPr/>
          <p:nvPr/>
        </p:nvSpPr>
        <p:spPr>
          <a:xfrm>
            <a:off x="7375072" y="4041288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Procent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förgående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led</a:t>
            </a: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2 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  <a:endParaRPr lang="en-US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A7DDCF1-7DC6-5E27-96D0-92F6BE8CC72D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ktangel 8" descr="Mynt">
            <a:extLst>
              <a:ext uri="{FF2B5EF4-FFF2-40B4-BE49-F238E27FC236}">
                <a16:creationId xmlns:a16="http://schemas.microsoft.com/office/drawing/2014/main" id="{942C44CC-B5F4-D979-4230-2DCD5BC61450}"/>
              </a:ext>
            </a:extLst>
          </p:cNvPr>
          <p:cNvSpPr/>
          <p:nvPr/>
        </p:nvSpPr>
        <p:spPr>
          <a:xfrm>
            <a:off x="2390879" y="2849628"/>
            <a:ext cx="1164375" cy="1164375"/>
          </a:xfrm>
          <a:prstGeom prst="rect">
            <a:avLst/>
          </a:prstGeom>
          <a:blipFill dpi="0" rotWithShape="1">
            <a:blip r:embed="rId2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ktangel 11" descr="Skrivplatta avbockat">
            <a:extLst>
              <a:ext uri="{FF2B5EF4-FFF2-40B4-BE49-F238E27FC236}">
                <a16:creationId xmlns:a16="http://schemas.microsoft.com/office/drawing/2014/main" id="{BA62EF60-6683-DB81-7BC1-D09BA7121E83}"/>
              </a:ext>
            </a:extLst>
          </p:cNvPr>
          <p:cNvSpPr/>
          <p:nvPr/>
        </p:nvSpPr>
        <p:spPr>
          <a:xfrm>
            <a:off x="5104118" y="2836919"/>
            <a:ext cx="1164375" cy="1164375"/>
          </a:xfrm>
          <a:prstGeom prst="rect">
            <a:avLst/>
          </a:prstGeom>
          <a:blipFill dpi="0" rotWithShape="1">
            <a:blip r:embed="rId4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8272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09C66B-DC37-9250-C18C-CA804D7A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Procent förgående led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490D19-3DA2-7F18-536C-FDCDED390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Prisräkningstypen Procent förgående led kan bara användas på Transportföretagskontrakt</a:t>
            </a:r>
          </a:p>
          <a:p>
            <a:pPr lvl="1"/>
            <a:r>
              <a:rPr lang="sv-SE" u="sng"/>
              <a:t>Väldigt</a:t>
            </a:r>
            <a:r>
              <a:rPr lang="sv-SE"/>
              <a:t> vanligt sätt att prisräkna</a:t>
            </a:r>
          </a:p>
          <a:p>
            <a:r>
              <a:rPr lang="sv-SE"/>
              <a:t>Varför procent förgående led?</a:t>
            </a:r>
          </a:p>
          <a:p>
            <a:pPr lvl="1"/>
            <a:r>
              <a:rPr lang="sv-SE"/>
              <a:t>Som ansvarigt transportföretag som säljer vidare sin transport måste ju även dom tjäna sin slant </a:t>
            </a:r>
            <a:r>
              <a:rPr lang="sv-SE">
                <a:sym typeface="Wingdings" panose="05000000000000000000" pitchFamily="2" charset="2"/>
              </a:rPr>
              <a:t> det gör dom genom att plocka en procentsats mellan leden</a:t>
            </a:r>
            <a:endParaRPr lang="sv-SE"/>
          </a:p>
          <a:p>
            <a:pPr marL="4762" indent="0">
              <a:buNone/>
            </a:pPr>
            <a:endParaRPr lang="sv-SE">
              <a:highlight>
                <a:srgbClr val="FFFF00"/>
              </a:highlight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23703775-F4B3-A28C-806B-E0825A90AF7B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D45718DC-D7FD-81E5-9AC4-518B97C99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218" y="4678796"/>
            <a:ext cx="1336964" cy="133696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3101BE7-17DC-B331-8F36-B9B0122E6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239" y="4678796"/>
            <a:ext cx="1336964" cy="1336964"/>
          </a:xfrm>
          <a:prstGeom prst="rect">
            <a:avLst/>
          </a:prstGeom>
        </p:spPr>
      </p:pic>
      <p:pic>
        <p:nvPicPr>
          <p:cNvPr id="11" name="Bildobjekt 10" descr="En bild som visar text, platta, kärl&#10;&#10;Automatiskt genererad beskrivning">
            <a:extLst>
              <a:ext uri="{FF2B5EF4-FFF2-40B4-BE49-F238E27FC236}">
                <a16:creationId xmlns:a16="http://schemas.microsoft.com/office/drawing/2014/main" id="{9A771EC3-1933-59B2-F196-1F369AAAEC1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76001" y="4658429"/>
            <a:ext cx="1237491" cy="1377699"/>
          </a:xfrm>
          <a:prstGeom prst="rect">
            <a:avLst/>
          </a:prstGeom>
        </p:spPr>
      </p:pic>
      <p:pic>
        <p:nvPicPr>
          <p:cNvPr id="12" name="Bildobjekt 11" descr="En bild som visar text, platta, kärl&#10;&#10;Automatiskt genererad beskrivning">
            <a:extLst>
              <a:ext uri="{FF2B5EF4-FFF2-40B4-BE49-F238E27FC236}">
                <a16:creationId xmlns:a16="http://schemas.microsoft.com/office/drawing/2014/main" id="{7A000865-BBAE-939B-8139-20BC7C9EA5D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21204" y="4658428"/>
            <a:ext cx="1237491" cy="1377699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3BEED08-B1AE-0164-8895-B2F509B5A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25" y="4596644"/>
            <a:ext cx="1117855" cy="1473536"/>
          </a:xfrm>
          <a:prstGeom prst="rect">
            <a:avLst/>
          </a:prstGeom>
        </p:spPr>
      </p:pic>
      <p:cxnSp>
        <p:nvCxnSpPr>
          <p:cNvPr id="16" name="Rak koppling 15">
            <a:extLst>
              <a:ext uri="{FF2B5EF4-FFF2-40B4-BE49-F238E27FC236}">
                <a16:creationId xmlns:a16="http://schemas.microsoft.com/office/drawing/2014/main" id="{181A19F8-803A-F658-8898-983E7C056D70}"/>
              </a:ext>
            </a:extLst>
          </p:cNvPr>
          <p:cNvCxnSpPr>
            <a:cxnSpLocks/>
            <a:stCxn id="14" idx="3"/>
            <a:endCxn id="8" idx="1"/>
          </p:cNvCxnSpPr>
          <p:nvPr/>
        </p:nvCxnSpPr>
        <p:spPr>
          <a:xfrm>
            <a:off x="1555280" y="5333412"/>
            <a:ext cx="1001938" cy="13866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45535185-D3B4-3A90-C9AC-658870277039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3894182" y="5347278"/>
            <a:ext cx="1581819" cy="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>
            <a:extLst>
              <a:ext uri="{FF2B5EF4-FFF2-40B4-BE49-F238E27FC236}">
                <a16:creationId xmlns:a16="http://schemas.microsoft.com/office/drawing/2014/main" id="{DDF11810-1CDC-8AE7-FBAD-66C0349FE62F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 flipV="1">
            <a:off x="6713492" y="5347278"/>
            <a:ext cx="1594747" cy="1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koppling 26">
            <a:extLst>
              <a:ext uri="{FF2B5EF4-FFF2-40B4-BE49-F238E27FC236}">
                <a16:creationId xmlns:a16="http://schemas.microsoft.com/office/drawing/2014/main" id="{5A82C8A6-0733-82EB-EED2-66A4DF7876D0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>
            <a:off x="9645203" y="5347278"/>
            <a:ext cx="97600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ruta 40">
            <a:extLst>
              <a:ext uri="{FF2B5EF4-FFF2-40B4-BE49-F238E27FC236}">
                <a16:creationId xmlns:a16="http://schemas.microsoft.com/office/drawing/2014/main" id="{8188CE94-2BB1-1871-7662-113CD321C0CC}"/>
              </a:ext>
            </a:extLst>
          </p:cNvPr>
          <p:cNvSpPr txBox="1"/>
          <p:nvPr/>
        </p:nvSpPr>
        <p:spPr>
          <a:xfrm>
            <a:off x="2846431" y="6084046"/>
            <a:ext cx="7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accent6">
                    <a:lumMod val="25000"/>
                  </a:schemeClr>
                </a:solidFill>
              </a:rPr>
              <a:t>LED 1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BAA8852D-3D3A-7FDF-7B37-C42E7D946697}"/>
              </a:ext>
            </a:extLst>
          </p:cNvPr>
          <p:cNvSpPr txBox="1"/>
          <p:nvPr/>
        </p:nvSpPr>
        <p:spPr>
          <a:xfrm>
            <a:off x="8682658" y="6062597"/>
            <a:ext cx="75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>
                <a:solidFill>
                  <a:schemeClr val="accent6">
                    <a:lumMod val="25000"/>
                  </a:schemeClr>
                </a:solidFill>
              </a:rPr>
              <a:t>LED 2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7B8AB946-5514-ECB9-53BF-F66A1CE69230}"/>
              </a:ext>
            </a:extLst>
          </p:cNvPr>
          <p:cNvSpPr/>
          <p:nvPr/>
        </p:nvSpPr>
        <p:spPr>
          <a:xfrm>
            <a:off x="5372100" y="4135582"/>
            <a:ext cx="6698780" cy="2639289"/>
          </a:xfrm>
          <a:prstGeom prst="rect">
            <a:avLst/>
          </a:prstGeom>
          <a:noFill/>
          <a:ln w="285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9846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09C66B-DC37-9250-C18C-CA804D7A2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Procent förgående led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0490D19-3DA2-7F18-536C-FDCDED390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Pris kan hämtas från föregående led antingen</a:t>
            </a:r>
          </a:p>
          <a:p>
            <a:pPr lvl="1"/>
            <a:r>
              <a:rPr lang="sv-SE"/>
              <a:t>Som oförändrat </a:t>
            </a:r>
            <a:r>
              <a:rPr lang="sv-SE">
                <a:sym typeface="Wingdings" panose="05000000000000000000" pitchFamily="2" charset="2"/>
              </a:rPr>
              <a:t> tar inte nån procentsats emellan = 0kr </a:t>
            </a:r>
            <a:endParaRPr lang="sv-SE"/>
          </a:p>
          <a:p>
            <a:pPr lvl="1"/>
            <a:r>
              <a:rPr lang="sv-SE"/>
              <a:t>Eller med procent baserat på omräkningstal = X Kr beroende på procentsats </a:t>
            </a:r>
            <a:endParaRPr lang="sv-SE">
              <a:highlight>
                <a:srgbClr val="FFFF00"/>
              </a:highlight>
            </a:endParaRPr>
          </a:p>
          <a:p>
            <a:r>
              <a:rPr lang="sv-SE"/>
              <a:t>På </a:t>
            </a:r>
            <a:r>
              <a:rPr lang="sv-SE" err="1"/>
              <a:t>prisraden</a:t>
            </a:r>
            <a:r>
              <a:rPr lang="sv-SE"/>
              <a:t> ska det anges om prisräkning mellan aktörerna ska ske och hur prisräkningen ska ske</a:t>
            </a:r>
          </a:p>
          <a:p>
            <a:pPr lvl="1"/>
            <a:r>
              <a:rPr lang="sv-SE"/>
              <a:t>Och det är också där som procentsatsen anges uppdelat på Grundpris &amp; T/A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23703775-F4B3-A28C-806B-E0825A90AF7B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5" name="Bildobjekt 4">
            <a:extLst>
              <a:ext uri="{FF2B5EF4-FFF2-40B4-BE49-F238E27FC236}">
                <a16:creationId xmlns:a16="http://schemas.microsoft.com/office/drawing/2014/main" id="{53ED5775-CCA2-4911-7E2A-F2F35BEFC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36" y="4291447"/>
            <a:ext cx="10262528" cy="238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323513B-A008-B180-43BC-A013C2A04A0B}"/>
              </a:ext>
            </a:extLst>
          </p:cNvPr>
          <p:cNvSpPr/>
          <p:nvPr/>
        </p:nvSpPr>
        <p:spPr>
          <a:xfrm>
            <a:off x="6975575" y="5018807"/>
            <a:ext cx="1039574" cy="43642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F4A7FD6-F069-35D4-D088-FED7EFD64EBB}"/>
              </a:ext>
            </a:extLst>
          </p:cNvPr>
          <p:cNvSpPr/>
          <p:nvPr/>
        </p:nvSpPr>
        <p:spPr>
          <a:xfrm>
            <a:off x="8072529" y="5018807"/>
            <a:ext cx="1168747" cy="43642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D892D0F-1CD6-45C2-BDFF-FC38E31476E1}"/>
              </a:ext>
            </a:extLst>
          </p:cNvPr>
          <p:cNvSpPr/>
          <p:nvPr/>
        </p:nvSpPr>
        <p:spPr>
          <a:xfrm>
            <a:off x="3079898" y="4984170"/>
            <a:ext cx="1039574" cy="436420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3291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D727F2-640F-C99C-C8F2-BF6A5FE3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 kikar i systemet!</a:t>
            </a:r>
          </a:p>
        </p:txBody>
      </p:sp>
    </p:spTree>
    <p:extLst>
      <p:ext uri="{BB962C8B-B14F-4D97-AF65-F5344CB8AC3E}">
        <p14:creationId xmlns:p14="http://schemas.microsoft.com/office/powerpoint/2010/main" val="1023019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DB19CA-EB11-DCD2-808F-7A90A889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5369"/>
            <a:ext cx="4223658" cy="13255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/>
              <a:t>Transportpris i VIOL 3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F543EE4-88A8-1563-4D9A-96C929D72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103254"/>
            <a:ext cx="3345874" cy="155999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 sz="2000"/>
              <a:t>Emma Karlsson</a:t>
            </a:r>
          </a:p>
          <a:p>
            <a:r>
              <a:rPr lang="sv-SE" sz="2000"/>
              <a:t>Jan Karlsson</a:t>
            </a:r>
          </a:p>
          <a:p>
            <a:r>
              <a:rPr lang="sv-SE" sz="2000"/>
              <a:t>2023-06-13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5FC3F21-EB37-7EDE-DBD7-0DFC23262C5A}"/>
              </a:ext>
            </a:extLst>
          </p:cNvPr>
          <p:cNvSpPr txBox="1"/>
          <p:nvPr/>
        </p:nvSpPr>
        <p:spPr>
          <a:xfrm>
            <a:off x="6834580" y="988908"/>
            <a:ext cx="4794002" cy="5139869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 w="38100">
            <a:solidFill>
              <a:schemeClr val="bg1">
                <a:lumMod val="85000"/>
                <a:alpha val="82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6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Inledning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Olika sätt att prisräkna på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Nytt för VIOL 3</a:t>
            </a:r>
          </a:p>
          <a:p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Standard- och priskomponenter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Drivmedelsindex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Transportprislista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på Transportunderlag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i led 2</a:t>
            </a:r>
          </a:p>
          <a:p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4579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BEE7FA-5EF9-9C4F-93C7-6F1D9DEE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53969"/>
            <a:ext cx="10515600" cy="895285"/>
          </a:xfrm>
        </p:spPr>
        <p:txBody>
          <a:bodyPr/>
          <a:lstStyle/>
          <a:p>
            <a:r>
              <a:rPr lang="sv-SE"/>
              <a:t>Passerade milstolpar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6F147E3-6225-491B-C31A-B2C014C621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5663" y="1394258"/>
            <a:ext cx="490275" cy="51256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8B256A5-CE56-1B71-5757-E2A37471A02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4729" y="2138310"/>
            <a:ext cx="581209" cy="61548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E1C73C5-47F7-D0BE-A119-D32FFEABC904}"/>
              </a:ext>
            </a:extLst>
          </p:cNvPr>
          <p:cNvSpPr txBox="1"/>
          <p:nvPr/>
        </p:nvSpPr>
        <p:spPr>
          <a:xfrm>
            <a:off x="1652733" y="2142524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IT-leverantörer och egna system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50A8902-1A9B-27CA-4CC0-E0AEE9B955F1}"/>
              </a:ext>
            </a:extLst>
          </p:cNvPr>
          <p:cNvSpPr txBox="1"/>
          <p:nvPr/>
        </p:nvSpPr>
        <p:spPr>
          <a:xfrm>
            <a:off x="1643402" y="1398045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77F7D7F-72C7-DA85-6C69-A5A5DF86DEAC}"/>
              </a:ext>
            </a:extLst>
          </p:cNvPr>
          <p:cNvSpPr txBox="1"/>
          <p:nvPr/>
        </p:nvSpPr>
        <p:spPr>
          <a:xfrm>
            <a:off x="1652733" y="2446053"/>
            <a:ext cx="537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Deadline 31:a maj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E91CD24-7E4F-BC10-4031-10FCD98D9D35}"/>
              </a:ext>
            </a:extLst>
          </p:cNvPr>
          <p:cNvSpPr txBox="1"/>
          <p:nvPr/>
        </p:nvSpPr>
        <p:spPr>
          <a:xfrm>
            <a:off x="1643401" y="1717647"/>
            <a:ext cx="537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Deadline 30:e april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503966BB-630E-376D-93E0-5282FD178882}"/>
              </a:ext>
            </a:extLst>
          </p:cNvPr>
          <p:cNvCxnSpPr/>
          <p:nvPr/>
        </p:nvCxnSpPr>
        <p:spPr>
          <a:xfrm>
            <a:off x="726232" y="3038792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ubrik 1">
            <a:extLst>
              <a:ext uri="{FF2B5EF4-FFF2-40B4-BE49-F238E27FC236}">
                <a16:creationId xmlns:a16="http://schemas.microsoft.com/office/drawing/2014/main" id="{83EA18B6-2D3E-5B77-63C5-93D639B0D0FD}"/>
              </a:ext>
            </a:extLst>
          </p:cNvPr>
          <p:cNvSpPr txBox="1">
            <a:spLocks/>
          </p:cNvSpPr>
          <p:nvPr/>
        </p:nvSpPr>
        <p:spPr>
          <a:xfrm>
            <a:off x="838199" y="3241040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Kommande milstolpe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4D0CF4C-F753-B1D0-FA7E-9CD170106AE0}"/>
              </a:ext>
            </a:extLst>
          </p:cNvPr>
          <p:cNvSpPr txBox="1"/>
          <p:nvPr/>
        </p:nvSpPr>
        <p:spPr>
          <a:xfrm>
            <a:off x="1643402" y="5579968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Biometria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A46EE9BB-4AC2-917C-DD39-43C080D49E11}"/>
              </a:ext>
            </a:extLst>
          </p:cNvPr>
          <p:cNvSpPr txBox="1"/>
          <p:nvPr/>
        </p:nvSpPr>
        <p:spPr>
          <a:xfrm>
            <a:off x="1643402" y="5883497"/>
            <a:ext cx="537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Deadline 31:a december</a:t>
            </a:r>
          </a:p>
        </p:txBody>
      </p:sp>
      <p:cxnSp>
        <p:nvCxnSpPr>
          <p:cNvPr id="19" name="Rak koppling 18">
            <a:extLst>
              <a:ext uri="{FF2B5EF4-FFF2-40B4-BE49-F238E27FC236}">
                <a16:creationId xmlns:a16="http://schemas.microsoft.com/office/drawing/2014/main" id="{C3E99CDE-630E-2651-F487-9BF51FCC8425}"/>
              </a:ext>
            </a:extLst>
          </p:cNvPr>
          <p:cNvCxnSpPr/>
          <p:nvPr/>
        </p:nvCxnSpPr>
        <p:spPr>
          <a:xfrm>
            <a:off x="726232" y="4786901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ubrik 1">
            <a:extLst>
              <a:ext uri="{FF2B5EF4-FFF2-40B4-BE49-F238E27FC236}">
                <a16:creationId xmlns:a16="http://schemas.microsoft.com/office/drawing/2014/main" id="{532EDF98-B8FC-DB95-EA93-4B209500F0A8}"/>
              </a:ext>
            </a:extLst>
          </p:cNvPr>
          <p:cNvSpPr txBox="1">
            <a:spLocks/>
          </p:cNvSpPr>
          <p:nvPr/>
        </p:nvSpPr>
        <p:spPr>
          <a:xfrm>
            <a:off x="838199" y="4960036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EABAC1DE-BD8B-2620-10D5-4B840F87C4B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2871" y="5651766"/>
            <a:ext cx="613068" cy="462089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D0CAFE96-C20E-43F4-D953-B2D32DB94356}"/>
              </a:ext>
            </a:extLst>
          </p:cNvPr>
          <p:cNvSpPr txBox="1"/>
          <p:nvPr/>
        </p:nvSpPr>
        <p:spPr>
          <a:xfrm>
            <a:off x="1643402" y="3880978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A39C103-998D-D727-6422-646784CB8B29}"/>
              </a:ext>
            </a:extLst>
          </p:cNvPr>
          <p:cNvSpPr txBox="1"/>
          <p:nvPr/>
        </p:nvSpPr>
        <p:spPr>
          <a:xfrm>
            <a:off x="1643402" y="4184507"/>
            <a:ext cx="537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Deadline 30:e juni</a:t>
            </a:r>
          </a:p>
        </p:txBody>
      </p:sp>
      <p:pic>
        <p:nvPicPr>
          <p:cNvPr id="27" name="Bildobjekt 26" descr="En bild som visar text&#10;&#10;Automatiskt genererad beskrivning">
            <a:extLst>
              <a:ext uri="{FF2B5EF4-FFF2-40B4-BE49-F238E27FC236}">
                <a16:creationId xmlns:a16="http://schemas.microsoft.com/office/drawing/2014/main" id="{B73900D4-741C-9095-6EE3-69EC764A76E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9369" y="3980361"/>
            <a:ext cx="612592" cy="4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1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DB19CA-EB11-DCD2-808F-7A90A889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5369"/>
            <a:ext cx="4223658" cy="13255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/>
              <a:t>Transportpris i VIOL 3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F543EE4-88A8-1563-4D9A-96C929D72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103254"/>
            <a:ext cx="3345874" cy="155999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 sz="2000"/>
              <a:t>Emma Karlsson</a:t>
            </a:r>
          </a:p>
          <a:p>
            <a:r>
              <a:rPr lang="sv-SE" sz="2000"/>
              <a:t>Jan Karlsson</a:t>
            </a:r>
          </a:p>
          <a:p>
            <a:r>
              <a:rPr lang="sv-SE" sz="2000"/>
              <a:t>2023-06-13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5FC3F21-EB37-7EDE-DBD7-0DFC23262C5A}"/>
              </a:ext>
            </a:extLst>
          </p:cNvPr>
          <p:cNvSpPr txBox="1"/>
          <p:nvPr/>
        </p:nvSpPr>
        <p:spPr>
          <a:xfrm>
            <a:off x="6834580" y="988908"/>
            <a:ext cx="4794002" cy="5139869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 w="38100">
            <a:solidFill>
              <a:schemeClr val="bg1">
                <a:lumMod val="85000"/>
                <a:alpha val="82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6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Inledning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Olika sätt att prisräkna på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Nytt för VIOL 3</a:t>
            </a:r>
          </a:p>
          <a:p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Standard- och priskomponenter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Drivmedelsindex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Transportprislista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på Transportunderlag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i led 2</a:t>
            </a:r>
          </a:p>
          <a:p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94516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/>
              <a:t>Kommande digitala träffar</a:t>
            </a:r>
          </a:p>
        </p:txBody>
      </p:sp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2697" y="1729559"/>
            <a:ext cx="1092513" cy="1132001"/>
          </a:xfr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1A427E3A-E325-C1BD-98CF-B12E011756E2}"/>
              </a:ext>
            </a:extLst>
          </p:cNvPr>
          <p:cNvSpPr txBox="1"/>
          <p:nvPr/>
        </p:nvSpPr>
        <p:spPr>
          <a:xfrm>
            <a:off x="2154650" y="193240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Projektstatus och arbetet efter sommaren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337D786-2996-35BB-581E-7D7C2D9C111A}"/>
              </a:ext>
            </a:extLst>
          </p:cNvPr>
          <p:cNvSpPr txBox="1"/>
          <p:nvPr/>
        </p:nvSpPr>
        <p:spPr>
          <a:xfrm>
            <a:off x="2154650" y="2301734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strike="sngStrike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2023-06-27</a:t>
            </a:r>
            <a:br>
              <a:rPr lang="sv-SE" sz="1400" strike="sngStrike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-SE" sz="1400" strike="sngStrike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09.00-13.00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8793562-3E7E-33E8-EF69-A14620CE4344}"/>
              </a:ext>
            </a:extLst>
          </p:cNvPr>
          <p:cNvSpPr txBox="1"/>
          <p:nvPr/>
        </p:nvSpPr>
        <p:spPr>
          <a:xfrm>
            <a:off x="9168187" y="2303850"/>
            <a:ext cx="1692990" cy="557709"/>
          </a:xfrm>
          <a:prstGeom prst="rect">
            <a:avLst/>
          </a:prstGeom>
          <a:solidFill>
            <a:schemeClr val="accent5"/>
          </a:solidFill>
          <a:ln w="25400">
            <a:solidFill>
              <a:schemeClr val="bg1"/>
            </a:solidFill>
            <a:prstDash val="dash"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sv-SE" b="1" dirty="0">
                <a:solidFill>
                  <a:schemeClr val="bg1"/>
                </a:solidFill>
              </a:rPr>
              <a:t>INSTÄLLT!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8957E8A-27C2-050B-FC47-2BB78394CFBC}"/>
              </a:ext>
            </a:extLst>
          </p:cNvPr>
          <p:cNvSpPr txBox="1"/>
          <p:nvPr/>
        </p:nvSpPr>
        <p:spPr>
          <a:xfrm>
            <a:off x="882697" y="3892248"/>
            <a:ext cx="82854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Till följd av förseningar i programmet ställs detta tillfälle in. Information om förseningen ska er utpekade kontaktperson ha mottagit via mail, annars finns den att läsa på Biometria.se.</a:t>
            </a:r>
          </a:p>
          <a:p>
            <a:endParaRPr lang="sv-SE" sz="1400" dirty="0">
              <a:solidFill>
                <a:schemeClr val="bg1"/>
              </a:solidFill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  <a:p>
            <a:r>
              <a:rPr lang="sv-SE" sz="1400" dirty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Vad förseningen kommer att innebära för er kundgrupp på kort såväl som lång sikt kommer ni att få mer information om i dagarna.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546893-A10A-74F0-0030-8985416F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Olika sätt att prisräkna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F206F9-D061-8F38-015E-3D94BA716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/>
              <a:t>Vilka alternativ finns det att prisräkna på i transportaffären i VIOL 3?</a:t>
            </a:r>
          </a:p>
          <a:p>
            <a:pPr lvl="1"/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 finns tre alternativ, prislista, pris från transportunderlag och pris förgående led (gäller ej för led 1)</a:t>
            </a:r>
          </a:p>
          <a:p>
            <a:endParaRPr lang="sv-SE"/>
          </a:p>
        </p:txBody>
      </p:sp>
      <p:sp>
        <p:nvSpPr>
          <p:cNvPr id="4" name="Rektangel 3" descr="Skrivplatta avbockat">
            <a:extLst>
              <a:ext uri="{FF2B5EF4-FFF2-40B4-BE49-F238E27FC236}">
                <a16:creationId xmlns:a16="http://schemas.microsoft.com/office/drawing/2014/main" id="{E1D48497-8019-6E6A-68B0-2577480918D0}"/>
              </a:ext>
            </a:extLst>
          </p:cNvPr>
          <p:cNvSpPr/>
          <p:nvPr/>
        </p:nvSpPr>
        <p:spPr>
          <a:xfrm>
            <a:off x="5104118" y="2836919"/>
            <a:ext cx="1164375" cy="116437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E332DF6E-D850-3563-7C32-E6058CA1E109}"/>
              </a:ext>
            </a:extLst>
          </p:cNvPr>
          <p:cNvSpPr/>
          <p:nvPr/>
        </p:nvSpPr>
        <p:spPr>
          <a:xfrm>
            <a:off x="4386352" y="4041288"/>
            <a:ext cx="2587500" cy="374189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 </a:t>
            </a:r>
            <a:r>
              <a:rPr lang="en-US" kern="120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</a:t>
            </a: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kern="120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transportunderlag</a:t>
            </a:r>
            <a:endParaRPr lang="en-US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Rektangel 5" descr="Mynt">
            <a:extLst>
              <a:ext uri="{FF2B5EF4-FFF2-40B4-BE49-F238E27FC236}">
                <a16:creationId xmlns:a16="http://schemas.microsoft.com/office/drawing/2014/main" id="{5BF46DE9-E503-29F7-3DB9-6548A8D53725}"/>
              </a:ext>
            </a:extLst>
          </p:cNvPr>
          <p:cNvSpPr/>
          <p:nvPr/>
        </p:nvSpPr>
        <p:spPr>
          <a:xfrm>
            <a:off x="2293223" y="2849628"/>
            <a:ext cx="1164375" cy="116437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520AB8A2-740A-C76D-1F9F-8091A5CADB38}"/>
              </a:ext>
            </a:extLst>
          </p:cNvPr>
          <p:cNvSpPr/>
          <p:nvPr/>
        </p:nvSpPr>
        <p:spPr>
          <a:xfrm>
            <a:off x="1679317" y="4001294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Prislista</a:t>
            </a:r>
            <a:endParaRPr lang="en-US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1 &amp; Led 2 </a:t>
            </a: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 kern="120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  <a:endParaRPr lang="en-US" sz="2000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Rektangel 9" descr="Mynt">
            <a:extLst>
              <a:ext uri="{FF2B5EF4-FFF2-40B4-BE49-F238E27FC236}">
                <a16:creationId xmlns:a16="http://schemas.microsoft.com/office/drawing/2014/main" id="{827A42F8-1389-9641-5976-CADBC612CE12}"/>
              </a:ext>
            </a:extLst>
          </p:cNvPr>
          <p:cNvSpPr/>
          <p:nvPr/>
        </p:nvSpPr>
        <p:spPr>
          <a:xfrm>
            <a:off x="7915013" y="2849628"/>
            <a:ext cx="1164375" cy="116437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0FB99B71-7B45-999C-5767-309365A54A81}"/>
              </a:ext>
            </a:extLst>
          </p:cNvPr>
          <p:cNvSpPr/>
          <p:nvPr/>
        </p:nvSpPr>
        <p:spPr>
          <a:xfrm>
            <a:off x="7375072" y="4041288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Procent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förgående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led</a:t>
            </a: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2 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  <a:endParaRPr lang="en-US" kern="120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A7DDCF1-7DC6-5E27-96D0-92F6BE8CC72D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70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1C2443-E1BE-131B-CFE8-D0B5E7AC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Transportpris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B534B53-3A43-FF30-CE76-02CA8C237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762" indent="0">
              <a:buNone/>
            </a:pPr>
            <a:r>
              <a:rPr lang="sv-SE">
                <a:sym typeface="Wingdings" panose="05000000000000000000" pitchFamily="2" charset="2"/>
              </a:rPr>
              <a:t>Några saker att bära med sig när vi börjar arbeta med pris i transportaffären</a:t>
            </a:r>
          </a:p>
          <a:p>
            <a:endParaRPr lang="sv-SE"/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96C92EE2-6133-3B3D-44BF-F60BCF806116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8" name="Grupp 17">
            <a:extLst>
              <a:ext uri="{FF2B5EF4-FFF2-40B4-BE49-F238E27FC236}">
                <a16:creationId xmlns:a16="http://schemas.microsoft.com/office/drawing/2014/main" id="{45070983-92F9-4C72-7D08-527D177DB302}"/>
              </a:ext>
            </a:extLst>
          </p:cNvPr>
          <p:cNvGrpSpPr/>
          <p:nvPr/>
        </p:nvGrpSpPr>
        <p:grpSpPr>
          <a:xfrm>
            <a:off x="1725412" y="2299553"/>
            <a:ext cx="7071358" cy="4045004"/>
            <a:chOff x="949236" y="2119023"/>
            <a:chExt cx="7071358" cy="4045004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67FF1BED-1B1B-4B07-2021-A3901B6A7D9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5011444"/>
                </p:ext>
              </p:extLst>
            </p:nvPr>
          </p:nvGraphicFramePr>
          <p:xfrm>
            <a:off x="949236" y="2119023"/>
            <a:ext cx="7071358" cy="40450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12" name="Bildobjekt 11" descr="En bild som visar text, clipart&#10;&#10;Automatiskt genererad beskrivning">
              <a:extLst>
                <a:ext uri="{FF2B5EF4-FFF2-40B4-BE49-F238E27FC236}">
                  <a16:creationId xmlns:a16="http://schemas.microsoft.com/office/drawing/2014/main" id="{F781676D-26EC-3EE1-058B-27145D69C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9023" y="2410921"/>
              <a:ext cx="513880" cy="459788"/>
            </a:xfrm>
            <a:prstGeom prst="rect">
              <a:avLst/>
            </a:prstGeom>
          </p:spPr>
        </p:pic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86350D77-D326-5CD2-B3EA-AA43BACB7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37833" y="3159944"/>
              <a:ext cx="467296" cy="488536"/>
            </a:xfrm>
            <a:prstGeom prst="rect">
              <a:avLst/>
            </a:prstGeom>
          </p:spPr>
        </p:pic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623B8C07-7DEE-97DE-5E26-397FF90E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12903" y="4002542"/>
              <a:ext cx="455940" cy="360670"/>
            </a:xfrm>
            <a:prstGeom prst="rect">
              <a:avLst/>
            </a:prstGeom>
          </p:spPr>
        </p:pic>
        <p:pic>
          <p:nvPicPr>
            <p:cNvPr id="17" name="Bild 16" descr="Bränsle kontur">
              <a:extLst>
                <a:ext uri="{FF2B5EF4-FFF2-40B4-BE49-F238E27FC236}">
                  <a16:creationId xmlns:a16="http://schemas.microsoft.com/office/drawing/2014/main" id="{F1B43F67-13C9-5E69-BFD5-C61CD8B22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78219" y="4611015"/>
              <a:ext cx="526910" cy="526910"/>
            </a:xfrm>
            <a:prstGeom prst="rect">
              <a:avLst/>
            </a:prstGeom>
          </p:spPr>
        </p:pic>
      </p:grpSp>
      <p:pic>
        <p:nvPicPr>
          <p:cNvPr id="6" name="Bildobjekt 5" descr="En bild som visar text&#10;&#10;Automatiskt genererad beskrivning">
            <a:extLst>
              <a:ext uri="{FF2B5EF4-FFF2-40B4-BE49-F238E27FC236}">
                <a16:creationId xmlns:a16="http://schemas.microsoft.com/office/drawing/2014/main" id="{3E1BE5E0-DAA2-F00D-751B-639796E577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11159" y="5592358"/>
            <a:ext cx="44196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5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DB19CA-EB11-DCD2-808F-7A90A889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5369"/>
            <a:ext cx="4223658" cy="132556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/>
              <a:t>Transportpris i VIOL 3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F543EE4-88A8-1563-4D9A-96C929D72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4103254"/>
            <a:ext cx="3345874" cy="155999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sv-SE" sz="2000"/>
              <a:t>Emma Karlsson</a:t>
            </a:r>
          </a:p>
          <a:p>
            <a:r>
              <a:rPr lang="sv-SE" sz="2000"/>
              <a:t>Jan Karlsson</a:t>
            </a:r>
          </a:p>
          <a:p>
            <a:r>
              <a:rPr lang="sv-SE" sz="2000"/>
              <a:t>2023-06-13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5FC3F21-EB37-7EDE-DBD7-0DFC23262C5A}"/>
              </a:ext>
            </a:extLst>
          </p:cNvPr>
          <p:cNvSpPr txBox="1"/>
          <p:nvPr/>
        </p:nvSpPr>
        <p:spPr>
          <a:xfrm>
            <a:off x="6834580" y="988908"/>
            <a:ext cx="4794002" cy="5139869"/>
          </a:xfrm>
          <a:prstGeom prst="rect">
            <a:avLst/>
          </a:prstGeom>
          <a:solidFill>
            <a:schemeClr val="bg1">
              <a:lumMod val="85000"/>
              <a:alpha val="82000"/>
            </a:schemeClr>
          </a:solidFill>
          <a:ln w="38100">
            <a:solidFill>
              <a:schemeClr val="bg1">
                <a:lumMod val="85000"/>
                <a:alpha val="82000"/>
              </a:schemeClr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3600" u="sng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Agenda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Inledning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Olika sätt att prisräkna på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Nytt för VIOL 3</a:t>
            </a:r>
          </a:p>
          <a:p>
            <a:endParaRPr lang="sv-SE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Prislista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Standard- och priskomponenter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Drivmedelsindex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sv-SE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Transportprislista i VIOL 3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sv-SE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på Transportunderlag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sv-SE" sz="200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sv-SE" sz="200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Prisräkning i led 2</a:t>
            </a:r>
          </a:p>
          <a:p>
            <a:endParaRPr lang="sv-SE"/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58273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546893-A10A-74F0-0030-8985416F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Olika sätt att prisräkna</a:t>
            </a:r>
            <a:br>
              <a:rPr lang="sv-SE"/>
            </a:br>
            <a:r>
              <a:rPr lang="sv-SE" sz="1600" b="0"/>
              <a:t>I VIOL 3</a:t>
            </a:r>
            <a:endParaRPr lang="sv-SE" b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F206F9-D061-8F38-015E-3D94BA7167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/>
              <a:t>Vilka alternativ finns det att prisräkna på i transportaffären i VIOL 3?</a:t>
            </a:r>
          </a:p>
          <a:p>
            <a:pPr lvl="1"/>
            <a:r>
              <a:rPr lang="sv-SE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Det finns tre alternativ, prislista, pris från transportunderlag och pris förgående led (gäller ej för led 1)</a:t>
            </a:r>
          </a:p>
          <a:p>
            <a:endParaRPr lang="sv-SE"/>
          </a:p>
        </p:txBody>
      </p:sp>
      <p:sp>
        <p:nvSpPr>
          <p:cNvPr id="5" name="Frihandsfigur: Form 4">
            <a:extLst>
              <a:ext uri="{FF2B5EF4-FFF2-40B4-BE49-F238E27FC236}">
                <a16:creationId xmlns:a16="http://schemas.microsoft.com/office/drawing/2014/main" id="{E332DF6E-D850-3563-7C32-E6058CA1E109}"/>
              </a:ext>
            </a:extLst>
          </p:cNvPr>
          <p:cNvSpPr/>
          <p:nvPr/>
        </p:nvSpPr>
        <p:spPr>
          <a:xfrm>
            <a:off x="4386352" y="4041288"/>
            <a:ext cx="2587500" cy="374189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transportunderlag</a:t>
            </a:r>
            <a:endParaRPr lang="en-US">
              <a:solidFill>
                <a:schemeClr val="bg2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Frihandsfigur: Form 6">
            <a:extLst>
              <a:ext uri="{FF2B5EF4-FFF2-40B4-BE49-F238E27FC236}">
                <a16:creationId xmlns:a16="http://schemas.microsoft.com/office/drawing/2014/main" id="{520AB8A2-740A-C76D-1F9F-8091A5CADB38}"/>
              </a:ext>
            </a:extLst>
          </p:cNvPr>
          <p:cNvSpPr/>
          <p:nvPr/>
        </p:nvSpPr>
        <p:spPr>
          <a:xfrm>
            <a:off x="1679317" y="4001294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Prislista</a:t>
            </a:r>
            <a:endParaRPr lang="en-US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1 &amp; Led 2 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sp>
        <p:nvSpPr>
          <p:cNvPr id="10" name="Rektangel 9" descr="Mynt">
            <a:extLst>
              <a:ext uri="{FF2B5EF4-FFF2-40B4-BE49-F238E27FC236}">
                <a16:creationId xmlns:a16="http://schemas.microsoft.com/office/drawing/2014/main" id="{827A42F8-1389-9641-5976-CADBC612CE12}"/>
              </a:ext>
            </a:extLst>
          </p:cNvPr>
          <p:cNvSpPr/>
          <p:nvPr/>
        </p:nvSpPr>
        <p:spPr>
          <a:xfrm>
            <a:off x="7915013" y="2849628"/>
            <a:ext cx="1164375" cy="1164375"/>
          </a:xfrm>
          <a:prstGeom prst="rect">
            <a:avLst/>
          </a:prstGeom>
          <a:blipFill dpi="0" rotWithShape="1">
            <a:blip r:embed="rId2">
              <a:alphaModFix amt="4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rihandsfigur: Form 10">
            <a:extLst>
              <a:ext uri="{FF2B5EF4-FFF2-40B4-BE49-F238E27FC236}">
                <a16:creationId xmlns:a16="http://schemas.microsoft.com/office/drawing/2014/main" id="{0FB99B71-7B45-999C-5767-309365A54A81}"/>
              </a:ext>
            </a:extLst>
          </p:cNvPr>
          <p:cNvSpPr/>
          <p:nvPr/>
        </p:nvSpPr>
        <p:spPr>
          <a:xfrm>
            <a:off x="7375072" y="4041288"/>
            <a:ext cx="2587500" cy="720000"/>
          </a:xfrm>
          <a:custGeom>
            <a:avLst/>
            <a:gdLst>
              <a:gd name="connsiteX0" fmla="*/ 0 w 2587500"/>
              <a:gd name="connsiteY0" fmla="*/ 0 h 720000"/>
              <a:gd name="connsiteX1" fmla="*/ 2587500 w 2587500"/>
              <a:gd name="connsiteY1" fmla="*/ 0 h 720000"/>
              <a:gd name="connsiteX2" fmla="*/ 2587500 w 2587500"/>
              <a:gd name="connsiteY2" fmla="*/ 720000 h 720000"/>
              <a:gd name="connsiteX3" fmla="*/ 0 w 2587500"/>
              <a:gd name="connsiteY3" fmla="*/ 720000 h 720000"/>
              <a:gd name="connsiteX4" fmla="*/ 0 w 25875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500" h="720000">
                <a:moveTo>
                  <a:pt x="0" y="0"/>
                </a:moveTo>
                <a:lnTo>
                  <a:pt x="2587500" y="0"/>
                </a:lnTo>
                <a:lnTo>
                  <a:pt x="258750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Procent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err="1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förgående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led</a:t>
            </a:r>
          </a:p>
          <a:p>
            <a:pPr marL="0" lvl="0" indent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(Led 2 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  <a:sym typeface="Wingdings" panose="05000000000000000000" pitchFamily="2" charset="2"/>
              </a:rPr>
              <a:t></a:t>
            </a:r>
            <a:r>
              <a:rPr lang="en-US">
                <a:solidFill>
                  <a:schemeClr val="bg2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)</a:t>
            </a:r>
          </a:p>
        </p:txBody>
      </p: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8A7DDCF1-7DC6-5E27-96D0-92F6BE8CC72D}"/>
              </a:ext>
            </a:extLst>
          </p:cNvPr>
          <p:cNvCxnSpPr/>
          <p:nvPr/>
        </p:nvCxnSpPr>
        <p:spPr>
          <a:xfrm>
            <a:off x="771728" y="1582366"/>
            <a:ext cx="8469549" cy="0"/>
          </a:xfrm>
          <a:prstGeom prst="line">
            <a:avLst/>
          </a:prstGeom>
          <a:ln w="12700">
            <a:solidFill>
              <a:schemeClr val="bg2"/>
            </a:solidFill>
            <a:headEnd type="oval" w="med" len="med"/>
            <a:tailEnd type="oval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ktangel 8" descr="Mynt">
            <a:extLst>
              <a:ext uri="{FF2B5EF4-FFF2-40B4-BE49-F238E27FC236}">
                <a16:creationId xmlns:a16="http://schemas.microsoft.com/office/drawing/2014/main" id="{942C44CC-B5F4-D979-4230-2DCD5BC61450}"/>
              </a:ext>
            </a:extLst>
          </p:cNvPr>
          <p:cNvSpPr/>
          <p:nvPr/>
        </p:nvSpPr>
        <p:spPr>
          <a:xfrm>
            <a:off x="2390879" y="2849628"/>
            <a:ext cx="1164375" cy="1164375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Rektangel 11" descr="Skrivplatta avbockat">
            <a:extLst>
              <a:ext uri="{FF2B5EF4-FFF2-40B4-BE49-F238E27FC236}">
                <a16:creationId xmlns:a16="http://schemas.microsoft.com/office/drawing/2014/main" id="{BA62EF60-6683-DB81-7BC1-D09BA7121E83}"/>
              </a:ext>
            </a:extLst>
          </p:cNvPr>
          <p:cNvSpPr/>
          <p:nvPr/>
        </p:nvSpPr>
        <p:spPr>
          <a:xfrm>
            <a:off x="5104118" y="2836919"/>
            <a:ext cx="1164375" cy="1164375"/>
          </a:xfrm>
          <a:prstGeom prst="rect">
            <a:avLst/>
          </a:prstGeom>
          <a:blipFill dpi="0" rotWithShape="1">
            <a:blip r:embed="rId4">
              <a:alphaModFix amt="42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1904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0C8B3C-5ED8-114A-35E7-26BDDF971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Standard- och priskomponenter i VIOL 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2C812A2-A01A-D568-C0CD-15451C554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1587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C799356-799C-440F-93A9-6E9B9A88BAD3}" vid="{E29B8D4C-B283-418D-BB18-A87672598CB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6" ma:contentTypeDescription="Skapa ett nytt dokument." ma:contentTypeScope="" ma:versionID="ff259c1eee4295e9dff0a2f5ffbfa7e7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5aabab525f752069f9a1ab87edad234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38D9B09-2EED-43A4-B7E5-6C9D2773BCF6}"/>
</file>

<file path=customXml/itemProps2.xml><?xml version="1.0" encoding="utf-8"?>
<ds:datastoreItem xmlns:ds="http://schemas.openxmlformats.org/officeDocument/2006/customXml" ds:itemID="{AC0920F9-84A2-4028-B8D2-677EB1340BB6}"/>
</file>

<file path=customXml/itemProps3.xml><?xml version="1.0" encoding="utf-8"?>
<ds:datastoreItem xmlns:ds="http://schemas.openxmlformats.org/officeDocument/2006/customXml" ds:itemID="{DAD10DDB-5B6A-4DFB-9872-F2EC6443F317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0</TotalTime>
  <Words>2385</Words>
  <Application>Microsoft Office PowerPoint</Application>
  <PresentationFormat>Bredbild</PresentationFormat>
  <Paragraphs>389</Paragraphs>
  <Slides>41</Slides>
  <Notes>18</Notes>
  <HiddenSlides>1</HiddenSlides>
  <MMClips>0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41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Noto Serif</vt:lpstr>
      <vt:lpstr>Open Sans</vt:lpstr>
      <vt:lpstr>Open Sans Light</vt:lpstr>
      <vt:lpstr>Systemtypsnitt normalt</vt:lpstr>
      <vt:lpstr>Wingdings</vt:lpstr>
      <vt:lpstr>Office-tema</vt:lpstr>
      <vt:lpstr>PowerPoint-presentation</vt:lpstr>
      <vt:lpstr>Transportpris i VIOL 3</vt:lpstr>
      <vt:lpstr>Transportpris i VIOL 3</vt:lpstr>
      <vt:lpstr>Transportpris i VIOL 3</vt:lpstr>
      <vt:lpstr>Olika sätt att prisräkna I VIOL 3</vt:lpstr>
      <vt:lpstr>Transportpris I VIOL 3</vt:lpstr>
      <vt:lpstr>Transportpris i VIOL 3</vt:lpstr>
      <vt:lpstr>Olika sätt att prisräkna I VIOL 3</vt:lpstr>
      <vt:lpstr>Standard- och priskomponenter i VIOL 3</vt:lpstr>
      <vt:lpstr>Transportpris Standard- och priskomponenter</vt:lpstr>
      <vt:lpstr>Transportpris Standard- och priskomponenter</vt:lpstr>
      <vt:lpstr>Transportpris Olika sätt att prissätta</vt:lpstr>
      <vt:lpstr>Transportpris Olika sätt att prissätta</vt:lpstr>
      <vt:lpstr>Transportpris Några exempel på priskomponenter..</vt:lpstr>
      <vt:lpstr>Transportpris Några exempel på priskomponenter..</vt:lpstr>
      <vt:lpstr>Transportpris Några exempel på priskomponenter..</vt:lpstr>
      <vt:lpstr>Drivmedelsindex i VIOL 3</vt:lpstr>
      <vt:lpstr>Drivmedelsindex I VIOL 3</vt:lpstr>
      <vt:lpstr>Drivmedelsindex Exempel</vt:lpstr>
      <vt:lpstr>Drivmedelsindex Räkneexempel</vt:lpstr>
      <vt:lpstr>Vi kikar i systemet!</vt:lpstr>
      <vt:lpstr>Transportprislista i VIOL 3</vt:lpstr>
      <vt:lpstr>Transportpris –  Priskomponenter i en prislista</vt:lpstr>
      <vt:lpstr>Transportpris Uppbyggnad av en prislista</vt:lpstr>
      <vt:lpstr>Transportpris Uppbyggnad av en prislista</vt:lpstr>
      <vt:lpstr>Vi kikar i systemet!</vt:lpstr>
      <vt:lpstr>Transportpris i VIOL 3</vt:lpstr>
      <vt:lpstr>Olika sätt att prisräkna I VIOL 3</vt:lpstr>
      <vt:lpstr>Prisräkning på Transportunderlag </vt:lpstr>
      <vt:lpstr>Transportpris Prisräkning på TU</vt:lpstr>
      <vt:lpstr>Transportpris Prisräkning på TU</vt:lpstr>
      <vt:lpstr>Vi kikar i systemet!</vt:lpstr>
      <vt:lpstr>Transportpris i VIOL 3</vt:lpstr>
      <vt:lpstr>Olika sätt att prisräkna I VIOL 3</vt:lpstr>
      <vt:lpstr>Transportpris Procent förgående led</vt:lpstr>
      <vt:lpstr>Transportpris Procent förgående led</vt:lpstr>
      <vt:lpstr>Vi kikar i systemet!</vt:lpstr>
      <vt:lpstr>Transportpris i VIOL 3</vt:lpstr>
      <vt:lpstr>Passerade milstolpar</vt:lpstr>
      <vt:lpstr>Kommande digitala träffar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Emma Karlsson</dc:creator>
  <cp:lastModifiedBy>Melanie Göthe</cp:lastModifiedBy>
  <cp:revision>2</cp:revision>
  <dcterms:created xsi:type="dcterms:W3CDTF">2023-01-20T10:15:56Z</dcterms:created>
  <dcterms:modified xsi:type="dcterms:W3CDTF">2023-06-16T11:58:52Z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