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68" r:id="rId5"/>
    <p:sldId id="2147472054" r:id="rId6"/>
    <p:sldId id="2147472043" r:id="rId7"/>
    <p:sldId id="2147472048" r:id="rId8"/>
    <p:sldId id="2147472052" r:id="rId9"/>
    <p:sldId id="2147472063" r:id="rId10"/>
    <p:sldId id="2147472049" r:id="rId11"/>
    <p:sldId id="2147472045" r:id="rId12"/>
    <p:sldId id="2147472055" r:id="rId13"/>
    <p:sldId id="2147472062" r:id="rId14"/>
    <p:sldId id="2147472060" r:id="rId15"/>
    <p:sldId id="2147472051" r:id="rId16"/>
    <p:sldId id="2147472061" r:id="rId17"/>
    <p:sldId id="2147472053" r:id="rId18"/>
    <p:sldId id="1930" r:id="rId1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023C9C-9EAD-6DF4-6D39-A8A6213C1697}" name="Lizette Söderlund" initials="LS" userId="S::Lizette.Soderlund@biometria.se::ffb87a56-3ba4-4d87-b182-bccbc9485587" providerId="AD"/>
  <p188:author id="{4E8DF5DE-891D-D5B1-81D3-53D9F82B949B}" name="Amanda Lundberg" initials="AL" userId="S::Amanda.Lundberg@biometria.se::ace7a99f-853f-4c42-b04f-2675a9048d9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637"/>
    <a:srgbClr val="007B4F"/>
    <a:srgbClr val="0F0F0F"/>
    <a:srgbClr val="040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22" autoAdjust="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Wall" userId="S::julia.wall@biometria.se::ea3ab28a-0e7b-46a6-8787-b6f9daa8a492" providerId="AD" clId="Web-{EAA1168E-E4FA-4628-A470-CD35199AE1C9}"/>
    <pc:docChg chg="addSld delSld">
      <pc:chgData name="Julia Wall" userId="S::julia.wall@biometria.se::ea3ab28a-0e7b-46a6-8787-b6f9daa8a492" providerId="AD" clId="Web-{EAA1168E-E4FA-4628-A470-CD35199AE1C9}" dt="2024-04-15T13:44:10.187" v="1"/>
      <pc:docMkLst>
        <pc:docMk/>
      </pc:docMkLst>
      <pc:sldChg chg="del">
        <pc:chgData name="Julia Wall" userId="S::julia.wall@biometria.se::ea3ab28a-0e7b-46a6-8787-b6f9daa8a492" providerId="AD" clId="Web-{EAA1168E-E4FA-4628-A470-CD35199AE1C9}" dt="2024-04-15T13:44:10.187" v="1"/>
        <pc:sldMkLst>
          <pc:docMk/>
          <pc:sldMk cId="186238030" sldId="1940"/>
        </pc:sldMkLst>
      </pc:sldChg>
      <pc:sldChg chg="add">
        <pc:chgData name="Julia Wall" userId="S::julia.wall@biometria.se::ea3ab28a-0e7b-46a6-8787-b6f9daa8a492" providerId="AD" clId="Web-{EAA1168E-E4FA-4628-A470-CD35199AE1C9}" dt="2024-04-15T13:44:05.078" v="0"/>
        <pc:sldMkLst>
          <pc:docMk/>
          <pc:sldMk cId="1459071347" sldId="2147472061"/>
        </pc:sldMkLst>
      </pc:sldChg>
    </pc:docChg>
  </pc:docChgLst>
  <pc:docChgLst>
    <pc:chgData name="Julia Wall" userId="ea3ab28a-0e7b-46a6-8787-b6f9daa8a492" providerId="ADAL" clId="{B2A8404B-C643-4AAB-80C0-497F226ECF55}"/>
    <pc:docChg chg="modSld">
      <pc:chgData name="Julia Wall" userId="ea3ab28a-0e7b-46a6-8787-b6f9daa8a492" providerId="ADAL" clId="{B2A8404B-C643-4AAB-80C0-497F226ECF55}" dt="2024-04-22T06:11:37.149" v="0" actId="20577"/>
      <pc:docMkLst>
        <pc:docMk/>
      </pc:docMkLst>
      <pc:sldChg chg="modSp">
        <pc:chgData name="Julia Wall" userId="ea3ab28a-0e7b-46a6-8787-b6f9daa8a492" providerId="ADAL" clId="{B2A8404B-C643-4AAB-80C0-497F226ECF55}" dt="2024-04-22T06:11:37.149" v="0" actId="20577"/>
        <pc:sldMkLst>
          <pc:docMk/>
          <pc:sldMk cId="3521011548" sldId="2147472055"/>
        </pc:sldMkLst>
        <pc:spChg chg="mod">
          <ac:chgData name="Julia Wall" userId="ea3ab28a-0e7b-46a6-8787-b6f9daa8a492" providerId="ADAL" clId="{B2A8404B-C643-4AAB-80C0-497F226ECF55}" dt="2024-04-22T06:11:37.149" v="0" actId="20577"/>
          <ac:spMkLst>
            <pc:docMk/>
            <pc:sldMk cId="3521011548" sldId="2147472055"/>
            <ac:spMk id="4" creationId="{B847BA2E-333C-866C-67FB-8D5E633B0290}"/>
          </ac:spMkLst>
        </pc:spChg>
      </pc:sldChg>
    </pc:docChg>
  </pc:docChgLst>
  <pc:docChgLst>
    <pc:chgData name="Julia Wall" userId="S::julia.wall@biometria.se::ea3ab28a-0e7b-46a6-8787-b6f9daa8a492" providerId="AD" clId="Web-{28D17D57-A878-4F46-85FC-C7FC6BF4AE13}"/>
    <pc:docChg chg="addSld delSld">
      <pc:chgData name="Julia Wall" userId="S::julia.wall@biometria.se::ea3ab28a-0e7b-46a6-8787-b6f9daa8a492" providerId="AD" clId="Web-{28D17D57-A878-4F46-85FC-C7FC6BF4AE13}" dt="2024-04-16T13:16:12.853" v="1"/>
      <pc:docMkLst>
        <pc:docMk/>
      </pc:docMkLst>
      <pc:sldChg chg="del">
        <pc:chgData name="Julia Wall" userId="S::julia.wall@biometria.se::ea3ab28a-0e7b-46a6-8787-b6f9daa8a492" providerId="AD" clId="Web-{28D17D57-A878-4F46-85FC-C7FC6BF4AE13}" dt="2024-04-16T13:16:05.196" v="0"/>
        <pc:sldMkLst>
          <pc:docMk/>
          <pc:sldMk cId="2694342606" sldId="2147472059"/>
        </pc:sldMkLst>
      </pc:sldChg>
      <pc:sldChg chg="add">
        <pc:chgData name="Julia Wall" userId="S::julia.wall@biometria.se::ea3ab28a-0e7b-46a6-8787-b6f9daa8a492" providerId="AD" clId="Web-{28D17D57-A878-4F46-85FC-C7FC6BF4AE13}" dt="2024-04-16T13:16:12.853" v="1"/>
        <pc:sldMkLst>
          <pc:docMk/>
          <pc:sldMk cId="2358621749" sldId="2147472062"/>
        </pc:sldMkLst>
      </pc:sldChg>
    </pc:docChg>
  </pc:docChgLst>
  <pc:docChgLst>
    <pc:chgData name="Julia Wall" userId="S::julia.wall@biometria.se::ea3ab28a-0e7b-46a6-8787-b6f9daa8a492" providerId="AD" clId="Web-{072FDE3E-DA8E-4E79-9133-D2FB1A8E36F7}"/>
    <pc:docChg chg="modSld">
      <pc:chgData name="Julia Wall" userId="S::julia.wall@biometria.se::ea3ab28a-0e7b-46a6-8787-b6f9daa8a492" providerId="AD" clId="Web-{072FDE3E-DA8E-4E79-9133-D2FB1A8E36F7}" dt="2024-04-17T09:34:06.053" v="0" actId="20577"/>
      <pc:docMkLst>
        <pc:docMk/>
      </pc:docMkLst>
      <pc:sldChg chg="modSp">
        <pc:chgData name="Julia Wall" userId="S::julia.wall@biometria.se::ea3ab28a-0e7b-46a6-8787-b6f9daa8a492" providerId="AD" clId="Web-{072FDE3E-DA8E-4E79-9133-D2FB1A8E36F7}" dt="2024-04-17T09:34:06.053" v="0" actId="20577"/>
        <pc:sldMkLst>
          <pc:docMk/>
          <pc:sldMk cId="4186324349" sldId="2147472063"/>
        </pc:sldMkLst>
        <pc:spChg chg="mod">
          <ac:chgData name="Julia Wall" userId="S::julia.wall@biometria.se::ea3ab28a-0e7b-46a6-8787-b6f9daa8a492" providerId="AD" clId="Web-{072FDE3E-DA8E-4E79-9133-D2FB1A8E36F7}" dt="2024-04-17T09:34:06.053" v="0" actId="20577"/>
          <ac:spMkLst>
            <pc:docMk/>
            <pc:sldMk cId="4186324349" sldId="2147472063"/>
            <ac:spMk id="5" creationId="{46F30D08-1863-2717-8151-551898FF0A78}"/>
          </ac:spMkLst>
        </pc:spChg>
      </pc:sldChg>
    </pc:docChg>
  </pc:docChgLst>
  <pc:docChgLst>
    <pc:chgData name="Simon Åkerling" userId="21b1da74-0336-4308-9b84-c47ae2c1b2ea" providerId="ADAL" clId="{50E61C20-8FA0-44C2-B69A-3EA86DC10E58}"/>
    <pc:docChg chg="undo custSel modSld sldOrd">
      <pc:chgData name="Simon Åkerling" userId="21b1da74-0336-4308-9b84-c47ae2c1b2ea" providerId="ADAL" clId="{50E61C20-8FA0-44C2-B69A-3EA86DC10E58}" dt="2024-04-24T06:47:36.394" v="758" actId="20577"/>
      <pc:docMkLst>
        <pc:docMk/>
      </pc:docMkLst>
      <pc:sldChg chg="ord">
        <pc:chgData name="Simon Åkerling" userId="21b1da74-0336-4308-9b84-c47ae2c1b2ea" providerId="ADAL" clId="{50E61C20-8FA0-44C2-B69A-3EA86DC10E58}" dt="2024-04-22T08:58:53.692" v="1"/>
        <pc:sldMkLst>
          <pc:docMk/>
          <pc:sldMk cId="497650967" sldId="2147472045"/>
        </pc:sldMkLst>
      </pc:sldChg>
      <pc:sldChg chg="delSp modSp mod">
        <pc:chgData name="Simon Åkerling" userId="21b1da74-0336-4308-9b84-c47ae2c1b2ea" providerId="ADAL" clId="{50E61C20-8FA0-44C2-B69A-3EA86DC10E58}" dt="2024-04-24T06:47:36.394" v="758" actId="20577"/>
        <pc:sldMkLst>
          <pc:docMk/>
          <pc:sldMk cId="906025859" sldId="2147472052"/>
        </pc:sldMkLst>
        <pc:spChg chg="mod">
          <ac:chgData name="Simon Åkerling" userId="21b1da74-0336-4308-9b84-c47ae2c1b2ea" providerId="ADAL" clId="{50E61C20-8FA0-44C2-B69A-3EA86DC10E58}" dt="2024-04-24T06:47:36.394" v="758" actId="20577"/>
          <ac:spMkLst>
            <pc:docMk/>
            <pc:sldMk cId="906025859" sldId="2147472052"/>
            <ac:spMk id="5" creationId="{AFBCE338-2169-DA19-99E8-D7CC4F16AE7F}"/>
          </ac:spMkLst>
        </pc:spChg>
        <pc:spChg chg="del">
          <ac:chgData name="Simon Åkerling" userId="21b1da74-0336-4308-9b84-c47ae2c1b2ea" providerId="ADAL" clId="{50E61C20-8FA0-44C2-B69A-3EA86DC10E58}" dt="2024-04-22T09:00:38.149" v="2" actId="478"/>
          <ac:spMkLst>
            <pc:docMk/>
            <pc:sldMk cId="906025859" sldId="2147472052"/>
            <ac:spMk id="8" creationId="{20461CAF-A5E7-BC99-E83C-B0E4BB26E2A3}"/>
          </ac:spMkLst>
        </pc:spChg>
      </pc:sldChg>
      <pc:sldChg chg="ord">
        <pc:chgData name="Simon Åkerling" userId="21b1da74-0336-4308-9b84-c47ae2c1b2ea" providerId="ADAL" clId="{50E61C20-8FA0-44C2-B69A-3EA86DC10E58}" dt="2024-04-22T08:58:53.692" v="1"/>
        <pc:sldMkLst>
          <pc:docMk/>
          <pc:sldMk cId="3521011548" sldId="2147472055"/>
        </pc:sldMkLst>
      </pc:sldChg>
      <pc:sldChg chg="ord">
        <pc:chgData name="Simon Åkerling" userId="21b1da74-0336-4308-9b84-c47ae2c1b2ea" providerId="ADAL" clId="{50E61C20-8FA0-44C2-B69A-3EA86DC10E58}" dt="2024-04-22T08:58:53.692" v="1"/>
        <pc:sldMkLst>
          <pc:docMk/>
          <pc:sldMk cId="2045582251" sldId="2147472060"/>
        </pc:sldMkLst>
      </pc:sldChg>
      <pc:sldChg chg="ord">
        <pc:chgData name="Simon Åkerling" userId="21b1da74-0336-4308-9b84-c47ae2c1b2ea" providerId="ADAL" clId="{50E61C20-8FA0-44C2-B69A-3EA86DC10E58}" dt="2024-04-22T08:58:53.692" v="1"/>
        <pc:sldMkLst>
          <pc:docMk/>
          <pc:sldMk cId="2358621749" sldId="2147472062"/>
        </pc:sldMkLst>
      </pc:sldChg>
    </pc:docChg>
  </pc:docChgLst>
  <pc:docChgLst>
    <pc:chgData name="Julia Wall" userId="S::julia.wall@biometria.se::ea3ab28a-0e7b-46a6-8787-b6f9daa8a492" providerId="AD" clId="Web-{9014E672-14F9-4583-947D-FB4413BACDA3}"/>
    <pc:docChg chg="addSld delSld">
      <pc:chgData name="Julia Wall" userId="S::julia.wall@biometria.se::ea3ab28a-0e7b-46a6-8787-b6f9daa8a492" providerId="AD" clId="Web-{9014E672-14F9-4583-947D-FB4413BACDA3}" dt="2024-04-17T09:33:29.344" v="1"/>
      <pc:docMkLst>
        <pc:docMk/>
      </pc:docMkLst>
      <pc:sldChg chg="del">
        <pc:chgData name="Julia Wall" userId="S::julia.wall@biometria.se::ea3ab28a-0e7b-46a6-8787-b6f9daa8a492" providerId="AD" clId="Web-{9014E672-14F9-4583-947D-FB4413BACDA3}" dt="2024-04-17T09:33:29.344" v="1"/>
        <pc:sldMkLst>
          <pc:docMk/>
          <pc:sldMk cId="2606274446" sldId="2147472058"/>
        </pc:sldMkLst>
      </pc:sldChg>
      <pc:sldChg chg="add">
        <pc:chgData name="Julia Wall" userId="S::julia.wall@biometria.se::ea3ab28a-0e7b-46a6-8787-b6f9daa8a492" providerId="AD" clId="Web-{9014E672-14F9-4583-947D-FB4413BACDA3}" dt="2024-04-17T09:33:25.454" v="0"/>
        <pc:sldMkLst>
          <pc:docMk/>
          <pc:sldMk cId="4186324349" sldId="2147472063"/>
        </pc:sldMkLst>
      </pc:sldChg>
    </pc:docChg>
  </pc:docChgLst>
  <pc:docChgLst>
    <pc:chgData name="Julia Wall" userId="S::julia.wall@biometria.se::ea3ab28a-0e7b-46a6-8787-b6f9daa8a492" providerId="AD" clId="Web-{798C1EE5-B8FD-43D1-9236-DBAB3B18BA99}"/>
    <pc:docChg chg="modSld">
      <pc:chgData name="Julia Wall" userId="S::julia.wall@biometria.se::ea3ab28a-0e7b-46a6-8787-b6f9daa8a492" providerId="AD" clId="Web-{798C1EE5-B8FD-43D1-9236-DBAB3B18BA99}" dt="2024-04-15T08:59:32.834" v="48" actId="20577"/>
      <pc:docMkLst>
        <pc:docMk/>
      </pc:docMkLst>
      <pc:sldChg chg="modSp">
        <pc:chgData name="Julia Wall" userId="S::julia.wall@biometria.se::ea3ab28a-0e7b-46a6-8787-b6f9daa8a492" providerId="AD" clId="Web-{798C1EE5-B8FD-43D1-9236-DBAB3B18BA99}" dt="2024-04-15T08:48:30.366" v="26" actId="20577"/>
        <pc:sldMkLst>
          <pc:docMk/>
          <pc:sldMk cId="3889674852" sldId="2147472043"/>
        </pc:sldMkLst>
        <pc:spChg chg="mod">
          <ac:chgData name="Julia Wall" userId="S::julia.wall@biometria.se::ea3ab28a-0e7b-46a6-8787-b6f9daa8a492" providerId="AD" clId="Web-{798C1EE5-B8FD-43D1-9236-DBAB3B18BA99}" dt="2024-04-15T08:48:30.366" v="26" actId="20577"/>
          <ac:spMkLst>
            <pc:docMk/>
            <pc:sldMk cId="3889674852" sldId="2147472043"/>
            <ac:spMk id="5" creationId="{AF5856C1-5087-B58A-DDAF-03326195309C}"/>
          </ac:spMkLst>
        </pc:spChg>
      </pc:sldChg>
      <pc:sldChg chg="modSp">
        <pc:chgData name="Julia Wall" userId="S::julia.wall@biometria.se::ea3ab28a-0e7b-46a6-8787-b6f9daa8a492" providerId="AD" clId="Web-{798C1EE5-B8FD-43D1-9236-DBAB3B18BA99}" dt="2024-04-15T08:59:32.834" v="48" actId="20577"/>
        <pc:sldMkLst>
          <pc:docMk/>
          <pc:sldMk cId="2526075158" sldId="2147472053"/>
        </pc:sldMkLst>
        <pc:spChg chg="mod">
          <ac:chgData name="Julia Wall" userId="S::julia.wall@biometria.se::ea3ab28a-0e7b-46a6-8787-b6f9daa8a492" providerId="AD" clId="Web-{798C1EE5-B8FD-43D1-9236-DBAB3B18BA99}" dt="2024-04-15T08:59:32.834" v="48" actId="20577"/>
          <ac:spMkLst>
            <pc:docMk/>
            <pc:sldMk cId="2526075158" sldId="2147472053"/>
            <ac:spMk id="5" creationId="{F8025828-9330-9084-8630-24C43D773C04}"/>
          </ac:spMkLst>
        </pc:spChg>
      </pc:sldChg>
      <pc:sldChg chg="modSp">
        <pc:chgData name="Julia Wall" userId="S::julia.wall@biometria.se::ea3ab28a-0e7b-46a6-8787-b6f9daa8a492" providerId="AD" clId="Web-{798C1EE5-B8FD-43D1-9236-DBAB3B18BA99}" dt="2024-04-15T08:48:02.819" v="9" actId="20577"/>
        <pc:sldMkLst>
          <pc:docMk/>
          <pc:sldMk cId="1250817928" sldId="2147472054"/>
        </pc:sldMkLst>
        <pc:spChg chg="mod">
          <ac:chgData name="Julia Wall" userId="S::julia.wall@biometria.se::ea3ab28a-0e7b-46a6-8787-b6f9daa8a492" providerId="AD" clId="Web-{798C1EE5-B8FD-43D1-9236-DBAB3B18BA99}" dt="2024-04-15T08:48:02.819" v="9" actId="20577"/>
          <ac:spMkLst>
            <pc:docMk/>
            <pc:sldMk cId="1250817928" sldId="2147472054"/>
            <ac:spMk id="4" creationId="{4263C4C8-AAD1-C7F5-7124-9DCC4873F65C}"/>
          </ac:spMkLst>
        </pc:spChg>
      </pc:sldChg>
      <pc:sldChg chg="modSp">
        <pc:chgData name="Julia Wall" userId="S::julia.wall@biometria.se::ea3ab28a-0e7b-46a6-8787-b6f9daa8a492" providerId="AD" clId="Web-{798C1EE5-B8FD-43D1-9236-DBAB3B18BA99}" dt="2024-04-15T08:58:42.630" v="45" actId="20577"/>
        <pc:sldMkLst>
          <pc:docMk/>
          <pc:sldMk cId="3521011548" sldId="2147472055"/>
        </pc:sldMkLst>
        <pc:spChg chg="mod">
          <ac:chgData name="Julia Wall" userId="S::julia.wall@biometria.se::ea3ab28a-0e7b-46a6-8787-b6f9daa8a492" providerId="AD" clId="Web-{798C1EE5-B8FD-43D1-9236-DBAB3B18BA99}" dt="2024-04-15T08:58:42.630" v="45" actId="20577"/>
          <ac:spMkLst>
            <pc:docMk/>
            <pc:sldMk cId="3521011548" sldId="2147472055"/>
            <ac:spMk id="4" creationId="{B847BA2E-333C-866C-67FB-8D5E633B029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F8505-9155-40D1-BEF1-7801BDB045DC}" type="datetimeFigureOut">
              <a:rPr lang="sv-SE" smtClean="0"/>
              <a:t>2024-04-24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F9135-D8E4-4BB9-9346-3FF4898EDC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150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F9135-D8E4-4BB9-9346-3FF4898EDC8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5526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0ADCB-0016-37F3-F08B-B1DDEBDC3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3850A80C-610A-ADE5-338C-862E14AEC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84CA13B1-ABD4-305B-85E9-181213B65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0686E4-5172-BC63-098A-2F61A26CF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7966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2040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D94AB-F4AE-4C61-4E00-8A9A7A616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1AAFB42-B56A-D64F-707F-E50957042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0624663-7655-9DD1-64F3-BD6CF1E8C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7824271-C2F2-A965-3D1C-C45E45A79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9941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4705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98EB1-C6D7-A0C1-638D-40B8DD9EF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A559CAA9-94EB-A58B-CDF5-B6D2233AC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C3E1E7C7-DF21-C33C-B366-9EC63477C1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28E4A0D-A1DA-43B7-E909-B25D07A5C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014BD-6A1F-4CC8-BD61-AE2A70E2E6CF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754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örstasida endas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844745CF-7C36-3243-B9C6-AD5D1C2F5B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43E5D5CC-697F-6844-939F-0A5A8BC965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1326" y="2280912"/>
            <a:ext cx="8509348" cy="19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1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snö, stående, person&#10;&#10;Automatiskt genererad beskrivning">
            <a:extLst>
              <a:ext uri="{FF2B5EF4-FFF2-40B4-BE49-F238E27FC236}">
                <a16:creationId xmlns:a16="http://schemas.microsoft.com/office/drawing/2014/main" id="{EDA43F72-F58B-4A42-A6FA-37B1057F6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4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transport, av trä&#10;&#10;Automatiskt genererad beskrivning">
            <a:extLst>
              <a:ext uri="{FF2B5EF4-FFF2-40B4-BE49-F238E27FC236}">
                <a16:creationId xmlns:a16="http://schemas.microsoft.com/office/drawing/2014/main" id="{9068025E-6855-214E-880C-F7376AE82D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65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växt, skog&#10;&#10;Automatiskt genererad beskrivning">
            <a:extLst>
              <a:ext uri="{FF2B5EF4-FFF2-40B4-BE49-F238E27FC236}">
                <a16:creationId xmlns:a16="http://schemas.microsoft.com/office/drawing/2014/main" id="{DD08B0C4-8633-7041-A346-C1115B476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6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bit, choklad, nära&#10;&#10;Automatiskt genererad beskrivning">
            <a:extLst>
              <a:ext uri="{FF2B5EF4-FFF2-40B4-BE49-F238E27FC236}">
                <a16:creationId xmlns:a16="http://schemas.microsoft.com/office/drawing/2014/main" id="{5219BA8A-737E-7A40-BC15-66400703B6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88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årta, leksak, födelsedag&#10;&#10;Automatiskt genererad beskrivning">
            <a:extLst>
              <a:ext uri="{FF2B5EF4-FFF2-40B4-BE49-F238E27FC236}">
                <a16:creationId xmlns:a16="http://schemas.microsoft.com/office/drawing/2014/main" id="{2F1CB311-7921-1D45-B6AC-44CA93726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19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brö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36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Rubrik och punktlista">
    <p:bg>
      <p:bgPr>
        <a:solidFill>
          <a:srgbClr val="DF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E373ED7-365C-4324-8A54-F8822D97E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ED67C67-F8DF-482E-96DD-3E08F44A4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E37F559B-BA39-40A8-A8E2-FD864868A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185540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punktlista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50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brödtext">
    <p:bg>
      <p:bgPr>
        <a:solidFill>
          <a:srgbClr val="0F0F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/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0759673-9500-5648-AEDB-11338B257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bit, choklad, nära&#10;&#10;Automatiskt genererad beskrivning">
            <a:extLst>
              <a:ext uri="{FF2B5EF4-FFF2-40B4-BE49-F238E27FC236}">
                <a16:creationId xmlns:a16="http://schemas.microsoft.com/office/drawing/2014/main" id="{D698C875-4914-3947-BDA0-1A8EDB48C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31267" y="1382707"/>
            <a:ext cx="6242137" cy="443314"/>
          </a:xfrm>
        </p:spPr>
        <p:txBody>
          <a:bodyPr anchor="t"/>
          <a:lstStyle>
            <a:lvl1pPr algn="l">
              <a:defRPr sz="1600" b="1" i="0" spc="-3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döpa presentationen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31267" y="1667233"/>
            <a:ext cx="4230941" cy="317575"/>
          </a:xfr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skriva datum</a:t>
            </a:r>
          </a:p>
        </p:txBody>
      </p:sp>
      <p:pic>
        <p:nvPicPr>
          <p:cNvPr id="6" name="Bildobjekt 5" descr="En bild som visar ritning&#10;&#10;Automatiskt genererad beskrivning">
            <a:extLst>
              <a:ext uri="{FF2B5EF4-FFF2-40B4-BE49-F238E27FC236}">
                <a16:creationId xmlns:a16="http://schemas.microsoft.com/office/drawing/2014/main" id="{13A9E33A-5696-6347-B3A9-1F8412DFEB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5758" y="503694"/>
            <a:ext cx="4106783" cy="96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4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241900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punktlista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3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4455CA7D-5F1E-47A7-A16A-DA19D8CA7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3030E92-01DB-4B95-8CB7-C4A02C8312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6232E9-F9E3-4F98-94D0-77E4C9D89C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5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Rubrik och punktlista skog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A959F5E3-4393-4ED4-9630-CA956E037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48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</p:spTree>
    <p:extLst>
      <p:ext uri="{BB962C8B-B14F-4D97-AF65-F5344CB8AC3E}">
        <p14:creationId xmlns:p14="http://schemas.microsoft.com/office/powerpoint/2010/main" val="1276488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49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635A18FD-F9DB-4EF3-900E-AB3E825F5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sp>
        <p:nvSpPr>
          <p:cNvPr id="7" name="Platshållare för text 17">
            <a:extLst>
              <a:ext uri="{FF2B5EF4-FFF2-40B4-BE49-F238E27FC236}">
                <a16:creationId xmlns:a16="http://schemas.microsoft.com/office/drawing/2014/main" id="{7861597B-4C3A-4E44-BB94-8E312EBCEB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3" name="Bildobjekt 2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F6EB22F1-56EB-427F-9F7D-8BD801DCC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613"/>
            <a:ext cx="12192000" cy="304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8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Rubrik och punktlista">
    <p:bg>
      <p:bgPr>
        <a:solidFill>
          <a:srgbClr val="007B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B50E3FE-E99C-4304-95DC-9D1AE2AE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6" name="Bildobjekt 5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08C5B33-718D-40E8-9021-6F58AE46C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1763"/>
            <a:ext cx="12192000" cy="303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76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utomhus, himmel, föremål utomhus, rad&#10;&#10;Automatiskt genererad beskrivning">
            <a:extLst>
              <a:ext uri="{FF2B5EF4-FFF2-40B4-BE49-F238E27FC236}">
                <a16:creationId xmlns:a16="http://schemas.microsoft.com/office/drawing/2014/main" id="{CB8BBDA1-C9D2-E048-A654-0B56C6A04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08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växt&#10;&#10;Automatiskt genererad beskrivning">
            <a:extLst>
              <a:ext uri="{FF2B5EF4-FFF2-40B4-BE49-F238E27FC236}">
                <a16:creationId xmlns:a16="http://schemas.microsoft.com/office/drawing/2014/main" id="{2C9D44E2-6AB2-3847-8709-32933A20E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5577468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7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09DB69-9C4F-3247-AF7F-705F73A4D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46FF08F-4952-E34F-8725-A2380E0A8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D0B8E1C-8E9D-B44C-99B1-6CE46C999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4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transport, skog&#10;&#10;Automatiskt genererad beskrivning">
            <a:extLst>
              <a:ext uri="{FF2B5EF4-FFF2-40B4-BE49-F238E27FC236}">
                <a16:creationId xmlns:a16="http://schemas.microsoft.com/office/drawing/2014/main" id="{583E969E-2309-714E-8EC1-B47605F58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0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räd, utomhus, skog, trä&#10;&#10;Automatiskt genererad beskrivning">
            <a:extLst>
              <a:ext uri="{FF2B5EF4-FFF2-40B4-BE49-F238E27FC236}">
                <a16:creationId xmlns:a16="http://schemas.microsoft.com/office/drawing/2014/main" id="{FE204568-3E71-624C-B70D-14E2EC452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kort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18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Mellansida Rubrik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gräs, träd, växt&#10;&#10;Automatiskt genererad beskrivning">
            <a:extLst>
              <a:ext uri="{FF2B5EF4-FFF2-40B4-BE49-F238E27FC236}">
                <a16:creationId xmlns:a16="http://schemas.microsoft.com/office/drawing/2014/main" id="{DE5F308A-4224-664E-AC74-19DE6F961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6439422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9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Rubriksida mål och fokus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ED4AF340-8D86-7791-AD7D-652282C9E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5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Rubrik och punktlis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74C213AF-6C3D-43A3-A57B-830BEB581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05284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Rubrik och brödtext liten textruta skog lj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36857"/>
            <a:ext cx="12192000" cy="3021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2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Rubriksida mål och fokus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61119EC1-EAE9-4FF6-8300-3884E93831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5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Rubrik och text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0F636A2D-8C25-4F6A-90B1-56A1F5D75C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3482"/>
          </a:xfrm>
        </p:spPr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4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brödtext liten textruta skog grö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växt, natthimmel&#10;&#10;Automatiskt genererad beskrivning">
            <a:extLst>
              <a:ext uri="{FF2B5EF4-FFF2-40B4-BE49-F238E27FC236}">
                <a16:creationId xmlns:a16="http://schemas.microsoft.com/office/drawing/2014/main" id="{8687B7DF-24F8-4FCC-8CF5-01FAFB9764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36857"/>
            <a:ext cx="12192000" cy="3103143"/>
          </a:xfrm>
          <a:prstGeom prst="rect">
            <a:avLst/>
          </a:prstGeom>
          <a:effectLst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Rubriksida mål och fokus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BA4F4CE-E9D4-44F7-BBC7-2A1E00A607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11" name="Bildobjekt 10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271A51A6-0CC7-4C24-B019-85A592794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05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himmel, utomhus, föremål utomhus, rad&#10;&#10;Automatiskt genererad beskrivning">
            <a:extLst>
              <a:ext uri="{FF2B5EF4-FFF2-40B4-BE49-F238E27FC236}">
                <a16:creationId xmlns:a16="http://schemas.microsoft.com/office/drawing/2014/main" id="{90666055-DDF7-5044-974C-60C12F5A5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A506F4A-FEB1-3448-8FB5-208E45A789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8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Rubrik och punktlis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2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  <p:pic>
        <p:nvPicPr>
          <p:cNvPr id="7" name="Bildobjekt 6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BE2BA5EE-D5BB-406C-93B0-CA8F88793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271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brik och brödtext liten textruta skog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träd, utomhus, natur&#10;&#10;Automatiskt genererad beskrivning">
            <a:extLst>
              <a:ext uri="{FF2B5EF4-FFF2-40B4-BE49-F238E27FC236}">
                <a16:creationId xmlns:a16="http://schemas.microsoft.com/office/drawing/2014/main" id="{DD81890C-23DF-6210-0CDB-1E929B942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07181"/>
            <a:ext cx="12192000" cy="305081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02260" cy="4351338"/>
          </a:xfrm>
        </p:spPr>
        <p:txBody>
          <a:bodyPr>
            <a:noAutofit/>
          </a:bodyPr>
          <a:lstStyle>
            <a:lvl1pPr marL="4763" indent="0">
              <a:lnSpc>
                <a:spcPct val="130000"/>
              </a:lnSpc>
              <a:spcAft>
                <a:spcPts val="1200"/>
              </a:spcAft>
              <a:buFont typeface="Arial" panose="020B0604020202020204" pitchFamily="34" charset="0"/>
              <a:buNone/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None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E81181C-596E-47B7-AB47-7A9AD1F152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42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Rubrik och punktlista h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796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Rubrik och punktlista handslag ljus to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duva&#10;&#10;Automatiskt genererad beskrivning">
            <a:extLst>
              <a:ext uri="{FF2B5EF4-FFF2-40B4-BE49-F238E27FC236}">
                <a16:creationId xmlns:a16="http://schemas.microsoft.com/office/drawing/2014/main" id="{7B3FEB56-2BD7-4995-8EB3-C8DE7B4145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45489A8B-6881-414C-AAA8-C5354BC0FB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819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Rubrik och punktlista blå bakgrund pussel">
    <p:bg>
      <p:bgPr>
        <a:solidFill>
          <a:srgbClr val="1F65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23E3302-CC64-4EF7-B17C-7636606855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solidFill>
                  <a:schemeClr val="bg1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AD521E9-41BB-4C45-8FB4-7F302EDF25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41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>
          <p15:clr>
            <a:srgbClr val="FBAE40"/>
          </p15:clr>
        </p15:guide>
        <p15:guide id="2" pos="715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Rubriksida mål och fokus grön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3FF4CA-70AC-47A8-A306-987D5991B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75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Rubriksida mål och fokus blå bakgrund sko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vår, oskärpa, havsbotten&#10;&#10;Automatiskt genererad beskrivning">
            <a:extLst>
              <a:ext uri="{FF2B5EF4-FFF2-40B4-BE49-F238E27FC236}">
                <a16:creationId xmlns:a16="http://schemas.microsoft.com/office/drawing/2014/main" id="{FA705A57-FC75-428A-A2D0-216A038F2F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07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Rubrik och punktlista pussel lj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C7A0564-F709-4FBD-9315-712441A16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41DACD4-61AE-4542-A805-0FDA3E1A7E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4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79ED7C3-081C-6548-AE82-56E28C914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3"/>
            <a:ext cx="10515600" cy="895285"/>
          </a:xfrm>
        </p:spPr>
        <p:txBody>
          <a:bodyPr anchor="t"/>
          <a:lstStyle>
            <a:lvl1pPr>
              <a:lnSpc>
                <a:spcPct val="100000"/>
              </a:lnSpc>
              <a:defRPr sz="2400" b="1" i="0" spc="-4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E05BB6-85B6-484C-8141-09C90B0B5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0975" indent="-176213">
              <a:lnSpc>
                <a:spcPct val="13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6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  <a:lvl2pPr marL="355600" indent="-174625">
              <a:lnSpc>
                <a:spcPct val="110000"/>
              </a:lnSpc>
              <a:spcAft>
                <a:spcPts val="1200"/>
              </a:spcAft>
              <a:buFontTx/>
              <a:buBlip>
                <a:blip r:embed="rId3"/>
              </a:buBlip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2pPr>
            <a:lvl3pPr marL="536575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3pPr>
            <a:lvl4pPr marL="712788" indent="-176213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4pPr>
            <a:lvl5pPr marL="893763" indent="-180975">
              <a:lnSpc>
                <a:spcPct val="110000"/>
              </a:lnSpc>
              <a:spcAft>
                <a:spcPts val="1200"/>
              </a:spcAft>
              <a:buFont typeface="Systemtypsnitt normalt"/>
              <a:buChar char="-"/>
              <a:tabLst/>
              <a:defRPr sz="1400" b="0" i="0"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706BFC1-7309-4A14-9C77-0E0EF082BC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25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Rubriksida mål och fokus pus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84DA6C6-552A-42CE-981A-75BBFEF3C4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C7F4FCB0-2657-4930-B849-7EEA818B98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3795"/>
            <a:ext cx="8127304" cy="1116168"/>
          </a:xfrm>
        </p:spPr>
        <p:txBody>
          <a:bodyPr anchor="t"/>
          <a:lstStyle>
            <a:lvl1pPr algn="l">
              <a:defRPr sz="3600" b="1" i="0" spc="-8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210C97D0-28B7-4EDD-8C13-A112BCE5E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F96428B-E4C0-489F-9015-A102761A02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DB32E4F-3972-5F7B-998D-769AFCE307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06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90DBE3-5934-F94B-117D-41850CA8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EA471F8-9AF6-BEB1-F4BD-5217A4167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7288" y="296863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7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ön, sitter, skog, träd&#10;&#10;Automatiskt genererad beskrivning">
            <a:extLst>
              <a:ext uri="{FF2B5EF4-FFF2-40B4-BE49-F238E27FC236}">
                <a16:creationId xmlns:a16="http://schemas.microsoft.com/office/drawing/2014/main" id="{922A2FA4-7B6B-4B4A-8C6A-280873A755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utomhus, träd, skog, växt&#10;&#10;Automatiskt genererad beskrivning">
            <a:extLst>
              <a:ext uri="{FF2B5EF4-FFF2-40B4-BE49-F238E27FC236}">
                <a16:creationId xmlns:a16="http://schemas.microsoft.com/office/drawing/2014/main" id="{D05B3671-A5BB-C92A-C73F-68063F4B9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brightnessContrast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8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llansida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träd, växt, utomhus, löv&#10;&#10;Automatiskt genererad beskrivning">
            <a:extLst>
              <a:ext uri="{FF2B5EF4-FFF2-40B4-BE49-F238E27FC236}">
                <a16:creationId xmlns:a16="http://schemas.microsoft.com/office/drawing/2014/main" id="{CCCBB8AC-2B37-F50A-184A-6B4687A880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7200"/>
                    </a14:imgEffect>
                    <a14:imgEffect>
                      <a14:saturation sat="81000"/>
                    </a14:imgEffect>
                    <a14:imgEffect>
                      <a14:brightnessContrast bright="-24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18997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  <a:effectLst>
            <a:outerShdw blurRad="635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887B0604-5438-4DCD-88B7-2DF8A28748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4117068"/>
            <a:ext cx="8452757" cy="1559990"/>
          </a:xfrm>
        </p:spPr>
        <p:txBody>
          <a:bodyPr/>
          <a:lstStyle>
            <a:lvl1pPr>
              <a:buFontTx/>
              <a:buNone/>
              <a:defRPr sz="28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5pPr>
              <a:buNone/>
              <a:defRPr/>
            </a:lvl5pPr>
          </a:lstStyle>
          <a:p>
            <a:pPr lvl="0"/>
            <a:r>
              <a:rPr lang="sv-SE"/>
              <a:t>Klicka här för att skriva en underrubrik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5854DE9-2CFB-45C4-8325-43FF1AE76E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7288" y="306859"/>
            <a:ext cx="539631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6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gräs&#10;&#10;Automatiskt genererad beskrivning">
            <a:extLst>
              <a:ext uri="{FF2B5EF4-FFF2-40B4-BE49-F238E27FC236}">
                <a16:creationId xmlns:a16="http://schemas.microsoft.com/office/drawing/2014/main" id="{658C782C-89B4-254C-A0A9-6C93B1645F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ellansida Rubri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räd, utomhus, gräs, skog&#10;&#10;Automatiskt genererad beskrivning">
            <a:extLst>
              <a:ext uri="{FF2B5EF4-FFF2-40B4-BE49-F238E27FC236}">
                <a16:creationId xmlns:a16="http://schemas.microsoft.com/office/drawing/2014/main" id="{2065AC02-8907-0B41-A36A-ADB110B29B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F8C46A87-C63F-6C48-AF9A-DD61C95D5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95369"/>
            <a:ext cx="10515600" cy="1325563"/>
          </a:xfrm>
        </p:spPr>
        <p:txBody>
          <a:bodyPr anchor="t"/>
          <a:lstStyle>
            <a:lvl1pPr>
              <a:defRPr b="1" i="0" spc="-80" baseline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Klicka här för att skriva en rubrik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50FB88B-01F3-9A44-B0C5-25865009D0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3800" y="306887"/>
            <a:ext cx="532356" cy="5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24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C2A48DD-DCF3-F147-8A83-D4DBAA8C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1120664-BCC5-EA40-8A3E-D97D345E8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A835E7F-1923-2B4E-8792-250CFBB34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7D77F-9B0E-A448-B81E-B6100637E94F}" type="datetimeFigureOut">
              <a:rPr lang="sv-SE" smtClean="0"/>
              <a:t>2024-04-24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F51D83-120C-794C-9089-DF6BF255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B92AA7-8AD5-6A44-8B93-B38C992A6A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8DE52-BC3F-934E-9E28-15BE3F642B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8705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4" r:id="rId4"/>
    <p:sldLayoutId id="2147483660" r:id="rId5"/>
    <p:sldLayoutId id="2147483678" r:id="rId6"/>
    <p:sldLayoutId id="2147483679" r:id="rId7"/>
    <p:sldLayoutId id="2147483661" r:id="rId8"/>
    <p:sldLayoutId id="2147483662" r:id="rId9"/>
    <p:sldLayoutId id="2147483664" r:id="rId10"/>
    <p:sldLayoutId id="2147483663" r:id="rId11"/>
    <p:sldLayoutId id="2147483668" r:id="rId12"/>
    <p:sldLayoutId id="2147483669" r:id="rId13"/>
    <p:sldLayoutId id="2147483670" r:id="rId14"/>
    <p:sldLayoutId id="2147483650" r:id="rId15"/>
    <p:sldLayoutId id="2147483667" r:id="rId16"/>
    <p:sldLayoutId id="2147483713" r:id="rId17"/>
    <p:sldLayoutId id="2147483671" r:id="rId18"/>
    <p:sldLayoutId id="2147483672" r:id="rId19"/>
    <p:sldLayoutId id="2147483699" r:id="rId20"/>
    <p:sldLayoutId id="2147483689" r:id="rId21"/>
    <p:sldLayoutId id="2147483701" r:id="rId22"/>
    <p:sldLayoutId id="2147483693" r:id="rId23"/>
    <p:sldLayoutId id="2147483704" r:id="rId24"/>
    <p:sldLayoutId id="2147483702" r:id="rId25"/>
    <p:sldLayoutId id="2147483705" r:id="rId26"/>
    <p:sldLayoutId id="2147483703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711" r:id="rId33"/>
    <p:sldLayoutId id="2147483681" r:id="rId34"/>
    <p:sldLayoutId id="2147483688" r:id="rId35"/>
    <p:sldLayoutId id="2147483709" r:id="rId36"/>
    <p:sldLayoutId id="2147483716" r:id="rId37"/>
    <p:sldLayoutId id="2147483687" r:id="rId38"/>
    <p:sldLayoutId id="2147483710" r:id="rId39"/>
    <p:sldLayoutId id="2147483683" r:id="rId40"/>
    <p:sldLayoutId id="2147483717" r:id="rId41"/>
    <p:sldLayoutId id="2147483685" r:id="rId42"/>
    <p:sldLayoutId id="2147483686" r:id="rId43"/>
    <p:sldLayoutId id="2147483694" r:id="rId44"/>
    <p:sldLayoutId id="2147483712" r:id="rId45"/>
    <p:sldLayoutId id="2147483706" r:id="rId46"/>
    <p:sldLayoutId id="2147483707" r:id="rId47"/>
    <p:sldLayoutId id="2147483708" r:id="rId48"/>
    <p:sldLayoutId id="214748368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tDEn4FqA4XA?start=3&amp;feature=oembed" TargetMode="External"/><Relationship Id="rId6" Type="http://schemas.openxmlformats.org/officeDocument/2006/relationships/image" Target="../media/image40.png"/><Relationship Id="rId5" Type="http://schemas.openxmlformats.org/officeDocument/2006/relationships/hyperlink" Target="https://www.biometria.se/viol-3/om-viol-3/kundorganisationen-forest-storm/kundgrupp-blaa/" TargetMode="External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www.biometria.se/viol-3/om-viol-3/kundorganisationen-forest-storm/kundgrupp-blaa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w4ppqedi/biobraensle-energi-laerostig-uppdaterad-2024-04-03.xls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ometria.se/viol-3/om-viol-3/kundorganisationen-forest-storm/kundgrupp-blaa/" TargetMode="Externa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aktuellt/nyheter/2024/03/biometria-infoer-stoed-foer-avskogningsfoerordningen-i-viol/" TargetMode="External"/><Relationship Id="rId2" Type="http://schemas.openxmlformats.org/officeDocument/2006/relationships/hyperlink" Target="https://www.biometria.se/viol-3/din-resa-mot-viol-3/bestaellning-av-data-till-produktionsmiljoen/" TargetMode="Externa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media/4ghnuhxg/oeversikt-milstolpar-kundgrupp-blaa-digital.pdf" TargetMode="External"/><Relationship Id="rId2" Type="http://schemas.openxmlformats.org/officeDocument/2006/relationships/hyperlink" Target="https://www.biometria.se/viol-3/din-resa-mot-viol-3/milstolpar-foer-dig-som-kund/" TargetMode="Externa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ometria.se/viol-3/om-viol-3/kundorganisationen-forest-storm/kundgrupp-blaa/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67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>
                <a:latin typeface="Candara"/>
                <a:ea typeface="Open Sans"/>
                <a:cs typeface="Open Sans"/>
              </a:rPr>
              <a:t>Genomgång av Milstolpe 5A-C</a:t>
            </a:r>
            <a:endParaRPr lang="sv-SE">
              <a:latin typeface="Candara" panose="020E0502030303020204" pitchFamily="34" charset="0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>
                <a:latin typeface="Noto Serif"/>
                <a:ea typeface="Noto Serif"/>
                <a:cs typeface="Noto Serif"/>
              </a:rPr>
              <a:t>Deadline passerat – 31 mars </a:t>
            </a:r>
            <a:endParaRPr lang="sv-SE"/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 dirty="0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  <a:latin typeface="Candara"/>
                <a:ea typeface="Noto Serif"/>
                <a:cs typeface="Noto Serif"/>
              </a:rPr>
              <a:t>5: Kartläggning Masterdata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08751"/>
            <a:ext cx="3613977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Beskrivning: </a:t>
            </a:r>
          </a:p>
          <a:p>
            <a:r>
              <a:rPr lang="sv-SE" sz="1400" dirty="0">
                <a:solidFill>
                  <a:schemeClr val="bg1"/>
                </a:solidFill>
              </a:rPr>
              <a:t>Kund har tagit fram plan för hur de avser nyttja organisationsstrukturen, sortimentsstrukturen samt platsstrukturen i VIOL 3, enligt mall tillhandahållen av </a:t>
            </a:r>
            <a:r>
              <a:rPr lang="sv-SE" sz="1400" dirty="0" err="1">
                <a:solidFill>
                  <a:schemeClr val="bg1"/>
                </a:solidFill>
              </a:rPr>
              <a:t>Biometria</a:t>
            </a:r>
            <a:endParaRPr lang="sv-SE" sz="1400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69071" y="3301838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FC3281CA-FBB7-3EE6-1A5F-F27EBB9CD818}"/>
              </a:ext>
            </a:extLst>
          </p:cNvPr>
          <p:cNvSpPr txBox="1"/>
          <p:nvPr/>
        </p:nvSpPr>
        <p:spPr>
          <a:xfrm>
            <a:off x="5990572" y="642513"/>
            <a:ext cx="3098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5A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kunden ska se över om organisationsstrukturen behöver förändras i och med VIOL 3.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BFA3448-8F8B-1557-DEDC-E028304B9F08}"/>
              </a:ext>
            </a:extLst>
          </p:cNvPr>
          <p:cNvSpPr txBox="1"/>
          <p:nvPr/>
        </p:nvSpPr>
        <p:spPr>
          <a:xfrm>
            <a:off x="5990572" y="1631281"/>
            <a:ext cx="30430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5B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kunden ska se över hur de avser nyttja sortimentsstrukturen i VIOL 3.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E5ED6F0-F993-4509-74AA-79E9AC288C49}"/>
              </a:ext>
            </a:extLst>
          </p:cNvPr>
          <p:cNvSpPr txBox="1"/>
          <p:nvPr/>
        </p:nvSpPr>
        <p:spPr>
          <a:xfrm>
            <a:off x="6001039" y="2419382"/>
            <a:ext cx="29248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5C: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kunden ska se över hur de avser nyttja platsstrukturen i VIOL 3.</a:t>
            </a:r>
          </a:p>
        </p:txBody>
      </p:sp>
      <p:pic>
        <p:nvPicPr>
          <p:cNvPr id="16" name="Onlinemedia 15" title="Milstolpe 4 och 5, Kundgrupp Blå">
            <a:hlinkClick r:id="" action="ppaction://media"/>
            <a:extLst>
              <a:ext uri="{FF2B5EF4-FFF2-40B4-BE49-F238E27FC236}">
                <a16:creationId xmlns:a16="http://schemas.microsoft.com/office/drawing/2014/main" id="{BC9A096A-9391-F284-CA63-C363E264442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7199976" y="4056427"/>
            <a:ext cx="3777689" cy="2134539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FC2E7B49-FDD4-3BDC-A919-6908EBF301F8}"/>
              </a:ext>
            </a:extLst>
          </p:cNvPr>
          <p:cNvSpPr txBox="1"/>
          <p:nvPr/>
        </p:nvSpPr>
        <p:spPr>
          <a:xfrm>
            <a:off x="3033704" y="4781067"/>
            <a:ext cx="4039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Digitalt möte genomgång Milstolpe 4-5 </a:t>
            </a:r>
          </a:p>
          <a:p>
            <a:r>
              <a:rPr lang="sv-SE" dirty="0">
                <a:solidFill>
                  <a:schemeClr val="bg1">
                    <a:lumMod val="85000"/>
                  </a:schemeClr>
                </a:solidFill>
              </a:rPr>
              <a:t>finns på hemsidan </a:t>
            </a:r>
          </a:p>
        </p:txBody>
      </p:sp>
    </p:spTree>
    <p:extLst>
      <p:ext uri="{BB962C8B-B14F-4D97-AF65-F5344CB8AC3E}">
        <p14:creationId xmlns:p14="http://schemas.microsoft.com/office/powerpoint/2010/main" val="2358621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84926-56BF-EC28-45C9-CEB0F4AF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4719A9-7268-3896-D04F-925CE90F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0902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Genomgång av Milstolpe 6 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782C939-BEF7-5B42-F965-134384BCAEF9}"/>
              </a:ext>
            </a:extLst>
          </p:cNvPr>
          <p:cNvSpPr txBox="1"/>
          <p:nvPr/>
        </p:nvSpPr>
        <p:spPr>
          <a:xfrm>
            <a:off x="852347" y="806497"/>
            <a:ext cx="5223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>
              <a:defRPr sz="1200" b="1" i="1">
                <a:solidFill>
                  <a:schemeClr val="accent3"/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defRPr>
            </a:lvl1pPr>
          </a:lstStyle>
          <a:p>
            <a:r>
              <a:rPr lang="sv-SE" dirty="0"/>
              <a:t>Deadline 30:e november 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1D32B74E-CAA6-BAE0-163C-D5E5A7A99EB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924" y="321902"/>
            <a:ext cx="490275" cy="512560"/>
          </a:xfrm>
          <a:prstGeom prst="rect">
            <a:avLst/>
          </a:prstGeom>
        </p:spPr>
      </p:pic>
      <p:sp>
        <p:nvSpPr>
          <p:cNvPr id="32" name="textruta 31">
            <a:extLst>
              <a:ext uri="{FF2B5EF4-FFF2-40B4-BE49-F238E27FC236}">
                <a16:creationId xmlns:a16="http://schemas.microsoft.com/office/drawing/2014/main" id="{4BB593B4-6813-747D-0D0C-36329039A37A}"/>
              </a:ext>
            </a:extLst>
          </p:cNvPr>
          <p:cNvSpPr txBox="1"/>
          <p:nvPr/>
        </p:nvSpPr>
        <p:spPr>
          <a:xfrm>
            <a:off x="9999027" y="6451151"/>
            <a:ext cx="219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i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till milstolpedokument</a:t>
            </a:r>
            <a:endParaRPr lang="sv-SE" sz="1400" i="1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317C220E-95F2-E2AC-4D6E-F30485134EBC}"/>
              </a:ext>
            </a:extLst>
          </p:cNvPr>
          <p:cNvSpPr txBox="1"/>
          <p:nvPr/>
        </p:nvSpPr>
        <p:spPr>
          <a:xfrm>
            <a:off x="866272" y="1368698"/>
            <a:ext cx="4954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>
                <a:solidFill>
                  <a:schemeClr val="bg1"/>
                </a:solidFill>
                <a:latin typeface="Candara" panose="020E0502030303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6: Affärsflöden verifierade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C950454B-6BD1-FB22-05FF-E539C16CD934}"/>
              </a:ext>
            </a:extLst>
          </p:cNvPr>
          <p:cNvSpPr txBox="1"/>
          <p:nvPr/>
        </p:nvSpPr>
        <p:spPr>
          <a:xfrm>
            <a:off x="1094703" y="1772251"/>
            <a:ext cx="34869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Beskrivning: </a:t>
            </a:r>
          </a:p>
          <a:p>
            <a:r>
              <a:rPr lang="sv-SE" sz="1400" dirty="0">
                <a:solidFill>
                  <a:schemeClr val="bg1"/>
                </a:solidFill>
              </a:rPr>
              <a:t>Kund har verifierat tidigare fastställda Affärsflöden (milstolpe 4)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B4305B8-E107-9514-A39A-0F25394B6DED}"/>
              </a:ext>
            </a:extLst>
          </p:cNvPr>
          <p:cNvSpPr txBox="1"/>
          <p:nvPr/>
        </p:nvSpPr>
        <p:spPr>
          <a:xfrm>
            <a:off x="4712770" y="1772251"/>
            <a:ext cx="3729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 dirty="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5B0776F-8C51-D088-1CB1-AA31B5129DFB}"/>
              </a:ext>
            </a:extLst>
          </p:cNvPr>
          <p:cNvSpPr txBox="1"/>
          <p:nvPr/>
        </p:nvSpPr>
        <p:spPr>
          <a:xfrm>
            <a:off x="4581680" y="1772251"/>
            <a:ext cx="34869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</a:rPr>
              <a:t>Syfte : </a:t>
            </a:r>
            <a:br>
              <a:rPr lang="sv-SE" sz="1400" dirty="0">
                <a:solidFill>
                  <a:schemeClr val="bg1"/>
                </a:solidFill>
              </a:rPr>
            </a:br>
            <a:r>
              <a:rPr lang="sv-SE" sz="1400" dirty="0">
                <a:solidFill>
                  <a:schemeClr val="bg1"/>
                </a:solidFill>
              </a:rPr>
              <a:t>Att säkerställa att kund kan genomföra sina affärer i VIOL 3 samt lägga grunden för kommande arbetssätt och skapa en trygghet inför Go Live.</a:t>
            </a:r>
          </a:p>
        </p:txBody>
      </p:sp>
      <p:sp>
        <p:nvSpPr>
          <p:cNvPr id="14" name="Platshållare för innehåll 4">
            <a:extLst>
              <a:ext uri="{FF2B5EF4-FFF2-40B4-BE49-F238E27FC236}">
                <a16:creationId xmlns:a16="http://schemas.microsoft.com/office/drawing/2014/main" id="{BE40EC19-2BC2-F551-6755-0771EFE2F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0082" y="3696025"/>
            <a:ext cx="6994188" cy="2519462"/>
          </a:xfrm>
        </p:spPr>
        <p:txBody>
          <a:bodyPr anchor="ctr"/>
          <a:lstStyle/>
          <a:p>
            <a:r>
              <a:rPr lang="sv-SE" sz="1400" dirty="0"/>
              <a:t>Mer information om milstolpen – </a:t>
            </a:r>
            <a:r>
              <a:rPr lang="sv-SE" sz="1400" b="1" dirty="0"/>
              <a:t>Projektutbildning</a:t>
            </a:r>
            <a:r>
              <a:rPr lang="sv-SE" sz="1400" dirty="0"/>
              <a:t> </a:t>
            </a:r>
          </a:p>
          <a:p>
            <a:r>
              <a:rPr lang="sv-SE" sz="1400" b="1" dirty="0"/>
              <a:t>Mall</a:t>
            </a:r>
            <a:r>
              <a:rPr lang="sv-SE" sz="1400" dirty="0"/>
              <a:t> för milstolpen hittas på Kundgrupp Blå hemsida</a:t>
            </a:r>
          </a:p>
          <a:p>
            <a:r>
              <a:rPr lang="sv-SE" sz="1400" b="1" dirty="0"/>
              <a:t>E-utbildning</a:t>
            </a:r>
            <a:r>
              <a:rPr lang="sv-SE" sz="1400" dirty="0"/>
              <a:t>: Test i VIOL 3 </a:t>
            </a:r>
          </a:p>
          <a:p>
            <a:r>
              <a:rPr lang="sv-SE" sz="1400" b="1" dirty="0"/>
              <a:t>Fokusområde</a:t>
            </a:r>
            <a:r>
              <a:rPr lang="sv-SE" sz="1400" dirty="0"/>
              <a:t> – Hur testar jag ett flöde i systemet samt hur följer jag upp det?</a:t>
            </a:r>
          </a:p>
        </p:txBody>
      </p:sp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A52E7CB3-F1B2-B1F2-2DB2-DD5744612F1F}"/>
              </a:ext>
            </a:extLst>
          </p:cNvPr>
          <p:cNvCxnSpPr>
            <a:cxnSpLocks/>
          </p:cNvCxnSpPr>
          <p:nvPr/>
        </p:nvCxnSpPr>
        <p:spPr>
          <a:xfrm>
            <a:off x="676954" y="3167831"/>
            <a:ext cx="11015692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Bildobjekt 14" descr="En bild som visar clipart, Grafik, tecknad serie, design&#10;&#10;Automatiskt genererad beskrivning">
            <a:extLst>
              <a:ext uri="{FF2B5EF4-FFF2-40B4-BE49-F238E27FC236}">
                <a16:creationId xmlns:a16="http://schemas.microsoft.com/office/drawing/2014/main" id="{C1D84B43-34A3-0262-D1FA-027C5436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272" y="3425843"/>
            <a:ext cx="1335290" cy="1389277"/>
          </a:xfrm>
          <a:prstGeom prst="rect">
            <a:avLst/>
          </a:prstGeom>
        </p:spPr>
      </p:pic>
      <p:pic>
        <p:nvPicPr>
          <p:cNvPr id="17" name="Bildobjekt 16" descr="En bild som visar logotyp, Grafik, Teckensnitt, symbol&#10;&#10;Automatiskt genererad beskrivning">
            <a:extLst>
              <a:ext uri="{FF2B5EF4-FFF2-40B4-BE49-F238E27FC236}">
                <a16:creationId xmlns:a16="http://schemas.microsoft.com/office/drawing/2014/main" id="{A8A959C1-FD47-9EFB-4E2C-D99703D7C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792" y="4815120"/>
            <a:ext cx="838071" cy="654743"/>
          </a:xfrm>
          <a:prstGeom prst="rect">
            <a:avLst/>
          </a:prstGeom>
        </p:spPr>
      </p:pic>
      <p:pic>
        <p:nvPicPr>
          <p:cNvPr id="19" name="Bildobjekt 18" descr="En bild som visar linje, kub, design, origami&#10;&#10;Automatiskt genererad beskrivning">
            <a:extLst>
              <a:ext uri="{FF2B5EF4-FFF2-40B4-BE49-F238E27FC236}">
                <a16:creationId xmlns:a16="http://schemas.microsoft.com/office/drawing/2014/main" id="{A523C115-29A9-2B9C-7843-31BC1305E4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756" y="5944735"/>
            <a:ext cx="905107" cy="519324"/>
          </a:xfrm>
          <a:prstGeom prst="rect">
            <a:avLst/>
          </a:prstGeom>
        </p:spPr>
      </p:pic>
      <p:pic>
        <p:nvPicPr>
          <p:cNvPr id="22" name="Bildobjekt 21" descr="En bild som visar clipart, Grafik, design&#10;&#10;Automatiskt genererad beskrivning">
            <a:extLst>
              <a:ext uri="{FF2B5EF4-FFF2-40B4-BE49-F238E27FC236}">
                <a16:creationId xmlns:a16="http://schemas.microsoft.com/office/drawing/2014/main" id="{4EBDBE41-BF1C-5EBB-1B05-5AC379C093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272" y="4955756"/>
            <a:ext cx="1118912" cy="12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582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C1086-1FA7-62A4-8731-2E78F98C4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BED75CD4-9380-2EFF-0AE2-3375BF2D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Nästa möte &amp; Hemläxa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9587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0D96A8-6AE8-F65A-ACB6-DD8A3C064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Kommande träffar</a:t>
            </a:r>
          </a:p>
        </p:txBody>
      </p:sp>
      <p:cxnSp>
        <p:nvCxnSpPr>
          <p:cNvPr id="11" name="Rak koppling 10">
            <a:extLst>
              <a:ext uri="{FF2B5EF4-FFF2-40B4-BE49-F238E27FC236}">
                <a16:creationId xmlns:a16="http://schemas.microsoft.com/office/drawing/2014/main" id="{96A4DB6E-1CD0-B4BD-7494-E50BF3873C2B}"/>
              </a:ext>
            </a:extLst>
          </p:cNvPr>
          <p:cNvCxnSpPr/>
          <p:nvPr/>
        </p:nvCxnSpPr>
        <p:spPr>
          <a:xfrm>
            <a:off x="629516" y="3619722"/>
            <a:ext cx="10739535" cy="0"/>
          </a:xfrm>
          <a:prstGeom prst="line">
            <a:avLst/>
          </a:prstGeom>
          <a:ln w="38100">
            <a:solidFill>
              <a:schemeClr val="accent3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B9A23797-8E59-A26D-F442-CD4C9079DF0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3452" y="1422385"/>
            <a:ext cx="1092512" cy="1132001"/>
          </a:xfrm>
          <a:prstGeom prst="rect">
            <a:avLst/>
          </a:prstGeom>
        </p:spPr>
      </p:pic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BF8B3B6E-4D7A-75EF-F345-EDDF395071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8200" y="3940099"/>
            <a:ext cx="1092513" cy="1132001"/>
          </a:xfr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1A427E3A-E325-C1BD-98CF-B12E011756E2}"/>
              </a:ext>
            </a:extLst>
          </p:cNvPr>
          <p:cNvSpPr txBox="1"/>
          <p:nvPr/>
        </p:nvSpPr>
        <p:spPr>
          <a:xfrm>
            <a:off x="2110153" y="4142942"/>
            <a:ext cx="852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 planerar hösten och återkommer innan sommaren med nytt upplägg 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8337D786-2996-35BB-581E-7D7C2D9C111A}"/>
              </a:ext>
            </a:extLst>
          </p:cNvPr>
          <p:cNvSpPr txBox="1"/>
          <p:nvPr/>
        </p:nvSpPr>
        <p:spPr>
          <a:xfrm>
            <a:off x="2110153" y="4512274"/>
            <a:ext cx="38891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Skicka gärna in förslag på relevanta ämnen inom VIOL 3 som ni ser att vi diskuterar på kommande träffar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35E1869-B0DD-D233-F135-CD77F3745E3D}"/>
              </a:ext>
            </a:extLst>
          </p:cNvPr>
          <p:cNvSpPr txBox="1"/>
          <p:nvPr/>
        </p:nvSpPr>
        <p:spPr>
          <a:xfrm>
            <a:off x="2206869" y="1569365"/>
            <a:ext cx="852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Fysisk träff under maj/juni månad 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05B4FDC-3895-0919-C605-F7BADFFA218E}"/>
              </a:ext>
            </a:extLst>
          </p:cNvPr>
          <p:cNvSpPr txBox="1"/>
          <p:nvPr/>
        </p:nvSpPr>
        <p:spPr>
          <a:xfrm>
            <a:off x="2206869" y="1938697"/>
            <a:ext cx="38891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Uppsala 16/5</a:t>
            </a:r>
            <a:b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Jönköping 29/5 </a:t>
            </a:r>
          </a:p>
          <a:p>
            <a:r>
              <a:rPr lang="sv-SE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Sundsvall 4/6</a:t>
            </a:r>
          </a:p>
        </p:txBody>
      </p:sp>
      <p:pic>
        <p:nvPicPr>
          <p:cNvPr id="13" name="Bildobjekt 12" descr="En bild som visar text, skärmbild, mönster&#10;&#10;Automatiskt genererad beskrivning">
            <a:extLst>
              <a:ext uri="{FF2B5EF4-FFF2-40B4-BE49-F238E27FC236}">
                <a16:creationId xmlns:a16="http://schemas.microsoft.com/office/drawing/2014/main" id="{984EF9BE-AA01-E3C1-BC80-E608EA8F3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846" y="395654"/>
            <a:ext cx="3033346" cy="3033346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933ABE30-0D79-5908-79D3-3E96F4092359}"/>
              </a:ext>
            </a:extLst>
          </p:cNvPr>
          <p:cNvSpPr txBox="1"/>
          <p:nvPr/>
        </p:nvSpPr>
        <p:spPr>
          <a:xfrm>
            <a:off x="5099050" y="3060381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v-SE" dirty="0">
                <a:solidFill>
                  <a:schemeClr val="bg1">
                    <a:lumMod val="95000"/>
                  </a:schemeClr>
                </a:solidFill>
                <a:cs typeface="Calibri"/>
              </a:rPr>
              <a:t>Anmälan stänger 25/4</a:t>
            </a:r>
          </a:p>
        </p:txBody>
      </p:sp>
    </p:spTree>
    <p:extLst>
      <p:ext uri="{BB962C8B-B14F-4D97-AF65-F5344CB8AC3E}">
        <p14:creationId xmlns:p14="http://schemas.microsoft.com/office/powerpoint/2010/main" val="1459071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652F-3E51-EFF0-2A4A-CB9D470B7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E67BBE-A779-0746-8596-73D3C6C93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193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Hemläxa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F8025828-9330-9084-8630-24C43D773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indent="-175895"/>
            <a:r>
              <a:rPr lang="sv-SE" dirty="0"/>
              <a:t>Skicka in milstolpe 1, 2, 4, 5 för er som inte gjort det – Passerad deadline </a:t>
            </a:r>
            <a:endParaRPr lang="sv-SE"/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1. Projektplan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2. Plan för IT-leverantör 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4. Affärsflöden fastställda</a:t>
            </a:r>
          </a:p>
          <a:p>
            <a:pPr lvl="1">
              <a:lnSpc>
                <a:spcPct val="100000"/>
              </a:lnSpc>
              <a:spcBef>
                <a:spcPts val="4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dirty="0"/>
              <a:t>5. Plan för masterdata</a:t>
            </a:r>
          </a:p>
          <a:p>
            <a:pPr indent="-175895"/>
            <a:r>
              <a:rPr lang="sv-SE" dirty="0"/>
              <a:t>Påbörja milstolpe 6, 7 &amp; 8</a:t>
            </a:r>
            <a:endParaRPr lang="sv-SE" dirty="0">
              <a:solidFill>
                <a:schemeClr val="accent3"/>
              </a:solidFill>
            </a:endParaRPr>
          </a:p>
          <a:p>
            <a:pPr indent="-175895"/>
            <a:r>
              <a:rPr lang="sv-SE" dirty="0"/>
              <a:t>Genomför dessa e-utbildningar </a:t>
            </a:r>
          </a:p>
          <a:p>
            <a:pPr lvl="1"/>
            <a:r>
              <a:rPr lang="sv-SE" dirty="0"/>
              <a:t>Test i VIOL 3 </a:t>
            </a:r>
          </a:p>
          <a:p>
            <a:pPr lvl="1"/>
            <a:r>
              <a:rPr lang="sv-SE" dirty="0"/>
              <a:t>Uppföljning i VIOL 3</a:t>
            </a:r>
          </a:p>
          <a:p>
            <a:pPr lvl="1"/>
            <a:r>
              <a:rPr lang="sv-SE" dirty="0">
                <a:solidFill>
                  <a:schemeClr val="bg1">
                    <a:lumMod val="95000"/>
                  </a:schemeClr>
                </a:solidFill>
                <a:latin typeface="Noto Serif"/>
                <a:ea typeface="Noto Serif"/>
                <a:cs typeface="Noto Serif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 lärostig</a:t>
            </a:r>
            <a:r>
              <a:rPr lang="sv-SE" dirty="0">
                <a:solidFill>
                  <a:schemeClr val="bg1">
                    <a:lumMod val="95000"/>
                  </a:schemeClr>
                </a:solidFill>
                <a:latin typeface="Noto Serif"/>
                <a:ea typeface="Noto Serif"/>
                <a:cs typeface="Noto Serif"/>
              </a:rPr>
              <a:t> </a:t>
            </a:r>
            <a:endParaRPr lang="sv-S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75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E201F2DD-85A5-A28A-E4E7-BC8A83E30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85" y="4139619"/>
            <a:ext cx="6439422" cy="1325563"/>
          </a:xfrm>
        </p:spPr>
        <p:txBody>
          <a:bodyPr/>
          <a:lstStyle/>
          <a:p>
            <a:r>
              <a:rPr lang="sv-SE"/>
              <a:t>Tack för idag!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C82D1296-1049-1419-D1B6-529B1C193C47}"/>
              </a:ext>
            </a:extLst>
          </p:cNvPr>
          <p:cNvSpPr txBox="1"/>
          <p:nvPr/>
        </p:nvSpPr>
        <p:spPr>
          <a:xfrm>
            <a:off x="1247913" y="4999576"/>
            <a:ext cx="945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Glöm inte att ni alltid är välkomna att skicka in frågor och </a:t>
            </a:r>
            <a:b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400">
                <a:solidFill>
                  <a:schemeClr val="bg1">
                    <a:lumMod val="75000"/>
                  </a:schemeClr>
                </a:solidFill>
                <a:latin typeface="Noto Serif" panose="02020600060500020200" pitchFamily="18" charset="0"/>
                <a:ea typeface="Noto Serif" panose="02020600060500020200" pitchFamily="18" charset="0"/>
                <a:cs typeface="Noto Serif" panose="02020600060500020200" pitchFamily="18" charset="0"/>
              </a:rPr>
              <a:t>funderingar via Mina Ärenden på Biometria.se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E37AD1-E341-42E3-2A01-3185293BB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85" y="5057191"/>
            <a:ext cx="522228" cy="40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00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BC76C-F730-00CE-806D-B69EE6E77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4263C4C8-AAD1-C7F5-7124-9DCC4873F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>
                    <a:lumMod val="85000"/>
                  </a:schemeClr>
                </a:solidFill>
                <a:latin typeface="Open Sans"/>
                <a:ea typeface="Open Sans"/>
                <a:cs typeface="Open Sans"/>
              </a:rPr>
              <a:t>Blå Digital | Biobränsle</a:t>
            </a:r>
            <a:endParaRPr lang="sv-SE" sz="3200" dirty="0">
              <a:solidFill>
                <a:schemeClr val="bg1">
                  <a:lumMod val="85000"/>
                </a:schemeClr>
              </a:solidFill>
              <a:highlight>
                <a:srgbClr val="FFFF00"/>
              </a:highlight>
            </a:endParaRPr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24A47878-0540-E341-7BC5-5E5119DED3EB}"/>
              </a:ext>
            </a:extLst>
          </p:cNvPr>
          <p:cNvGrpSpPr/>
          <p:nvPr/>
        </p:nvGrpSpPr>
        <p:grpSpPr>
          <a:xfrm>
            <a:off x="789617" y="5929225"/>
            <a:ext cx="408873" cy="408873"/>
            <a:chOff x="789617" y="5929225"/>
            <a:chExt cx="408873" cy="408873"/>
          </a:xfrm>
        </p:grpSpPr>
        <p:sp>
          <p:nvSpPr>
            <p:cNvPr id="8" name="Ellips 7">
              <a:extLst>
                <a:ext uri="{FF2B5EF4-FFF2-40B4-BE49-F238E27FC236}">
                  <a16:creationId xmlns:a16="http://schemas.microsoft.com/office/drawing/2014/main" id="{CB52283E-6CBE-F8E0-95AC-AFB9B102BB6E}"/>
                </a:ext>
              </a:extLst>
            </p:cNvPr>
            <p:cNvSpPr/>
            <p:nvPr/>
          </p:nvSpPr>
          <p:spPr>
            <a:xfrm>
              <a:off x="789617" y="5929225"/>
              <a:ext cx="408873" cy="408873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Ellips 8">
              <a:extLst>
                <a:ext uri="{FF2B5EF4-FFF2-40B4-BE49-F238E27FC236}">
                  <a16:creationId xmlns:a16="http://schemas.microsoft.com/office/drawing/2014/main" id="{3F530202-6E66-F434-E2A8-21A6DD732BD0}"/>
                </a:ext>
              </a:extLst>
            </p:cNvPr>
            <p:cNvSpPr/>
            <p:nvPr/>
          </p:nvSpPr>
          <p:spPr>
            <a:xfrm>
              <a:off x="854891" y="5990000"/>
              <a:ext cx="283606" cy="28360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10" name="textruta 9">
            <a:extLst>
              <a:ext uri="{FF2B5EF4-FFF2-40B4-BE49-F238E27FC236}">
                <a16:creationId xmlns:a16="http://schemas.microsoft.com/office/drawing/2014/main" id="{DD310599-C4CA-8424-5909-079D5BBB4588}"/>
              </a:ext>
            </a:extLst>
          </p:cNvPr>
          <p:cNvSpPr txBox="1"/>
          <p:nvPr/>
        </p:nvSpPr>
        <p:spPr>
          <a:xfrm>
            <a:off x="1208015" y="5960815"/>
            <a:ext cx="41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>
                <a:solidFill>
                  <a:schemeClr val="bg1"/>
                </a:solidFill>
              </a:rPr>
              <a:t>Detta möte spelas in</a:t>
            </a:r>
          </a:p>
        </p:txBody>
      </p:sp>
    </p:spTree>
    <p:extLst>
      <p:ext uri="{BB962C8B-B14F-4D97-AF65-F5344CB8AC3E}">
        <p14:creationId xmlns:p14="http://schemas.microsoft.com/office/powerpoint/2010/main" val="1250817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E8C8C-A1CB-98A6-B412-A5B690C86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5856C1-5087-B58A-DDAF-03326195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3370" y="1712414"/>
            <a:ext cx="9960429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sv-SE" sz="1800" b="1" dirty="0"/>
              <a:t>Introduktion </a:t>
            </a:r>
            <a:r>
              <a:rPr lang="sv-SE" dirty="0"/>
              <a:t>| Kort information </a:t>
            </a:r>
          </a:p>
          <a:p>
            <a:pPr marL="0" indent="0">
              <a:buNone/>
            </a:pPr>
            <a:r>
              <a:rPr lang="sv-SE" sz="1800" b="1" dirty="0">
                <a:latin typeface="Noto Serif"/>
                <a:ea typeface="Noto Serif"/>
                <a:cs typeface="Noto Serif"/>
              </a:rPr>
              <a:t>Fokusområde VIOL 3  </a:t>
            </a:r>
            <a:r>
              <a:rPr lang="sv-SE" dirty="0">
                <a:latin typeface="Noto Serif"/>
                <a:ea typeface="Noto Serif"/>
                <a:cs typeface="Noto Serif"/>
              </a:rPr>
              <a:t>| Ett flöde i VIOL 3 &amp; Rapportportalen</a:t>
            </a:r>
            <a:endParaRPr lang="sv-SE" dirty="0"/>
          </a:p>
          <a:p>
            <a:pPr marL="0" indent="0">
              <a:buNone/>
            </a:pPr>
            <a:r>
              <a:rPr lang="sv-SE" sz="1800" b="1" dirty="0"/>
              <a:t>Milstolpar</a:t>
            </a:r>
            <a:r>
              <a:rPr lang="sv-SE" sz="2000" b="1" dirty="0"/>
              <a:t> </a:t>
            </a:r>
            <a:r>
              <a:rPr lang="sv-SE" sz="1800" b="1" dirty="0"/>
              <a:t>| </a:t>
            </a:r>
            <a:r>
              <a:rPr lang="sv-SE" dirty="0"/>
              <a:t>Uppföljning av genomförda, pågående och kommande milstolpar </a:t>
            </a:r>
            <a:endParaRPr lang="sv-SE" b="1" dirty="0"/>
          </a:p>
          <a:p>
            <a:pPr marL="0" indent="0">
              <a:buNone/>
            </a:pPr>
            <a:r>
              <a:rPr lang="sv-SE" sz="1800" b="1" dirty="0"/>
              <a:t>Nästa möte &amp; Hemläxa </a:t>
            </a:r>
            <a:r>
              <a:rPr lang="sv-SE" dirty="0"/>
              <a:t>| Fysisk träff </a:t>
            </a:r>
          </a:p>
        </p:txBody>
      </p:sp>
      <p:cxnSp>
        <p:nvCxnSpPr>
          <p:cNvPr id="2" name="Rak koppling 1">
            <a:extLst>
              <a:ext uri="{FF2B5EF4-FFF2-40B4-BE49-F238E27FC236}">
                <a16:creationId xmlns:a16="http://schemas.microsoft.com/office/drawing/2014/main" id="{916222AE-144B-34E8-CE3C-A3A5ACAAFDA4}"/>
              </a:ext>
            </a:extLst>
          </p:cNvPr>
          <p:cNvCxnSpPr>
            <a:cxnSpLocks/>
          </p:cNvCxnSpPr>
          <p:nvPr/>
        </p:nvCxnSpPr>
        <p:spPr>
          <a:xfrm>
            <a:off x="618866" y="1146842"/>
            <a:ext cx="3055409" cy="0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textruta 2">
            <a:extLst>
              <a:ext uri="{FF2B5EF4-FFF2-40B4-BE49-F238E27FC236}">
                <a16:creationId xmlns:a16="http://schemas.microsoft.com/office/drawing/2014/main" id="{A44D821A-28FF-4744-374C-932F57DD9231}"/>
              </a:ext>
            </a:extLst>
          </p:cNvPr>
          <p:cNvSpPr txBox="1"/>
          <p:nvPr/>
        </p:nvSpPr>
        <p:spPr>
          <a:xfrm>
            <a:off x="541231" y="681037"/>
            <a:ext cx="4616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Agenda April </a:t>
            </a:r>
          </a:p>
        </p:txBody>
      </p:sp>
    </p:spTree>
    <p:extLst>
      <p:ext uri="{BB962C8B-B14F-4D97-AF65-F5344CB8AC3E}">
        <p14:creationId xmlns:p14="http://schemas.microsoft.com/office/powerpoint/2010/main" val="3889674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53089-800A-D505-46C6-B7CB0296C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7322D7A-A23E-CBB0-5A7D-3B65141A9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>
                <a:solidFill>
                  <a:schemeClr val="bg1">
                    <a:lumMod val="85000"/>
                  </a:schemeClr>
                </a:solidFill>
              </a:rPr>
              <a:t>Introduktion </a:t>
            </a:r>
            <a:endParaRPr lang="sv-SE" sz="320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363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E398E-6416-2B6A-C759-5E07D80D7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7B573540-3B8D-DC26-66C7-1F2E4CA2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Introduktion | Föregående möte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AFBCE338-2169-DA19-99E8-D7CC4F16A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82344"/>
            <a:ext cx="5537434" cy="5032375"/>
          </a:xfrm>
        </p:spPr>
        <p:txBody>
          <a:bodyPr/>
          <a:lstStyle/>
          <a:p>
            <a:r>
              <a:rPr lang="sv-SE" sz="1200" dirty="0"/>
              <a:t>Omläggningsinformation – Finns att titta igen på </a:t>
            </a:r>
            <a:r>
              <a:rPr lang="sv-SE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hemsidan</a:t>
            </a:r>
            <a:r>
              <a:rPr lang="sv-SE" sz="1200" dirty="0"/>
              <a:t>.</a:t>
            </a:r>
          </a:p>
          <a:p>
            <a:r>
              <a:rPr lang="sv-SE" sz="1200" dirty="0"/>
              <a:t>Fråga: Biometria som mätare och hanterar utrustning, vad behöver ni då göra? – Äger Biometria utrustningen säkerställer vi att den är korrekt. För gärna en dialog med er distriktansvariga. </a:t>
            </a:r>
          </a:p>
          <a:p>
            <a:r>
              <a:rPr lang="sv-SE" sz="1200" dirty="0"/>
              <a:t>Etiketthanteringen, hur kommer den fungera? – Vi håller på att titta på denna frågan fortfarande. </a:t>
            </a:r>
            <a:r>
              <a:rPr lang="sv-SE" sz="1200"/>
              <a:t>Vi återkommer. </a:t>
            </a:r>
            <a:endParaRPr lang="sv-SE" sz="1100" dirty="0"/>
          </a:p>
        </p:txBody>
      </p:sp>
    </p:spTree>
    <p:extLst>
      <p:ext uri="{BB962C8B-B14F-4D97-AF65-F5344CB8AC3E}">
        <p14:creationId xmlns:p14="http://schemas.microsoft.com/office/powerpoint/2010/main" val="906025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6D034-7845-9483-677C-4712C1646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00B02075-CD1D-EB0F-6F12-73393A5E5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404"/>
            <a:ext cx="10515600" cy="546836"/>
          </a:xfrm>
        </p:spPr>
        <p:txBody>
          <a:bodyPr/>
          <a:lstStyle/>
          <a:p>
            <a:r>
              <a:rPr lang="sv-SE" dirty="0">
                <a:latin typeface="Candara" panose="020E0502030303020204" pitchFamily="34" charset="0"/>
              </a:rPr>
              <a:t>Introduktion | Kort information 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6F30D08-1863-2717-8151-551898FF0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855"/>
            <a:ext cx="10583008" cy="431772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b="1" dirty="0"/>
              <a:t>Projektutbildningen</a:t>
            </a:r>
            <a:r>
              <a:rPr lang="sv-SE" dirty="0"/>
              <a:t> – Ett komplement i din VIOL 3 resa</a:t>
            </a:r>
          </a:p>
          <a:p>
            <a:r>
              <a:rPr lang="sv-SE" dirty="0"/>
              <a:t>E-utbildningen – </a:t>
            </a:r>
            <a:r>
              <a:rPr lang="sv-SE" b="1" dirty="0"/>
              <a:t>Uppföljning i VIOL 3</a:t>
            </a:r>
          </a:p>
          <a:p>
            <a:r>
              <a:rPr lang="sv-SE" dirty="0"/>
              <a:t>Information om </a:t>
            </a:r>
            <a:r>
              <a:rPr lang="sv-SE" b="1" dirty="0"/>
              <a:t>beställningar till produktionsmiljön</a:t>
            </a:r>
            <a:r>
              <a:rPr lang="sv-SE" dirty="0"/>
              <a:t>,</a:t>
            </a:r>
            <a:r>
              <a:rPr lang="sv-SE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länk här  </a:t>
            </a:r>
            <a:endParaRPr lang="sv-SE" dirty="0"/>
          </a:p>
          <a:p>
            <a:pPr indent="-175895"/>
            <a:r>
              <a:rPr lang="sv-SE" dirty="0">
                <a:latin typeface="Noto Serif"/>
                <a:ea typeface="Noto Serif"/>
                <a:cs typeface="Noto Serif"/>
              </a:rPr>
              <a:t>Nu finns det mer information om </a:t>
            </a:r>
            <a:r>
              <a:rPr lang="sv-SE" b="1" dirty="0">
                <a:latin typeface="Noto Serif"/>
                <a:ea typeface="Noto Serif"/>
                <a:cs typeface="Noto Serif"/>
              </a:rPr>
              <a:t>EUDR</a:t>
            </a:r>
            <a:r>
              <a:rPr lang="sv-SE" dirty="0">
                <a:latin typeface="Noto Serif"/>
                <a:ea typeface="Noto Serif"/>
                <a:cs typeface="Noto Serif"/>
              </a:rPr>
              <a:t>, </a:t>
            </a:r>
            <a:r>
              <a:rPr lang="sv-SE" dirty="0">
                <a:solidFill>
                  <a:schemeClr val="bg1">
                    <a:lumMod val="95000"/>
                  </a:schemeClr>
                </a:solidFill>
                <a:latin typeface="Noto Serif"/>
                <a:ea typeface="Noto Serif"/>
                <a:cs typeface="Noto Serif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länk här</a:t>
            </a:r>
            <a:endParaRPr lang="sv-SE" dirty="0">
              <a:solidFill>
                <a:schemeClr val="bg1">
                  <a:lumMod val="95000"/>
                </a:schemeClr>
              </a:solidFill>
              <a:latin typeface="Noto Serif"/>
              <a:ea typeface="Noto Serif"/>
              <a:cs typeface="Noto Serif"/>
            </a:endParaRPr>
          </a:p>
          <a:p>
            <a:r>
              <a:rPr lang="sv-SE" dirty="0"/>
              <a:t>Anmälan till </a:t>
            </a:r>
            <a:r>
              <a:rPr lang="sv-SE" b="1" dirty="0"/>
              <a:t>fysisk träff</a:t>
            </a:r>
            <a:r>
              <a:rPr lang="sv-SE" dirty="0"/>
              <a:t>, sista dagen för anmälan </a:t>
            </a:r>
            <a:r>
              <a:rPr lang="sv-SE" u="sng" dirty="0"/>
              <a:t>25 april </a:t>
            </a:r>
          </a:p>
          <a:p>
            <a:pPr lvl="1">
              <a:lnSpc>
                <a:spcPct val="10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sv-SE" sz="1200" dirty="0"/>
              <a:t>Vi har tidigare uppmanat er kunder att ge förslag på innehåll för dessa dagar då vi lägger stor vikt vid att ha relevanta ämnen för er VIOL 3 resa. Från Biometria deltar bl.a. resurser från Forest Storm, Kundservice, Programledning samt Omläggning.</a:t>
            </a:r>
          </a:p>
          <a:p>
            <a:pPr lvl="2">
              <a:lnSpc>
                <a:spcPct val="100000"/>
              </a:lnSpc>
              <a:spcAft>
                <a:spcPts val="500"/>
              </a:spcAft>
            </a:pPr>
            <a:r>
              <a:rPr lang="sv-SE" sz="1200" dirty="0">
                <a:solidFill>
                  <a:schemeClr val="bg1"/>
                </a:solidFill>
              </a:rPr>
              <a:t>Föredrag med relevanta ämnen inom VIOL 3</a:t>
            </a:r>
          </a:p>
          <a:p>
            <a:pPr lvl="2">
              <a:lnSpc>
                <a:spcPct val="100000"/>
              </a:lnSpc>
              <a:spcAft>
                <a:spcPts val="500"/>
              </a:spcAft>
            </a:pPr>
            <a:r>
              <a:rPr lang="sv-SE" sz="1200" dirty="0">
                <a:solidFill>
                  <a:schemeClr val="bg1"/>
                </a:solidFill>
              </a:rPr>
              <a:t>Mingel med möjlighet att ställa frågor till oss på Biometria, individuellt och/eller i grupp. Vi kommer att ha olika stationer med fokusområden/ämnen som bemannas upp med kompetenser från VIOL 3 programmet och Biometria</a:t>
            </a:r>
          </a:p>
          <a:p>
            <a:pPr lvl="2">
              <a:lnSpc>
                <a:spcPct val="100000"/>
              </a:lnSpc>
              <a:spcAft>
                <a:spcPts val="500"/>
              </a:spcAft>
            </a:pPr>
            <a:r>
              <a:rPr lang="sv-SE" sz="1200" dirty="0">
                <a:solidFill>
                  <a:schemeClr val="bg1"/>
                </a:solidFill>
              </a:rPr>
              <a:t>Tillfälle att </a:t>
            </a:r>
            <a:r>
              <a:rPr lang="sv-SE" sz="1200" dirty="0" err="1">
                <a:solidFill>
                  <a:schemeClr val="bg1"/>
                </a:solidFill>
              </a:rPr>
              <a:t>nätverka</a:t>
            </a:r>
            <a:r>
              <a:rPr lang="sv-SE" sz="1200" dirty="0">
                <a:solidFill>
                  <a:schemeClr val="bg1"/>
                </a:solidFill>
              </a:rPr>
              <a:t> med branschkollegor</a:t>
            </a:r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24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491DC-7D5C-1C38-FBA0-B5F5571AD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3FE52A4-D6BD-276E-26AF-A7C628EBB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2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>
                    <a:lumMod val="85000"/>
                  </a:schemeClr>
                </a:solidFill>
              </a:rPr>
              <a:t>Fokusområde VIOL 3  </a:t>
            </a:r>
            <a:endParaRPr lang="sv-SE" sz="32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4DD77309-3CA8-0463-D35B-212431EFCB32}"/>
              </a:ext>
            </a:extLst>
          </p:cNvPr>
          <p:cNvSpPr txBox="1"/>
          <p:nvPr/>
        </p:nvSpPr>
        <p:spPr>
          <a:xfrm>
            <a:off x="3014066" y="3403504"/>
            <a:ext cx="6163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i="1" dirty="0">
                <a:solidFill>
                  <a:schemeClr val="bg1"/>
                </a:solidFill>
              </a:rPr>
              <a:t>Ett flöde i VIOL 3 &amp; Rapportportalen</a:t>
            </a:r>
          </a:p>
        </p:txBody>
      </p:sp>
    </p:spTree>
    <p:extLst>
      <p:ext uri="{BB962C8B-B14F-4D97-AF65-F5344CB8AC3E}">
        <p14:creationId xmlns:p14="http://schemas.microsoft.com/office/powerpoint/2010/main" val="3959244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D47AF-CEF6-2DDA-44D1-E78BC9756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7C138E-172F-B889-7BE4-D512C103E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60" y="2662716"/>
            <a:ext cx="11318497" cy="1325563"/>
          </a:xfrm>
        </p:spPr>
        <p:txBody>
          <a:bodyPr>
            <a:noAutofit/>
          </a:bodyPr>
          <a:lstStyle/>
          <a:p>
            <a:pPr algn="ctr"/>
            <a:r>
              <a:rPr lang="sv-SE" sz="5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Milstolpar </a:t>
            </a:r>
            <a:endParaRPr lang="sv-SE" sz="3200" dirty="0">
              <a:solidFill>
                <a:schemeClr val="bg1"/>
              </a:solidFill>
              <a:highlight>
                <a:srgbClr val="FFFF00"/>
              </a:highlight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12E71C1-8FEC-C1A1-88A2-EBC3B67E3AE2}"/>
              </a:ext>
            </a:extLst>
          </p:cNvPr>
          <p:cNvSpPr txBox="1"/>
          <p:nvPr/>
        </p:nvSpPr>
        <p:spPr>
          <a:xfrm>
            <a:off x="3435079" y="3429000"/>
            <a:ext cx="5321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>
                <a:solidFill>
                  <a:schemeClr val="bg1">
                    <a:lumMod val="75000"/>
                  </a:schemeClr>
                </a:solidFill>
              </a:rPr>
              <a:t>Klicka på milstolpar ovan för att komma till översikten</a:t>
            </a:r>
          </a:p>
        </p:txBody>
      </p:sp>
    </p:spTree>
    <p:extLst>
      <p:ext uri="{BB962C8B-B14F-4D97-AF65-F5344CB8AC3E}">
        <p14:creationId xmlns:p14="http://schemas.microsoft.com/office/powerpoint/2010/main" val="497650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62198-9C5C-152F-9F01-ABCE50CE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BE611B-ABB8-724F-FF82-92FDDBA54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980" y="342804"/>
            <a:ext cx="10515600" cy="895285"/>
          </a:xfrm>
        </p:spPr>
        <p:txBody>
          <a:bodyPr/>
          <a:lstStyle/>
          <a:p>
            <a:r>
              <a:rPr lang="sv-SE">
                <a:latin typeface="Candara" panose="020E0502030303020204" pitchFamily="34" charset="0"/>
              </a:rPr>
              <a:t>Passerad milstolpe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5DDD3BB-B6E5-DE2E-B8C4-16572AC330E0}"/>
              </a:ext>
            </a:extLst>
          </p:cNvPr>
          <p:cNvSpPr txBox="1"/>
          <p:nvPr/>
        </p:nvSpPr>
        <p:spPr>
          <a:xfrm>
            <a:off x="2328723" y="946023"/>
            <a:ext cx="4954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1: Projektplan med Biometria</a:t>
            </a:r>
          </a:p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2: Plan för IT-leverantör </a:t>
            </a:r>
          </a:p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4: Affärsflöden fastställda </a:t>
            </a:r>
            <a:b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</a:br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5: Plan för masterdata</a:t>
            </a:r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B8016B7E-55E0-2E5B-32B3-ED6799301420}"/>
              </a:ext>
            </a:extLst>
          </p:cNvPr>
          <p:cNvCxnSpPr/>
          <p:nvPr/>
        </p:nvCxnSpPr>
        <p:spPr>
          <a:xfrm>
            <a:off x="1388963" y="2127580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72BA7F62-1911-AD50-E926-7C15461233BF}"/>
              </a:ext>
            </a:extLst>
          </p:cNvPr>
          <p:cNvSpPr txBox="1"/>
          <p:nvPr/>
        </p:nvSpPr>
        <p:spPr>
          <a:xfrm>
            <a:off x="2328723" y="3695173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3: Utbildning från </a:t>
            </a:r>
            <a:r>
              <a:rPr lang="sv-SE" sz="1600" dirty="0" err="1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Biometria</a:t>
            </a:r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 genomförd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692CF491-B013-F9CF-C935-0AE69CEABCE3}"/>
              </a:ext>
            </a:extLst>
          </p:cNvPr>
          <p:cNvSpPr txBox="1"/>
          <p:nvPr/>
        </p:nvSpPr>
        <p:spPr>
          <a:xfrm>
            <a:off x="2476488" y="4006869"/>
            <a:ext cx="53713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Deadline 31 maj | </a:t>
            </a:r>
            <a:r>
              <a:rPr lang="sv-SE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Lärostig</a:t>
            </a:r>
            <a:r>
              <a:rPr lang="sv-SE" dirty="0"/>
              <a:t> </a:t>
            </a:r>
          </a:p>
        </p:txBody>
      </p:sp>
      <p:sp>
        <p:nvSpPr>
          <p:cNvPr id="20" name="Rubrik 1">
            <a:extLst>
              <a:ext uri="{FF2B5EF4-FFF2-40B4-BE49-F238E27FC236}">
                <a16:creationId xmlns:a16="http://schemas.microsoft.com/office/drawing/2014/main" id="{9AE20E45-A253-4B3C-BD30-2370AEB2D58F}"/>
              </a:ext>
            </a:extLst>
          </p:cNvPr>
          <p:cNvSpPr txBox="1">
            <a:spLocks/>
          </p:cNvSpPr>
          <p:nvPr/>
        </p:nvSpPr>
        <p:spPr>
          <a:xfrm>
            <a:off x="1005980" y="2366537"/>
            <a:ext cx="10515600" cy="6231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sv-S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/>
              <a:t>Pågående milstolpe</a:t>
            </a:r>
          </a:p>
        </p:txBody>
      </p:sp>
      <p:pic>
        <p:nvPicPr>
          <p:cNvPr id="22" name="Bildobjekt 21" descr="En bild som visar text, skylt, klocka&#10;&#10;Automatiskt genererad beskrivning">
            <a:extLst>
              <a:ext uri="{FF2B5EF4-FFF2-40B4-BE49-F238E27FC236}">
                <a16:creationId xmlns:a16="http://schemas.microsoft.com/office/drawing/2014/main" id="{3B34A329-89B0-3A37-7C5F-494FC907738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32169" y="3766971"/>
            <a:ext cx="613068" cy="462089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847BA2E-333C-866C-67FB-8D5E633B0290}"/>
              </a:ext>
            </a:extLst>
          </p:cNvPr>
          <p:cNvSpPr txBox="1"/>
          <p:nvPr/>
        </p:nvSpPr>
        <p:spPr>
          <a:xfrm>
            <a:off x="7847811" y="1272739"/>
            <a:ext cx="360351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v-SE" sz="2400" i="1" dirty="0">
                <a:solidFill>
                  <a:schemeClr val="bg1">
                    <a:lumMod val="95000"/>
                  </a:schemeClr>
                </a:solidFill>
              </a:rPr>
              <a:t>Status milstolpar: 18/49</a:t>
            </a:r>
            <a:endParaRPr lang="sv-SE" sz="2400" dirty="0">
              <a:solidFill>
                <a:schemeClr val="bg1">
                  <a:lumMod val="95000"/>
                </a:schemeClr>
              </a:solidFill>
              <a:cs typeface="Calibri"/>
            </a:endParaRP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C6C77ED-7242-F6CB-5ABE-CB062D689DD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6411" y="1045890"/>
            <a:ext cx="581209" cy="615486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15E15A38-4322-344E-2009-742053996BA5}"/>
              </a:ext>
            </a:extLst>
          </p:cNvPr>
          <p:cNvSpPr txBox="1"/>
          <p:nvPr/>
        </p:nvSpPr>
        <p:spPr>
          <a:xfrm>
            <a:off x="2306133" y="2952135"/>
            <a:ext cx="5371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6: Affärsflöden verifierade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EF34758-957A-236A-9EAA-53724E130D67}"/>
              </a:ext>
            </a:extLst>
          </p:cNvPr>
          <p:cNvSpPr txBox="1"/>
          <p:nvPr/>
        </p:nvSpPr>
        <p:spPr>
          <a:xfrm>
            <a:off x="2399323" y="5260409"/>
            <a:ext cx="601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7: Omläggningsplan &amp; Migreringsplan skapad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DDDE399-9A75-D660-D21B-80A3B43D05EF}"/>
              </a:ext>
            </a:extLst>
          </p:cNvPr>
          <p:cNvSpPr txBox="1"/>
          <p:nvPr/>
        </p:nvSpPr>
        <p:spPr>
          <a:xfrm>
            <a:off x="2476488" y="5574344"/>
            <a:ext cx="5223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Deadline 30 september – 7A </a:t>
            </a:r>
          </a:p>
          <a:p>
            <a:r>
              <a:rPr lang="sv-SE" dirty="0"/>
              <a:t>Deadline 31 oktober – 7B </a:t>
            </a:r>
          </a:p>
        </p:txBody>
      </p: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2CACA337-220E-FD57-5691-C0F9A13D6E53}"/>
              </a:ext>
            </a:extLst>
          </p:cNvPr>
          <p:cNvCxnSpPr/>
          <p:nvPr/>
        </p:nvCxnSpPr>
        <p:spPr>
          <a:xfrm>
            <a:off x="1388963" y="4660467"/>
            <a:ext cx="10739535" cy="0"/>
          </a:xfrm>
          <a:prstGeom prst="line">
            <a:avLst/>
          </a:prstGeom>
          <a:ln w="38100">
            <a:solidFill>
              <a:srgbClr val="A9C057">
                <a:alpha val="62000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ubrik 1">
            <a:extLst>
              <a:ext uri="{FF2B5EF4-FFF2-40B4-BE49-F238E27FC236}">
                <a16:creationId xmlns:a16="http://schemas.microsoft.com/office/drawing/2014/main" id="{E546A39D-D8A7-BC3A-8318-0C5787CE5A4A}"/>
              </a:ext>
            </a:extLst>
          </p:cNvPr>
          <p:cNvSpPr txBox="1">
            <a:spLocks/>
          </p:cNvSpPr>
          <p:nvPr/>
        </p:nvSpPr>
        <p:spPr>
          <a:xfrm>
            <a:off x="1005980" y="4753612"/>
            <a:ext cx="10515600" cy="895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2400" b="1" i="0" spc="-40" baseline="0">
                <a:solidFill>
                  <a:schemeClr val="bg1"/>
                </a:solidFill>
                <a:latin typeface="Candara" panose="020E0502030303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sv-SE" dirty="0"/>
              <a:t>Kommande milstolpar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D94B6F22-703F-9058-9DDE-08846653F50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4961" y="5224071"/>
            <a:ext cx="490275" cy="512560"/>
          </a:xfrm>
          <a:prstGeom prst="rect">
            <a:avLst/>
          </a:prstGeom>
        </p:spPr>
      </p:pic>
      <p:pic>
        <p:nvPicPr>
          <p:cNvPr id="29" name="Bildobjekt 28" descr="En bild som visar clipart, Grafik, cirkel, tecknad serie&#10;&#10;Automatiskt genererad beskrivning">
            <a:extLst>
              <a:ext uri="{FF2B5EF4-FFF2-40B4-BE49-F238E27FC236}">
                <a16:creationId xmlns:a16="http://schemas.microsoft.com/office/drawing/2014/main" id="{A57D7053-32B1-8A1C-6E64-E85CAE78273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47113" y="2841697"/>
            <a:ext cx="598123" cy="622306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667759FB-F731-4102-B59C-35D84501551F}"/>
              </a:ext>
            </a:extLst>
          </p:cNvPr>
          <p:cNvSpPr txBox="1"/>
          <p:nvPr/>
        </p:nvSpPr>
        <p:spPr>
          <a:xfrm>
            <a:off x="2399323" y="3246288"/>
            <a:ext cx="67446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200" dirty="0">
                <a:solidFill>
                  <a:schemeClr val="bg1"/>
                </a:solidFill>
              </a:rPr>
              <a:t>Deadline 30 november 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4004E6BE-B67C-8343-5A68-2FC2720A6FF2}"/>
              </a:ext>
            </a:extLst>
          </p:cNvPr>
          <p:cNvSpPr txBox="1"/>
          <p:nvPr/>
        </p:nvSpPr>
        <p:spPr>
          <a:xfrm>
            <a:off x="2399323" y="6056173"/>
            <a:ext cx="6013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Aptos" panose="020B0004020202020204" pitchFamily="34" charset="0"/>
                <a:ea typeface="Noto Serif" panose="02020600060500020200" pitchFamily="18" charset="0"/>
                <a:cs typeface="Noto Serif" panose="02020600060500020200" pitchFamily="18" charset="0"/>
              </a:rPr>
              <a:t>Milstolpe 8: Beställa grunduppsättning till produktionsmiljön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637A5B48-0C88-5E93-EFBE-EEE7BFB16232}"/>
              </a:ext>
            </a:extLst>
          </p:cNvPr>
          <p:cNvSpPr txBox="1"/>
          <p:nvPr/>
        </p:nvSpPr>
        <p:spPr>
          <a:xfrm>
            <a:off x="2476488" y="6370108"/>
            <a:ext cx="52235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sv-SE"/>
            </a:defPPr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Deadline 30 september</a:t>
            </a:r>
          </a:p>
        </p:txBody>
      </p:sp>
    </p:spTree>
    <p:extLst>
      <p:ext uri="{BB962C8B-B14F-4D97-AF65-F5344CB8AC3E}">
        <p14:creationId xmlns:p14="http://schemas.microsoft.com/office/powerpoint/2010/main" val="3521011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4" grpId="0"/>
    </p:bldLst>
  </p:timing>
</p:sld>
</file>

<file path=ppt/theme/theme1.xml><?xml version="1.0" encoding="utf-8"?>
<a:theme xmlns:a="http://schemas.openxmlformats.org/drawingml/2006/main" name="Office-tema">
  <a:themeElements>
    <a:clrScheme name="Biome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B9637"/>
      </a:accent1>
      <a:accent2>
        <a:srgbClr val="007950"/>
      </a:accent2>
      <a:accent3>
        <a:srgbClr val="F59D24"/>
      </a:accent3>
      <a:accent4>
        <a:srgbClr val="A2C617"/>
      </a:accent4>
      <a:accent5>
        <a:srgbClr val="A0306E"/>
      </a:accent5>
      <a:accent6>
        <a:srgbClr val="DFDCD8"/>
      </a:accent6>
      <a:hlink>
        <a:srgbClr val="1F657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small Biometria oktober 2022" id="{25D3BB66-EB4A-43AD-94DE-B3A6CE25BE07}" vid="{6EA05DEA-5033-4964-A6CA-F55F0AAB5E7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14094a-a6e6-4b38-95cf-160d2c3454fe">
      <UserInfo>
        <DisplayName>Anja Bäck</DisplayName>
        <AccountId>55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A43716AADED64A9B36A5ABA83975D6" ma:contentTypeVersion="10" ma:contentTypeDescription="Skapa ett nytt dokument." ma:contentTypeScope="" ma:versionID="537e181f698d670cd3c84a07136394fb">
  <xsd:schema xmlns:xsd="http://www.w3.org/2001/XMLSchema" xmlns:xs="http://www.w3.org/2001/XMLSchema" xmlns:p="http://schemas.microsoft.com/office/2006/metadata/properties" xmlns:ns2="851b9d64-29d1-4c32-b6bc-d94d6c9c2da6" xmlns:ns3="f314094a-a6e6-4b38-95cf-160d2c3454fe" targetNamespace="http://schemas.microsoft.com/office/2006/metadata/properties" ma:root="true" ma:fieldsID="1e277196b8dfd7a60fbf81659c12f957" ns2:_="" ns3:_="">
    <xsd:import namespace="851b9d64-29d1-4c32-b6bc-d94d6c9c2da6"/>
    <xsd:import namespace="f314094a-a6e6-4b38-95cf-160d2c3454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1b9d64-29d1-4c32-b6bc-d94d6c9c2d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4094a-a6e6-4b38-95cf-160d2c3454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D123AA-AEB7-478E-B727-B6E913D5283C}">
  <ds:schemaRefs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f314094a-a6e6-4b38-95cf-160d2c3454fe"/>
    <ds:schemaRef ds:uri="851b9d64-29d1-4c32-b6bc-d94d6c9c2da6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4393CF5-9E86-4748-B3F1-2D1107BCD3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2E71C2-473E-44CB-B5B6-23B4FA3D16C9}">
  <ds:schemaRefs>
    <ds:schemaRef ds:uri="851b9d64-29d1-4c32-b6bc-d94d6c9c2da6"/>
    <ds:schemaRef ds:uri="f314094a-a6e6-4b38-95cf-160d2c3454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Presentationsmall Biometria oktober 2022</Template>
  <TotalTime>17395</TotalTime>
  <Words>696</Words>
  <Application>Microsoft Office PowerPoint</Application>
  <PresentationFormat>Bredbild</PresentationFormat>
  <Paragraphs>91</Paragraphs>
  <Slides>15</Slides>
  <Notes>6</Notes>
  <HiddenSlides>0</HiddenSlides>
  <MMClips>1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Candara</vt:lpstr>
      <vt:lpstr>Noto Serif</vt:lpstr>
      <vt:lpstr>Open Sans</vt:lpstr>
      <vt:lpstr>Systemtypsnitt normalt</vt:lpstr>
      <vt:lpstr>Office-tema</vt:lpstr>
      <vt:lpstr>PowerPoint-presentation</vt:lpstr>
      <vt:lpstr>Blå Digital | Biobränsle</vt:lpstr>
      <vt:lpstr>PowerPoint-presentation</vt:lpstr>
      <vt:lpstr>Introduktion </vt:lpstr>
      <vt:lpstr>Introduktion | Föregående möte </vt:lpstr>
      <vt:lpstr>Introduktion | Kort information </vt:lpstr>
      <vt:lpstr>Fokusområde VIOL 3  </vt:lpstr>
      <vt:lpstr>Milstolpar </vt:lpstr>
      <vt:lpstr>Passerad milstolpe</vt:lpstr>
      <vt:lpstr>Genomgång av Milstolpe 5A-C</vt:lpstr>
      <vt:lpstr>Genomgång av Milstolpe 6 </vt:lpstr>
      <vt:lpstr>Nästa möte &amp; Hemläxa </vt:lpstr>
      <vt:lpstr>Kommande träffar</vt:lpstr>
      <vt:lpstr>Hemläxa </vt:lpstr>
      <vt:lpstr>Tack för idag!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Lizette Söderlund</dc:creator>
  <cp:lastModifiedBy>Simon Åkerling</cp:lastModifiedBy>
  <cp:revision>23</cp:revision>
  <dcterms:created xsi:type="dcterms:W3CDTF">2024-02-06T11:57:07Z</dcterms:created>
  <dcterms:modified xsi:type="dcterms:W3CDTF">2024-04-24T06:47:43Z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0x0101003FA43716AADED64A9B36A5ABA83975D6</vt:lpwstr>
  </property>
</Properties>
</file>