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68" r:id="rId5"/>
    <p:sldId id="2147472054" r:id="rId6"/>
    <p:sldId id="2147472043" r:id="rId7"/>
    <p:sldId id="2147472048" r:id="rId8"/>
    <p:sldId id="2147472052" r:id="rId9"/>
    <p:sldId id="2147472062" r:id="rId10"/>
    <p:sldId id="2147472067" r:id="rId11"/>
    <p:sldId id="2147472049" r:id="rId12"/>
    <p:sldId id="2147472068" r:id="rId13"/>
    <p:sldId id="2147472045" r:id="rId14"/>
    <p:sldId id="2147472055" r:id="rId15"/>
    <p:sldId id="2147472061" r:id="rId16"/>
    <p:sldId id="2147472060" r:id="rId17"/>
    <p:sldId id="2147472051" r:id="rId18"/>
    <p:sldId id="1940" r:id="rId19"/>
    <p:sldId id="2147472053" r:id="rId20"/>
    <p:sldId id="1930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023C9C-9EAD-6DF4-6D39-A8A6213C1697}" name="Lizette Söderlund" initials="LS" userId="S::Lizette.Soderlund@biometria.se::ffb87a56-3ba4-4d87-b182-bccbc9485587" providerId="AD"/>
  <p188:author id="{4E8DF5DE-891D-D5B1-81D3-53D9F82B949B}" name="Amanda Lundberg" initials="AL" userId="S::Amanda.Lundberg@biometria.se::ace7a99f-853f-4c42-b04f-2675a9048d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637"/>
    <a:srgbClr val="007B4F"/>
    <a:srgbClr val="0F0F0F"/>
    <a:srgbClr val="0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E18D03-BACD-4608-94B0-B97C3E1F85C4}" v="3" dt="2024-04-22T08:39:51.8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Wall" userId="S::julia.wall@biometria.se::ea3ab28a-0e7b-46a6-8787-b6f9daa8a492" providerId="AD" clId="Web-{823AF794-8644-418D-A4F1-62BE09003A69}"/>
    <pc:docChg chg="addSld delSld">
      <pc:chgData name="Julia Wall" userId="S::julia.wall@biometria.se::ea3ab28a-0e7b-46a6-8787-b6f9daa8a492" providerId="AD" clId="Web-{823AF794-8644-418D-A4F1-62BE09003A69}" dt="2024-04-16T13:14:52.822" v="1"/>
      <pc:docMkLst>
        <pc:docMk/>
      </pc:docMkLst>
      <pc:sldChg chg="del">
        <pc:chgData name="Julia Wall" userId="S::julia.wall@biometria.se::ea3ab28a-0e7b-46a6-8787-b6f9daa8a492" providerId="AD" clId="Web-{823AF794-8644-418D-A4F1-62BE09003A69}" dt="2024-04-16T13:14:52.822" v="1"/>
        <pc:sldMkLst>
          <pc:docMk/>
          <pc:sldMk cId="2694342606" sldId="2147472059"/>
        </pc:sldMkLst>
      </pc:sldChg>
      <pc:sldChg chg="add">
        <pc:chgData name="Julia Wall" userId="S::julia.wall@biometria.se::ea3ab28a-0e7b-46a6-8787-b6f9daa8a492" providerId="AD" clId="Web-{823AF794-8644-418D-A4F1-62BE09003A69}" dt="2024-04-16T13:14:49.431" v="0"/>
        <pc:sldMkLst>
          <pc:docMk/>
          <pc:sldMk cId="2358621749" sldId="2147472061"/>
        </pc:sldMkLst>
      </pc:sldChg>
    </pc:docChg>
  </pc:docChgLst>
  <pc:docChgLst>
    <pc:chgData name="Julia Wall" userId="S::julia.wall@biometria.se::ea3ab28a-0e7b-46a6-8787-b6f9daa8a492" providerId="AD" clId="Web-{1EA45C23-93C6-49E6-8287-5E8E0C6D1F4C}"/>
    <pc:docChg chg="modSld">
      <pc:chgData name="Julia Wall" userId="S::julia.wall@biometria.se::ea3ab28a-0e7b-46a6-8787-b6f9daa8a492" providerId="AD" clId="Web-{1EA45C23-93C6-49E6-8287-5E8E0C6D1F4C}" dt="2024-04-15T08:33:28.344" v="30" actId="20577"/>
      <pc:docMkLst>
        <pc:docMk/>
      </pc:docMkLst>
      <pc:sldChg chg="modSp">
        <pc:chgData name="Julia Wall" userId="S::julia.wall@biometria.se::ea3ab28a-0e7b-46a6-8787-b6f9daa8a492" providerId="AD" clId="Web-{1EA45C23-93C6-49E6-8287-5E8E0C6D1F4C}" dt="2024-04-15T08:32:57.138" v="22" actId="20577"/>
        <pc:sldMkLst>
          <pc:docMk/>
          <pc:sldMk cId="2526075158" sldId="2147472053"/>
        </pc:sldMkLst>
        <pc:spChg chg="mod">
          <ac:chgData name="Julia Wall" userId="S::julia.wall@biometria.se::ea3ab28a-0e7b-46a6-8787-b6f9daa8a492" providerId="AD" clId="Web-{1EA45C23-93C6-49E6-8287-5E8E0C6D1F4C}" dt="2024-04-15T08:32:57.138" v="22" actId="20577"/>
          <ac:spMkLst>
            <pc:docMk/>
            <pc:sldMk cId="2526075158" sldId="2147472053"/>
            <ac:spMk id="5" creationId="{F8025828-9330-9084-8630-24C43D773C04}"/>
          </ac:spMkLst>
        </pc:spChg>
      </pc:sldChg>
      <pc:sldChg chg="modSp">
        <pc:chgData name="Julia Wall" userId="S::julia.wall@biometria.se::ea3ab28a-0e7b-46a6-8787-b6f9daa8a492" providerId="AD" clId="Web-{1EA45C23-93C6-49E6-8287-5E8E0C6D1F4C}" dt="2024-04-15T08:33:28.344" v="30" actId="20577"/>
        <pc:sldMkLst>
          <pc:docMk/>
          <pc:sldMk cId="3521011548" sldId="2147472055"/>
        </pc:sldMkLst>
        <pc:spChg chg="mod">
          <ac:chgData name="Julia Wall" userId="S::julia.wall@biometria.se::ea3ab28a-0e7b-46a6-8787-b6f9daa8a492" providerId="AD" clId="Web-{1EA45C23-93C6-49E6-8287-5E8E0C6D1F4C}" dt="2024-04-15T08:33:28.344" v="30" actId="20577"/>
          <ac:spMkLst>
            <pc:docMk/>
            <pc:sldMk cId="3521011548" sldId="2147472055"/>
            <ac:spMk id="4" creationId="{B847BA2E-333C-866C-67FB-8D5E633B0290}"/>
          </ac:spMkLst>
        </pc:spChg>
      </pc:sldChg>
    </pc:docChg>
  </pc:docChgLst>
  <pc:docChgLst>
    <pc:chgData name="Simon Åkerling" userId="21b1da74-0336-4308-9b84-c47ae2c1b2ea" providerId="ADAL" clId="{0AE18D03-BACD-4608-94B0-B97C3E1F85C4}"/>
    <pc:docChg chg="custSel addSld delSld modSld sldOrd">
      <pc:chgData name="Simon Åkerling" userId="21b1da74-0336-4308-9b84-c47ae2c1b2ea" providerId="ADAL" clId="{0AE18D03-BACD-4608-94B0-B97C3E1F85C4}" dt="2024-04-22T09:00:33.487" v="597" actId="20577"/>
      <pc:docMkLst>
        <pc:docMk/>
      </pc:docMkLst>
      <pc:sldChg chg="del">
        <pc:chgData name="Simon Åkerling" userId="21b1da74-0336-4308-9b84-c47ae2c1b2ea" providerId="ADAL" clId="{0AE18D03-BACD-4608-94B0-B97C3E1F85C4}" dt="2024-04-22T08:34:17.603" v="3" actId="47"/>
        <pc:sldMkLst>
          <pc:docMk/>
          <pc:sldMk cId="3134039743" sldId="324"/>
        </pc:sldMkLst>
      </pc:sldChg>
      <pc:sldChg chg="ord">
        <pc:chgData name="Simon Åkerling" userId="21b1da74-0336-4308-9b84-c47ae2c1b2ea" providerId="ADAL" clId="{0AE18D03-BACD-4608-94B0-B97C3E1F85C4}" dt="2024-04-22T08:23:58.406" v="1"/>
        <pc:sldMkLst>
          <pc:docMk/>
          <pc:sldMk cId="497650967" sldId="2147472045"/>
        </pc:sldMkLst>
      </pc:sldChg>
      <pc:sldChg chg="delSp modSp mod">
        <pc:chgData name="Simon Åkerling" userId="21b1da74-0336-4308-9b84-c47ae2c1b2ea" providerId="ADAL" clId="{0AE18D03-BACD-4608-94B0-B97C3E1F85C4}" dt="2024-04-22T09:00:33.487" v="597" actId="20577"/>
        <pc:sldMkLst>
          <pc:docMk/>
          <pc:sldMk cId="906025859" sldId="2147472052"/>
        </pc:sldMkLst>
        <pc:spChg chg="mod">
          <ac:chgData name="Simon Åkerling" userId="21b1da74-0336-4308-9b84-c47ae2c1b2ea" providerId="ADAL" clId="{0AE18D03-BACD-4608-94B0-B97C3E1F85C4}" dt="2024-04-22T09:00:33.487" v="597" actId="20577"/>
          <ac:spMkLst>
            <pc:docMk/>
            <pc:sldMk cId="906025859" sldId="2147472052"/>
            <ac:spMk id="5" creationId="{AFBCE338-2169-DA19-99E8-D7CC4F16AE7F}"/>
          </ac:spMkLst>
        </pc:spChg>
        <pc:spChg chg="del">
          <ac:chgData name="Simon Åkerling" userId="21b1da74-0336-4308-9b84-c47ae2c1b2ea" providerId="ADAL" clId="{0AE18D03-BACD-4608-94B0-B97C3E1F85C4}" dt="2024-04-22T08:37:03.283" v="81" actId="478"/>
          <ac:spMkLst>
            <pc:docMk/>
            <pc:sldMk cId="906025859" sldId="2147472052"/>
            <ac:spMk id="8" creationId="{20461CAF-A5E7-BC99-E83C-B0E4BB26E2A3}"/>
          </ac:spMkLst>
        </pc:spChg>
      </pc:sldChg>
      <pc:sldChg chg="ord">
        <pc:chgData name="Simon Åkerling" userId="21b1da74-0336-4308-9b84-c47ae2c1b2ea" providerId="ADAL" clId="{0AE18D03-BACD-4608-94B0-B97C3E1F85C4}" dt="2024-04-22T08:23:58.406" v="1"/>
        <pc:sldMkLst>
          <pc:docMk/>
          <pc:sldMk cId="3521011548" sldId="2147472055"/>
        </pc:sldMkLst>
      </pc:sldChg>
      <pc:sldChg chg="ord">
        <pc:chgData name="Simon Åkerling" userId="21b1da74-0336-4308-9b84-c47ae2c1b2ea" providerId="ADAL" clId="{0AE18D03-BACD-4608-94B0-B97C3E1F85C4}" dt="2024-04-22T08:23:58.406" v="1"/>
        <pc:sldMkLst>
          <pc:docMk/>
          <pc:sldMk cId="2045582251" sldId="2147472060"/>
        </pc:sldMkLst>
      </pc:sldChg>
      <pc:sldChg chg="ord">
        <pc:chgData name="Simon Åkerling" userId="21b1da74-0336-4308-9b84-c47ae2c1b2ea" providerId="ADAL" clId="{0AE18D03-BACD-4608-94B0-B97C3E1F85C4}" dt="2024-04-22T08:23:58.406" v="1"/>
        <pc:sldMkLst>
          <pc:docMk/>
          <pc:sldMk cId="2358621749" sldId="2147472061"/>
        </pc:sldMkLst>
      </pc:sldChg>
      <pc:sldChg chg="add ord">
        <pc:chgData name="Simon Åkerling" userId="21b1da74-0336-4308-9b84-c47ae2c1b2ea" providerId="ADAL" clId="{0AE18D03-BACD-4608-94B0-B97C3E1F85C4}" dt="2024-04-22T08:55:14.688" v="596"/>
        <pc:sldMkLst>
          <pc:docMk/>
          <pc:sldMk cId="3978160729" sldId="2147472067"/>
        </pc:sldMkLst>
      </pc:sldChg>
      <pc:sldChg chg="modSp new mod">
        <pc:chgData name="Simon Åkerling" userId="21b1da74-0336-4308-9b84-c47ae2c1b2ea" providerId="ADAL" clId="{0AE18D03-BACD-4608-94B0-B97C3E1F85C4}" dt="2024-04-22T08:48:19.775" v="594" actId="20577"/>
        <pc:sldMkLst>
          <pc:docMk/>
          <pc:sldMk cId="1732972698" sldId="2147472068"/>
        </pc:sldMkLst>
        <pc:spChg chg="mod">
          <ac:chgData name="Simon Åkerling" userId="21b1da74-0336-4308-9b84-c47ae2c1b2ea" providerId="ADAL" clId="{0AE18D03-BACD-4608-94B0-B97C3E1F85C4}" dt="2024-04-22T08:45:15.560" v="545" actId="20577"/>
          <ac:spMkLst>
            <pc:docMk/>
            <pc:sldMk cId="1732972698" sldId="2147472068"/>
            <ac:spMk id="2" creationId="{8D591EFC-152B-9E93-427D-56CE83E9A9D1}"/>
          </ac:spMkLst>
        </pc:spChg>
        <pc:spChg chg="mod">
          <ac:chgData name="Simon Åkerling" userId="21b1da74-0336-4308-9b84-c47ae2c1b2ea" providerId="ADAL" clId="{0AE18D03-BACD-4608-94B0-B97C3E1F85C4}" dt="2024-04-22T08:48:19.775" v="594" actId="20577"/>
          <ac:spMkLst>
            <pc:docMk/>
            <pc:sldMk cId="1732972698" sldId="2147472068"/>
            <ac:spMk id="3" creationId="{BE217E37-1ED9-85A6-555B-42E4702008A8}"/>
          </ac:spMkLst>
        </pc:spChg>
      </pc:sldChg>
    </pc:docChg>
  </pc:docChgLst>
  <pc:docChgLst>
    <pc:chgData name="Julia Wall" userId="S::julia.wall@biometria.se::ea3ab28a-0e7b-46a6-8787-b6f9daa8a492" providerId="AD" clId="Web-{DDCE7A29-2399-415C-ACC8-1A31289000AE}"/>
    <pc:docChg chg="modSld">
      <pc:chgData name="Julia Wall" userId="S::julia.wall@biometria.se::ea3ab28a-0e7b-46a6-8787-b6f9daa8a492" providerId="AD" clId="Web-{DDCE7A29-2399-415C-ACC8-1A31289000AE}" dt="2024-04-15T09:01:13.455" v="6" actId="20577"/>
      <pc:docMkLst>
        <pc:docMk/>
      </pc:docMkLst>
      <pc:sldChg chg="modSp">
        <pc:chgData name="Julia Wall" userId="S::julia.wall@biometria.se::ea3ab28a-0e7b-46a6-8787-b6f9daa8a492" providerId="AD" clId="Web-{DDCE7A29-2399-415C-ACC8-1A31289000AE}" dt="2024-04-15T09:01:13.455" v="6" actId="20577"/>
        <pc:sldMkLst>
          <pc:docMk/>
          <pc:sldMk cId="1250817928" sldId="2147472054"/>
        </pc:sldMkLst>
        <pc:spChg chg="mod">
          <ac:chgData name="Julia Wall" userId="S::julia.wall@biometria.se::ea3ab28a-0e7b-46a6-8787-b6f9daa8a492" providerId="AD" clId="Web-{DDCE7A29-2399-415C-ACC8-1A31289000AE}" dt="2024-04-15T09:01:13.455" v="6" actId="20577"/>
          <ac:spMkLst>
            <pc:docMk/>
            <pc:sldMk cId="1250817928" sldId="2147472054"/>
            <ac:spMk id="4" creationId="{4263C4C8-AAD1-C7F5-7124-9DCC4873F65C}"/>
          </ac:spMkLst>
        </pc:spChg>
      </pc:sldChg>
    </pc:docChg>
  </pc:docChgLst>
  <pc:docChgLst>
    <pc:chgData name="Simon Åkerling" userId="21b1da74-0336-4308-9b84-c47ae2c1b2ea" providerId="ADAL" clId="{687D3D97-3C1D-423C-89AE-4087DDAB2908}"/>
    <pc:docChg chg="modSld sldOrd">
      <pc:chgData name="Simon Åkerling" userId="21b1da74-0336-4308-9b84-c47ae2c1b2ea" providerId="ADAL" clId="{687D3D97-3C1D-423C-89AE-4087DDAB2908}" dt="2024-04-23T06:50:27.177" v="4"/>
      <pc:docMkLst>
        <pc:docMk/>
      </pc:docMkLst>
      <pc:sldChg chg="modSp mod">
        <pc:chgData name="Simon Åkerling" userId="21b1da74-0336-4308-9b84-c47ae2c1b2ea" providerId="ADAL" clId="{687D3D97-3C1D-423C-89AE-4087DDAB2908}" dt="2024-04-23T06:49:33.825" v="2" actId="20577"/>
        <pc:sldMkLst>
          <pc:docMk/>
          <pc:sldMk cId="906025859" sldId="2147472052"/>
        </pc:sldMkLst>
        <pc:spChg chg="mod">
          <ac:chgData name="Simon Åkerling" userId="21b1da74-0336-4308-9b84-c47ae2c1b2ea" providerId="ADAL" clId="{687D3D97-3C1D-423C-89AE-4087DDAB2908}" dt="2024-04-23T06:49:33.825" v="2" actId="20577"/>
          <ac:spMkLst>
            <pc:docMk/>
            <pc:sldMk cId="906025859" sldId="2147472052"/>
            <ac:spMk id="5" creationId="{AFBCE338-2169-DA19-99E8-D7CC4F16AE7F}"/>
          </ac:spMkLst>
        </pc:spChg>
      </pc:sldChg>
      <pc:sldChg chg="ord">
        <pc:chgData name="Simon Åkerling" userId="21b1da74-0336-4308-9b84-c47ae2c1b2ea" providerId="ADAL" clId="{687D3D97-3C1D-423C-89AE-4087DDAB2908}" dt="2024-04-23T06:50:27.177" v="4"/>
        <pc:sldMkLst>
          <pc:docMk/>
          <pc:sldMk cId="3978160729" sldId="2147472067"/>
        </pc:sldMkLst>
      </pc:sldChg>
    </pc:docChg>
  </pc:docChgLst>
  <pc:docChgLst>
    <pc:chgData name="Julia Wall" userId="S::julia.wall@biometria.se::ea3ab28a-0e7b-46a6-8787-b6f9daa8a492" providerId="AD" clId="Web-{D50370C3-96F8-426D-A217-BB123812D95A}"/>
    <pc:docChg chg="modSld">
      <pc:chgData name="Julia Wall" userId="S::julia.wall@biometria.se::ea3ab28a-0e7b-46a6-8787-b6f9daa8a492" providerId="AD" clId="Web-{D50370C3-96F8-426D-A217-BB123812D95A}" dt="2024-04-15T09:13:55.795" v="0" actId="20577"/>
      <pc:docMkLst>
        <pc:docMk/>
      </pc:docMkLst>
      <pc:sldChg chg="modSp">
        <pc:chgData name="Julia Wall" userId="S::julia.wall@biometria.se::ea3ab28a-0e7b-46a6-8787-b6f9daa8a492" providerId="AD" clId="Web-{D50370C3-96F8-426D-A217-BB123812D95A}" dt="2024-04-15T09:13:55.795" v="0" actId="20577"/>
        <pc:sldMkLst>
          <pc:docMk/>
          <pc:sldMk cId="3521011548" sldId="2147472055"/>
        </pc:sldMkLst>
        <pc:spChg chg="mod">
          <ac:chgData name="Julia Wall" userId="S::julia.wall@biometria.se::ea3ab28a-0e7b-46a6-8787-b6f9daa8a492" providerId="AD" clId="Web-{D50370C3-96F8-426D-A217-BB123812D95A}" dt="2024-04-15T09:13:55.795" v="0" actId="20577"/>
          <ac:spMkLst>
            <pc:docMk/>
            <pc:sldMk cId="3521011548" sldId="2147472055"/>
            <ac:spMk id="4" creationId="{B847BA2E-333C-866C-67FB-8D5E633B0290}"/>
          </ac:spMkLst>
        </pc:spChg>
      </pc:sldChg>
    </pc:docChg>
  </pc:docChgLst>
  <pc:docChgLst>
    <pc:chgData name="Julia Wall" userId="ea3ab28a-0e7b-46a6-8787-b6f9daa8a492" providerId="ADAL" clId="{EBB16B09-4430-47D1-9B7A-68896D182B6D}"/>
    <pc:docChg chg="modSld">
      <pc:chgData name="Julia Wall" userId="ea3ab28a-0e7b-46a6-8787-b6f9daa8a492" providerId="ADAL" clId="{EBB16B09-4430-47D1-9B7A-68896D182B6D}" dt="2024-04-22T06:13:00.017" v="1" actId="20577"/>
      <pc:docMkLst>
        <pc:docMk/>
      </pc:docMkLst>
      <pc:sldChg chg="modSp">
        <pc:chgData name="Julia Wall" userId="ea3ab28a-0e7b-46a6-8787-b6f9daa8a492" providerId="ADAL" clId="{EBB16B09-4430-47D1-9B7A-68896D182B6D}" dt="2024-04-22T06:13:00.017" v="1" actId="20577"/>
        <pc:sldMkLst>
          <pc:docMk/>
          <pc:sldMk cId="3521011548" sldId="2147472055"/>
        </pc:sldMkLst>
        <pc:spChg chg="mod">
          <ac:chgData name="Julia Wall" userId="ea3ab28a-0e7b-46a6-8787-b6f9daa8a492" providerId="ADAL" clId="{EBB16B09-4430-47D1-9B7A-68896D182B6D}" dt="2024-04-22T06:13:00.017" v="1" actId="20577"/>
          <ac:spMkLst>
            <pc:docMk/>
            <pc:sldMk cId="3521011548" sldId="2147472055"/>
            <ac:spMk id="4" creationId="{B847BA2E-333C-866C-67FB-8D5E633B0290}"/>
          </ac:spMkLst>
        </pc:spChg>
      </pc:sldChg>
    </pc:docChg>
  </pc:docChgLst>
  <pc:docChgLst>
    <pc:chgData name="Julia Wall" userId="S::julia.wall@biometria.se::ea3ab28a-0e7b-46a6-8787-b6f9daa8a492" providerId="AD" clId="Web-{3BABAEDC-CC9F-4221-81ED-3F71BC329DA5}"/>
    <pc:docChg chg="addSld delSld">
      <pc:chgData name="Julia Wall" userId="S::julia.wall@biometria.se::ea3ab28a-0e7b-46a6-8787-b6f9daa8a492" providerId="AD" clId="Web-{3BABAEDC-CC9F-4221-81ED-3F71BC329DA5}" dt="2024-04-17T09:35:19.232" v="1"/>
      <pc:docMkLst>
        <pc:docMk/>
      </pc:docMkLst>
      <pc:sldChg chg="del">
        <pc:chgData name="Julia Wall" userId="S::julia.wall@biometria.se::ea3ab28a-0e7b-46a6-8787-b6f9daa8a492" providerId="AD" clId="Web-{3BABAEDC-CC9F-4221-81ED-3F71BC329DA5}" dt="2024-04-17T09:35:19.232" v="1"/>
        <pc:sldMkLst>
          <pc:docMk/>
          <pc:sldMk cId="2606274446" sldId="2147472058"/>
        </pc:sldMkLst>
      </pc:sldChg>
      <pc:sldChg chg="add">
        <pc:chgData name="Julia Wall" userId="S::julia.wall@biometria.se::ea3ab28a-0e7b-46a6-8787-b6f9daa8a492" providerId="AD" clId="Web-{3BABAEDC-CC9F-4221-81ED-3F71BC329DA5}" dt="2024-04-17T09:35:14.685" v="0"/>
        <pc:sldMkLst>
          <pc:docMk/>
          <pc:sldMk cId="1439492307" sldId="2147472062"/>
        </pc:sldMkLst>
      </pc:sldChg>
    </pc:docChg>
  </pc:docChgLst>
  <pc:docChgLst>
    <pc:chgData name="Julia Wall" userId="S::julia.wall@biometria.se::ea3ab28a-0e7b-46a6-8787-b6f9daa8a492" providerId="AD" clId="Web-{97A113B8-6968-4244-89D0-D95540E293CB}"/>
    <pc:docChg chg="modSld">
      <pc:chgData name="Julia Wall" userId="S::julia.wall@biometria.se::ea3ab28a-0e7b-46a6-8787-b6f9daa8a492" providerId="AD" clId="Web-{97A113B8-6968-4244-89D0-D95540E293CB}" dt="2024-04-15T13:45:10.427" v="0"/>
      <pc:docMkLst>
        <pc:docMk/>
      </pc:docMkLst>
      <pc:sldChg chg="addSp">
        <pc:chgData name="Julia Wall" userId="S::julia.wall@biometria.se::ea3ab28a-0e7b-46a6-8787-b6f9daa8a492" providerId="AD" clId="Web-{97A113B8-6968-4244-89D0-D95540E293CB}" dt="2024-04-15T13:45:10.427" v="0"/>
        <pc:sldMkLst>
          <pc:docMk/>
          <pc:sldMk cId="186238030" sldId="1940"/>
        </pc:sldMkLst>
        <pc:spChg chg="add">
          <ac:chgData name="Julia Wall" userId="S::julia.wall@biometria.se::ea3ab28a-0e7b-46a6-8787-b6f9daa8a492" providerId="AD" clId="Web-{97A113B8-6968-4244-89D0-D95540E293CB}" dt="2024-04-15T13:45:10.427" v="0"/>
          <ac:spMkLst>
            <pc:docMk/>
            <pc:sldMk cId="186238030" sldId="1940"/>
            <ac:spMk id="6" creationId="{933ABE30-0D79-5908-79D3-3E96F4092359}"/>
          </ac:spMkLst>
        </pc:spChg>
      </pc:sldChg>
    </pc:docChg>
  </pc:docChgLst>
  <pc:docChgLst>
    <pc:chgData name="Simon Lundström" userId="S::simon.lundstrom@biometria.se::f1cab179-663b-4e85-89e7-8590db45beb5" providerId="AD" clId="Web-{D893A987-4A4D-433D-88BD-2B90BC2FA25D}"/>
    <pc:docChg chg="addSld">
      <pc:chgData name="Simon Lundström" userId="S::simon.lundstrom@biometria.se::f1cab179-663b-4e85-89e7-8590db45beb5" providerId="AD" clId="Web-{D893A987-4A4D-433D-88BD-2B90BC2FA25D}" dt="2024-04-15T12:51:16.054" v="0"/>
      <pc:docMkLst>
        <pc:docMk/>
      </pc:docMkLst>
      <pc:sldChg chg="add">
        <pc:chgData name="Simon Lundström" userId="S::simon.lundstrom@biometria.se::f1cab179-663b-4e85-89e7-8590db45beb5" providerId="AD" clId="Web-{D893A987-4A4D-433D-88BD-2B90BC2FA25D}" dt="2024-04-15T12:51:16.054" v="0"/>
        <pc:sldMkLst>
          <pc:docMk/>
          <pc:sldMk cId="3134039743" sldId="32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F8505-9155-40D1-BEF1-7801BDB045DC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F9135-D8E4-4BB9-9346-3FF4898EDC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150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5526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sv-SE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>
                <a:ln>
                  <a:noFill/>
                </a:ln>
                <a:solidFill>
                  <a:srgbClr val="313537"/>
                </a:solidFill>
                <a:effectLst/>
                <a:uLnTx/>
                <a:uFillTx/>
                <a:latin typeface="Open Sans" panose="020B0606030504020204" pitchFamily="34" charset="0"/>
                <a:ea typeface="Times New Roman" panose="02020603050405020304" pitchFamily="18" charset="0"/>
                <a:cs typeface="+mn-cs"/>
              </a:rPr>
              <a:t>Rapportportalen och mätbesked</a:t>
            </a: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313537"/>
                </a:solidFill>
                <a:effectLst/>
                <a:uLnTx/>
                <a:uFillTx/>
                <a:latin typeface="Open Sans" panose="020B0606030504020204" pitchFamily="34" charset="0"/>
                <a:ea typeface="Times New Roman" panose="02020603050405020304" pitchFamily="18" charset="0"/>
                <a:cs typeface="+mn-cs"/>
              </a:rPr>
              <a:t>Rapportportalen är uppföljningsverktyget i VIOL 3. Här finns uppföljningsrapporter att titta på för organisationerna inblandade i affären.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313537"/>
              </a:solidFill>
              <a:effectLst/>
              <a:uLnTx/>
              <a:uFillTx/>
              <a:latin typeface="Open Sans" panose="020B060603050402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313537"/>
                </a:solidFill>
                <a:effectLst/>
                <a:uLnTx/>
                <a:uFillTx/>
                <a:latin typeface="Open Sans" panose="020B0606030504020204" pitchFamily="34" charset="0"/>
                <a:ea typeface="Times New Roman" panose="02020603050405020304" pitchFamily="18" charset="0"/>
                <a:cs typeface="+mn-cs"/>
              </a:rPr>
              <a:t>Utifrån mätningen och den efterföljande redovisningen skickas ett mätbesked tillbaka till Elsa.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srgbClr val="313537"/>
                </a:solidFill>
                <a:effectLst/>
                <a:uLnTx/>
                <a:uFillTx/>
                <a:latin typeface="Open Sans" panose="020B0606030504020204" pitchFamily="34" charset="0"/>
                <a:ea typeface="Times New Roman" panose="02020603050405020304" pitchFamily="18" charset="0"/>
                <a:cs typeface="+mn-cs"/>
              </a:rPr>
              <a:t>Mätbeskedet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313537"/>
                </a:solidFill>
                <a:effectLst/>
                <a:uLnTx/>
                <a:uFillTx/>
                <a:latin typeface="Open Sans" panose="020B0606030504020204" pitchFamily="34" charset="0"/>
                <a:ea typeface="Times New Roman" panose="02020603050405020304" pitchFamily="18" charset="0"/>
                <a:cs typeface="+mn-cs"/>
              </a:rPr>
              <a:t> sammanställer volymer och värden över det hon sålt.</a:t>
            </a: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83CBD-E336-42B6-B29C-944C25B6903D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46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0ADCB-0016-37F3-F08B-B1DDEBDC3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850A80C-610A-ADE5-338C-862E14AEC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4CA13B1-ABD4-305B-85E9-181213B65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E0686E4-5172-BC63-098A-2F61A26CF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7966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2040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9941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4705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98EB1-C6D7-A0C1-638D-40B8DD9EF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559CAA9-94EB-A58B-CDF5-B6D2233AC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3E1E7C7-DF21-C33C-B366-9EC63477C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28E4A0D-A1DA-43B7-E909-B25D07A5C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754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örstasida enda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844745CF-7C36-3243-B9C6-AD5D1C2F5B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43E5D5CC-697F-6844-939F-0A5A8BC96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1326" y="2280912"/>
            <a:ext cx="8509348" cy="199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snö, stående, person&#10;&#10;Automatiskt genererad beskrivning">
            <a:extLst>
              <a:ext uri="{FF2B5EF4-FFF2-40B4-BE49-F238E27FC236}">
                <a16:creationId xmlns:a16="http://schemas.microsoft.com/office/drawing/2014/main" id="{EDA43F72-F58B-4A42-A6FA-37B1057F6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4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transport, av trä&#10;&#10;Automatiskt genererad beskrivning">
            <a:extLst>
              <a:ext uri="{FF2B5EF4-FFF2-40B4-BE49-F238E27FC236}">
                <a16:creationId xmlns:a16="http://schemas.microsoft.com/office/drawing/2014/main" id="{9068025E-6855-214E-880C-F7376AE82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65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växt, skog&#10;&#10;Automatiskt genererad beskrivning">
            <a:extLst>
              <a:ext uri="{FF2B5EF4-FFF2-40B4-BE49-F238E27FC236}">
                <a16:creationId xmlns:a16="http://schemas.microsoft.com/office/drawing/2014/main" id="{DD08B0C4-8633-7041-A346-C1115B476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62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it, choklad, nära&#10;&#10;Automatiskt genererad beskrivning">
            <a:extLst>
              <a:ext uri="{FF2B5EF4-FFF2-40B4-BE49-F238E27FC236}">
                <a16:creationId xmlns:a16="http://schemas.microsoft.com/office/drawing/2014/main" id="{5219BA8A-737E-7A40-BC15-66400703B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88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årta, leksak, födelsedag&#10;&#10;Automatiskt genererad beskrivning">
            <a:extLst>
              <a:ext uri="{FF2B5EF4-FFF2-40B4-BE49-F238E27FC236}">
                <a16:creationId xmlns:a16="http://schemas.microsoft.com/office/drawing/2014/main" id="{2F1CB311-7921-1D45-B6AC-44CA93726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2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9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6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 och punktlista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E373ED7-365C-4324-8A54-F8822D97E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ED67C67-F8DF-482E-96DD-3E08F44A4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E37F559B-BA39-40A8-A8E2-FD864868A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185540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punktlista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0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brödtext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örstasi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inomhus, bit, choklad, nära&#10;&#10;Automatiskt genererad beskrivning">
            <a:extLst>
              <a:ext uri="{FF2B5EF4-FFF2-40B4-BE49-F238E27FC236}">
                <a16:creationId xmlns:a16="http://schemas.microsoft.com/office/drawing/2014/main" id="{D698C875-4914-3947-BDA0-1A8EDB48C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1267" y="1382707"/>
            <a:ext cx="6242137" cy="443314"/>
          </a:xfrm>
        </p:spPr>
        <p:txBody>
          <a:bodyPr anchor="t"/>
          <a:lstStyle>
            <a:lvl1pPr algn="l">
              <a:defRPr sz="1600" b="1" i="0" spc="-3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döpa presentationen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31267" y="1667233"/>
            <a:ext cx="4230941" cy="317575"/>
          </a:xfrm>
        </p:spPr>
        <p:txBody>
          <a:bodyPr/>
          <a:lstStyle>
            <a:lvl1pPr marL="0" indent="0" algn="l"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skriva datum</a:t>
            </a:r>
          </a:p>
        </p:txBody>
      </p:sp>
      <p:pic>
        <p:nvPicPr>
          <p:cNvPr id="6" name="Bildobjekt 5" descr="En bild som visar ritning&#10;&#10;Automatiskt genererad beskrivning">
            <a:extLst>
              <a:ext uri="{FF2B5EF4-FFF2-40B4-BE49-F238E27FC236}">
                <a16:creationId xmlns:a16="http://schemas.microsoft.com/office/drawing/2014/main" id="{13A9E33A-5696-6347-B3A9-1F8412DFE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758" y="503694"/>
            <a:ext cx="4106783" cy="9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4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241900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3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6232E9-F9E3-4F98-94D0-77E4C9D89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75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59F5E3-4393-4ED4-9630-CA956E037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4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276488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49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3" name="Bildobjekt 2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F6EB22F1-56EB-427F-9F7D-8BD801DCC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613"/>
            <a:ext cx="12192000" cy="30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6" name="Bildobjekt 5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08C5B33-718D-40E8-9021-6F58AE46C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1763"/>
            <a:ext cx="12192000" cy="303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7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himmel, föremål utomhus, rad&#10;&#10;Automatiskt genererad beskrivning">
            <a:extLst>
              <a:ext uri="{FF2B5EF4-FFF2-40B4-BE49-F238E27FC236}">
                <a16:creationId xmlns:a16="http://schemas.microsoft.com/office/drawing/2014/main" id="{CB8BBDA1-C9D2-E048-A654-0B56C6A04F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08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växt&#10;&#10;Automatiskt genererad beskrivning">
            <a:extLst>
              <a:ext uri="{FF2B5EF4-FFF2-40B4-BE49-F238E27FC236}">
                <a16:creationId xmlns:a16="http://schemas.microsoft.com/office/drawing/2014/main" id="{2C9D44E2-6AB2-3847-8709-32933A20E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5577468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7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D0B8E1C-8E9D-B44C-99B1-6CE46C999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14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transport, skog&#10;&#10;Automatiskt genererad beskrivning">
            <a:extLst>
              <a:ext uri="{FF2B5EF4-FFF2-40B4-BE49-F238E27FC236}">
                <a16:creationId xmlns:a16="http://schemas.microsoft.com/office/drawing/2014/main" id="{583E969E-2309-714E-8EC1-B47605F58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2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FE204568-3E71-624C-B70D-14E2EC4526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18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gräs, träd, växt&#10;&#10;Automatiskt genererad beskrivning">
            <a:extLst>
              <a:ext uri="{FF2B5EF4-FFF2-40B4-BE49-F238E27FC236}">
                <a16:creationId xmlns:a16="http://schemas.microsoft.com/office/drawing/2014/main" id="{DE5F308A-4224-664E-AC74-19DE6F961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9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sida mål och fokus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ED4AF340-8D86-7791-AD7D-652282C9E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65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Rubrik och punktlis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74C213AF-6C3D-43A3-A57B-830BEB581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5284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brödtext liten textru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32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sida mål och fokus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1119EC1-EAE9-4FF6-8300-3884E93831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4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text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0F636A2D-8C25-4F6A-90B1-56A1F5D75C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123482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brödtext liten textruta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34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sida mål och fokus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11" name="Bildobjekt 10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271A51A6-0CC7-4C24-B019-85A592794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0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himmel, utomhus, föremål utomhus, rad&#10;&#10;Automatiskt genererad beskrivning">
            <a:extLst>
              <a:ext uri="{FF2B5EF4-FFF2-40B4-BE49-F238E27FC236}">
                <a16:creationId xmlns:a16="http://schemas.microsoft.com/office/drawing/2014/main" id="{90666055-DDF7-5044-974C-60C12F5A5E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8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Rubrik och punktlis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BE2BA5EE-D5BB-406C-93B0-CA8F88793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27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brik och brödtext liten textru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DD81890C-23DF-6210-0CDB-1E929B942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42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Rubrik och punktlista hands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79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Rubrik och punktlista handslag ljus t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5489A8B-6881-414C-AAA8-C5354BC0FB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81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Rubrik och punktlista blå bakgrund pusse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4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sida mål och fokus grön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3FF4CA-70AC-47A8-A306-987D5991B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75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sida mål och fokus blå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vår, oskärpa, havsbotten&#10;&#10;Automatiskt genererad beskrivning">
            <a:extLst>
              <a:ext uri="{FF2B5EF4-FFF2-40B4-BE49-F238E27FC236}">
                <a16:creationId xmlns:a16="http://schemas.microsoft.com/office/drawing/2014/main" id="{FA705A57-FC75-428A-A2D0-216A038F2F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0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punktlista pussel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C7A0564-F709-4FBD-9315-712441A16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41DACD4-61AE-4542-A805-0FDA3E1A7E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5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sida mål och fokus p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84DA6C6-552A-42CE-981A-75BBFEF3C4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DB32E4F-3972-5F7B-998D-769AFCE307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70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90DBE3-5934-F94B-117D-41850CA8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EA471F8-9AF6-BEB1-F4BD-5217A4167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7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ön, sitter, skog, träd&#10;&#10;Automatiskt genererad beskrivning">
            <a:extLst>
              <a:ext uri="{FF2B5EF4-FFF2-40B4-BE49-F238E27FC236}">
                <a16:creationId xmlns:a16="http://schemas.microsoft.com/office/drawing/2014/main" id="{922A2FA4-7B6B-4B4A-8C6A-280873A75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utomhus, träd, skog, växt&#10;&#10;Automatiskt genererad beskrivning">
            <a:extLst>
              <a:ext uri="{FF2B5EF4-FFF2-40B4-BE49-F238E27FC236}">
                <a16:creationId xmlns:a16="http://schemas.microsoft.com/office/drawing/2014/main" id="{D05B3671-A5BB-C92A-C73F-68063F4B9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8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räd, växt, utomhus, löv&#10;&#10;Automatiskt genererad beskrivning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81000"/>
                    </a14:imgEffect>
                    <a14:imgEffect>
                      <a14:brightnessContrast bright="-24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18997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äs&#10;&#10;Automatiskt genererad beskrivning">
            <a:extLst>
              <a:ext uri="{FF2B5EF4-FFF2-40B4-BE49-F238E27FC236}">
                <a16:creationId xmlns:a16="http://schemas.microsoft.com/office/drawing/2014/main" id="{658C782C-89B4-254C-A0A9-6C93B1645F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gräs, skog&#10;&#10;Automatiskt genererad beskrivning">
            <a:extLst>
              <a:ext uri="{FF2B5EF4-FFF2-40B4-BE49-F238E27FC236}">
                <a16:creationId xmlns:a16="http://schemas.microsoft.com/office/drawing/2014/main" id="{2065AC02-8907-0B41-A36A-ADB110B29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C2A48DD-DCF3-F147-8A83-D4DBAA8C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120664-BCC5-EA40-8A3E-D97D345E8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835E7F-1923-2B4E-8792-250CFBB34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D77F-9B0E-A448-B81E-B6100637E94F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F51D83-120C-794C-9089-DF6BF2557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B92AA7-8AD5-6A44-8B93-B38C992A6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8DE52-BC3F-934E-9E28-15BE3F642BA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870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49" r:id="rId3"/>
    <p:sldLayoutId id="2147483654" r:id="rId4"/>
    <p:sldLayoutId id="2147483660" r:id="rId5"/>
    <p:sldLayoutId id="2147483678" r:id="rId6"/>
    <p:sldLayoutId id="2147483679" r:id="rId7"/>
    <p:sldLayoutId id="2147483661" r:id="rId8"/>
    <p:sldLayoutId id="2147483662" r:id="rId9"/>
    <p:sldLayoutId id="2147483664" r:id="rId10"/>
    <p:sldLayoutId id="2147483663" r:id="rId11"/>
    <p:sldLayoutId id="2147483668" r:id="rId12"/>
    <p:sldLayoutId id="2147483669" r:id="rId13"/>
    <p:sldLayoutId id="2147483670" r:id="rId14"/>
    <p:sldLayoutId id="2147483650" r:id="rId15"/>
    <p:sldLayoutId id="2147483667" r:id="rId16"/>
    <p:sldLayoutId id="2147483713" r:id="rId17"/>
    <p:sldLayoutId id="2147483671" r:id="rId18"/>
    <p:sldLayoutId id="2147483672" r:id="rId19"/>
    <p:sldLayoutId id="2147483699" r:id="rId20"/>
    <p:sldLayoutId id="2147483689" r:id="rId21"/>
    <p:sldLayoutId id="2147483701" r:id="rId22"/>
    <p:sldLayoutId id="2147483693" r:id="rId23"/>
    <p:sldLayoutId id="2147483704" r:id="rId24"/>
    <p:sldLayoutId id="2147483702" r:id="rId25"/>
    <p:sldLayoutId id="2147483705" r:id="rId26"/>
    <p:sldLayoutId id="2147483703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711" r:id="rId33"/>
    <p:sldLayoutId id="2147483681" r:id="rId34"/>
    <p:sldLayoutId id="2147483688" r:id="rId35"/>
    <p:sldLayoutId id="2147483709" r:id="rId36"/>
    <p:sldLayoutId id="2147483716" r:id="rId37"/>
    <p:sldLayoutId id="2147483687" r:id="rId38"/>
    <p:sldLayoutId id="2147483710" r:id="rId39"/>
    <p:sldLayoutId id="2147483683" r:id="rId40"/>
    <p:sldLayoutId id="2147483717" r:id="rId41"/>
    <p:sldLayoutId id="2147483685" r:id="rId42"/>
    <p:sldLayoutId id="2147483686" r:id="rId43"/>
    <p:sldLayoutId id="2147483694" r:id="rId44"/>
    <p:sldLayoutId id="2147483712" r:id="rId45"/>
    <p:sldLayoutId id="2147483706" r:id="rId46"/>
    <p:sldLayoutId id="2147483707" r:id="rId47"/>
    <p:sldLayoutId id="2147483708" r:id="rId48"/>
    <p:sldLayoutId id="2147483680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media/4ghnuhxg/oeversikt-milstolpar-kundgrupp-blaa-digital.pdf" TargetMode="External"/><Relationship Id="rId2" Type="http://schemas.openxmlformats.org/officeDocument/2006/relationships/hyperlink" Target="https://www.biometria.se/viol-3/din-resa-mot-viol-3/milstolpar-foer-dig-som-kund/" TargetMode="Externa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viol-3/om-viol-3/kundorganisationen-forest-storm/kundgrupp-blaa/" TargetMode="External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1.xml"/><Relationship Id="rId1" Type="http://schemas.openxmlformats.org/officeDocument/2006/relationships/video" Target="https://www.youtube.com/embed/tDEn4FqA4XA?start=3&amp;feature=oembed" TargetMode="External"/><Relationship Id="rId6" Type="http://schemas.openxmlformats.org/officeDocument/2006/relationships/image" Target="../media/image50.png"/><Relationship Id="rId5" Type="http://schemas.openxmlformats.org/officeDocument/2006/relationships/hyperlink" Target="https://www.biometria.se/viol-3/om-viol-3/kundorganisationen-forest-storm/kundgrupp-blaa/" TargetMode="External"/><Relationship Id="rId10" Type="http://schemas.openxmlformats.org/officeDocument/2006/relationships/image" Target="../media/image54.jpeg"/><Relationship Id="rId4" Type="http://schemas.openxmlformats.org/officeDocument/2006/relationships/image" Target="../media/image37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s://www.biometria.se/viol-3/om-viol-3/kundorganisationen-forest-storm/kundgrupp-blaa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media/moxhx4ah/virkeshandlare-laerostig-uppdaterad-2024-04-03.xlsx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anna.forshell@biometria.se" TargetMode="External"/><Relationship Id="rId2" Type="http://schemas.openxmlformats.org/officeDocument/2006/relationships/hyperlink" Target="https://www.biometria.se/viol-3/om-viol-3/kundorganisationen-forest-storm/kundgrupp-blaa/" TargetMode="Externa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media/aktuellt/nyheter/2024/03/biometria-infoer-stoed-foer-avskogningsfoerordningen-i-viol/" TargetMode="External"/><Relationship Id="rId2" Type="http://schemas.openxmlformats.org/officeDocument/2006/relationships/hyperlink" Target="https://www.biometria.se/viol-3/din-resa-mot-viol-3/bestaellning-av-data-till-produktionsmiljoen/" TargetMode="Externa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18" Type="http://schemas.microsoft.com/office/2007/relationships/hdphoto" Target="../media/hdphoto6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slideLayout" Target="../slideLayouts/slideLayout3.xml"/><Relationship Id="rId16" Type="http://schemas.microsoft.com/office/2007/relationships/hdphoto" Target="../media/hdphoto5.wdp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microsoft.com/office/2007/relationships/hdphoto" Target="../media/hdphoto3.wdp"/><Relationship Id="rId15" Type="http://schemas.openxmlformats.org/officeDocument/2006/relationships/image" Target="../media/image45.png"/><Relationship Id="rId10" Type="http://schemas.microsoft.com/office/2007/relationships/hdphoto" Target="../media/hdphoto4.wdp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67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D47AF-CEF6-2DDA-44D1-E78BC9756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37C138E-172F-B889-7BE4-D512C103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0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Milstolpar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12E71C1-8FEC-C1A1-88A2-EBC3B67E3AE2}"/>
              </a:ext>
            </a:extLst>
          </p:cNvPr>
          <p:cNvSpPr txBox="1"/>
          <p:nvPr/>
        </p:nvSpPr>
        <p:spPr>
          <a:xfrm>
            <a:off x="3435079" y="3429000"/>
            <a:ext cx="532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>
                <a:solidFill>
                  <a:schemeClr val="bg1">
                    <a:lumMod val="75000"/>
                  </a:schemeClr>
                </a:solidFill>
              </a:rPr>
              <a:t>Klicka på milstolpar ovan för att komma till översikten</a:t>
            </a:r>
          </a:p>
        </p:txBody>
      </p:sp>
    </p:spTree>
    <p:extLst>
      <p:ext uri="{BB962C8B-B14F-4D97-AF65-F5344CB8AC3E}">
        <p14:creationId xmlns:p14="http://schemas.microsoft.com/office/powerpoint/2010/main" val="497650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62198-9C5C-152F-9F01-ABCE50CE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BE611B-ABB8-724F-FF82-92FDDBA5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980" y="342804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Passerad milstolpe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5DDD3BB-B6E5-DE2E-B8C4-16572AC330E0}"/>
              </a:ext>
            </a:extLst>
          </p:cNvPr>
          <p:cNvSpPr txBox="1"/>
          <p:nvPr/>
        </p:nvSpPr>
        <p:spPr>
          <a:xfrm>
            <a:off x="2328723" y="946023"/>
            <a:ext cx="49545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1: Projektplan med Biometria</a:t>
            </a:r>
          </a:p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2: Plan för IT-leverantör </a:t>
            </a:r>
          </a:p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4: Affärsflöden fastställda </a:t>
            </a:r>
            <a:b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5: Plan för masterdata</a:t>
            </a:r>
          </a:p>
        </p:txBody>
      </p: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B8016B7E-55E0-2E5B-32B3-ED6799301420}"/>
              </a:ext>
            </a:extLst>
          </p:cNvPr>
          <p:cNvCxnSpPr/>
          <p:nvPr/>
        </p:nvCxnSpPr>
        <p:spPr>
          <a:xfrm>
            <a:off x="1388963" y="2127580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72BA7F62-1911-AD50-E926-7C15461233BF}"/>
              </a:ext>
            </a:extLst>
          </p:cNvPr>
          <p:cNvSpPr txBox="1"/>
          <p:nvPr/>
        </p:nvSpPr>
        <p:spPr>
          <a:xfrm>
            <a:off x="2328723" y="3695173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3: Utbildning från </a:t>
            </a:r>
            <a:r>
              <a:rPr lang="sv-SE" sz="1600" err="1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Biometria</a:t>
            </a:r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 genomförd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692CF491-B013-F9CF-C935-0AE69CEABCE3}"/>
              </a:ext>
            </a:extLst>
          </p:cNvPr>
          <p:cNvSpPr txBox="1"/>
          <p:nvPr/>
        </p:nvSpPr>
        <p:spPr>
          <a:xfrm>
            <a:off x="2476488" y="4006869"/>
            <a:ext cx="53713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/>
              <a:t>Deadline 31 maj | </a:t>
            </a:r>
            <a:r>
              <a:rPr lang="sv-SE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Lärostig</a:t>
            </a:r>
            <a:r>
              <a:rPr lang="sv-SE"/>
              <a:t> </a:t>
            </a:r>
          </a:p>
        </p:txBody>
      </p:sp>
      <p:sp>
        <p:nvSpPr>
          <p:cNvPr id="20" name="Rubrik 1">
            <a:extLst>
              <a:ext uri="{FF2B5EF4-FFF2-40B4-BE49-F238E27FC236}">
                <a16:creationId xmlns:a16="http://schemas.microsoft.com/office/drawing/2014/main" id="{9AE20E45-A253-4B3C-BD30-2370AEB2D58F}"/>
              </a:ext>
            </a:extLst>
          </p:cNvPr>
          <p:cNvSpPr txBox="1">
            <a:spLocks/>
          </p:cNvSpPr>
          <p:nvPr/>
        </p:nvSpPr>
        <p:spPr>
          <a:xfrm>
            <a:off x="1005980" y="2366537"/>
            <a:ext cx="10515600" cy="6231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sv-SE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Pågående milstolpe</a:t>
            </a:r>
          </a:p>
        </p:txBody>
      </p:sp>
      <p:pic>
        <p:nvPicPr>
          <p:cNvPr id="22" name="Bildobjekt 21" descr="En bild som visar text, skylt, klocka&#10;&#10;Automatiskt genererad beskrivning">
            <a:extLst>
              <a:ext uri="{FF2B5EF4-FFF2-40B4-BE49-F238E27FC236}">
                <a16:creationId xmlns:a16="http://schemas.microsoft.com/office/drawing/2014/main" id="{3B34A329-89B0-3A37-7C5F-494FC907738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2169" y="3766971"/>
            <a:ext cx="613068" cy="462089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B847BA2E-333C-866C-67FB-8D5E633B0290}"/>
              </a:ext>
            </a:extLst>
          </p:cNvPr>
          <p:cNvSpPr txBox="1"/>
          <p:nvPr/>
        </p:nvSpPr>
        <p:spPr>
          <a:xfrm>
            <a:off x="7847811" y="1240989"/>
            <a:ext cx="368818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sv-SE" sz="2400" i="1" dirty="0">
                <a:solidFill>
                  <a:schemeClr val="bg1">
                    <a:lumMod val="95000"/>
                  </a:schemeClr>
                </a:solidFill>
              </a:rPr>
              <a:t>Status milstolpar: 20/48</a:t>
            </a:r>
            <a:endParaRPr lang="sv-SE" sz="2000" dirty="0">
              <a:solidFill>
                <a:schemeClr val="bg1">
                  <a:lumMod val="95000"/>
                </a:schemeClr>
              </a:solidFill>
              <a:cs typeface="Calibri" panose="020F0502020204030204"/>
            </a:endParaRP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C6C77ED-7242-F6CB-5ABE-CB062D689D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96411" y="1045890"/>
            <a:ext cx="581209" cy="615486"/>
          </a:xfrm>
          <a:prstGeom prst="rect">
            <a:avLst/>
          </a:prstGeom>
        </p:spPr>
      </p:pic>
      <p:sp>
        <p:nvSpPr>
          <p:cNvPr id="21" name="textruta 20">
            <a:extLst>
              <a:ext uri="{FF2B5EF4-FFF2-40B4-BE49-F238E27FC236}">
                <a16:creationId xmlns:a16="http://schemas.microsoft.com/office/drawing/2014/main" id="{15E15A38-4322-344E-2009-742053996BA5}"/>
              </a:ext>
            </a:extLst>
          </p:cNvPr>
          <p:cNvSpPr txBox="1"/>
          <p:nvPr/>
        </p:nvSpPr>
        <p:spPr>
          <a:xfrm>
            <a:off x="2306133" y="2952135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6: Affärsflöden verifierade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EF34758-957A-236A-9EAA-53724E130D67}"/>
              </a:ext>
            </a:extLst>
          </p:cNvPr>
          <p:cNvSpPr txBox="1"/>
          <p:nvPr/>
        </p:nvSpPr>
        <p:spPr>
          <a:xfrm>
            <a:off x="2399323" y="5260409"/>
            <a:ext cx="6013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7: Omläggningsplan &amp; Migreringsplan skapad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DDDE399-9A75-D660-D21B-80A3B43D05EF}"/>
              </a:ext>
            </a:extLst>
          </p:cNvPr>
          <p:cNvSpPr txBox="1"/>
          <p:nvPr/>
        </p:nvSpPr>
        <p:spPr>
          <a:xfrm>
            <a:off x="2476488" y="5574344"/>
            <a:ext cx="52235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/>
              <a:t>Deadline 30 september – 7A </a:t>
            </a:r>
          </a:p>
          <a:p>
            <a:r>
              <a:rPr lang="sv-SE"/>
              <a:t>Deadline 31 oktober – 7B 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2CACA337-220E-FD57-5691-C0F9A13D6E53}"/>
              </a:ext>
            </a:extLst>
          </p:cNvPr>
          <p:cNvCxnSpPr/>
          <p:nvPr/>
        </p:nvCxnSpPr>
        <p:spPr>
          <a:xfrm>
            <a:off x="1388963" y="4660467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ubrik 1">
            <a:extLst>
              <a:ext uri="{FF2B5EF4-FFF2-40B4-BE49-F238E27FC236}">
                <a16:creationId xmlns:a16="http://schemas.microsoft.com/office/drawing/2014/main" id="{E546A39D-D8A7-BC3A-8318-0C5787CE5A4A}"/>
              </a:ext>
            </a:extLst>
          </p:cNvPr>
          <p:cNvSpPr txBox="1">
            <a:spLocks/>
          </p:cNvSpPr>
          <p:nvPr/>
        </p:nvSpPr>
        <p:spPr>
          <a:xfrm>
            <a:off x="1005980" y="4753612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Kommande milstolpar</a:t>
            </a:r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D94B6F22-703F-9058-9DDE-08846653F5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54961" y="5224071"/>
            <a:ext cx="490275" cy="512560"/>
          </a:xfrm>
          <a:prstGeom prst="rect">
            <a:avLst/>
          </a:prstGeom>
        </p:spPr>
      </p:pic>
      <p:pic>
        <p:nvPicPr>
          <p:cNvPr id="29" name="Bildobjekt 28" descr="En bild som visar clipart, Grafik, cirkel, tecknad serie&#10;&#10;Automatiskt genererad beskrivning">
            <a:extLst>
              <a:ext uri="{FF2B5EF4-FFF2-40B4-BE49-F238E27FC236}">
                <a16:creationId xmlns:a16="http://schemas.microsoft.com/office/drawing/2014/main" id="{A57D7053-32B1-8A1C-6E64-E85CAE7827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47113" y="2841697"/>
            <a:ext cx="598123" cy="622306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667759FB-F731-4102-B59C-35D84501551F}"/>
              </a:ext>
            </a:extLst>
          </p:cNvPr>
          <p:cNvSpPr txBox="1"/>
          <p:nvPr/>
        </p:nvSpPr>
        <p:spPr>
          <a:xfrm>
            <a:off x="2399323" y="3246288"/>
            <a:ext cx="67446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>
                <a:solidFill>
                  <a:schemeClr val="bg1"/>
                </a:solidFill>
              </a:rPr>
              <a:t>Deadline 30 november 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004E6BE-B67C-8343-5A68-2FC2720A6FF2}"/>
              </a:ext>
            </a:extLst>
          </p:cNvPr>
          <p:cNvSpPr txBox="1"/>
          <p:nvPr/>
        </p:nvSpPr>
        <p:spPr>
          <a:xfrm>
            <a:off x="2399323" y="6056173"/>
            <a:ext cx="6013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8: Beställa grunduppsättning till produktionsmiljön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37A5B48-0C88-5E93-EFBE-EEE7BFB16232}"/>
              </a:ext>
            </a:extLst>
          </p:cNvPr>
          <p:cNvSpPr txBox="1"/>
          <p:nvPr/>
        </p:nvSpPr>
        <p:spPr>
          <a:xfrm>
            <a:off x="2476488" y="6370108"/>
            <a:ext cx="52235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/>
              <a:t>Deadline 30 september</a:t>
            </a:r>
          </a:p>
        </p:txBody>
      </p:sp>
    </p:spTree>
    <p:extLst>
      <p:ext uri="{BB962C8B-B14F-4D97-AF65-F5344CB8AC3E}">
        <p14:creationId xmlns:p14="http://schemas.microsoft.com/office/powerpoint/2010/main" val="3521011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>
                <a:latin typeface="Candara"/>
                <a:ea typeface="Open Sans"/>
                <a:cs typeface="Open Sans"/>
              </a:rPr>
              <a:t>Genomgång av Milstolpe 5A-C</a:t>
            </a:r>
            <a:endParaRPr lang="sv-SE">
              <a:latin typeface="Candara" panose="020E050203030302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>
                <a:latin typeface="Noto Serif"/>
                <a:ea typeface="Noto Serif"/>
                <a:cs typeface="Noto Serif"/>
              </a:rPr>
              <a:t>Deadline passerat – 31 mars </a:t>
            </a:r>
            <a:endParaRPr lang="sv-SE"/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4BB593B4-6813-747D-0D0C-36329039A37A}"/>
              </a:ext>
            </a:extLst>
          </p:cNvPr>
          <p:cNvSpPr txBox="1"/>
          <p:nvPr/>
        </p:nvSpPr>
        <p:spPr>
          <a:xfrm>
            <a:off x="9999027" y="6451151"/>
            <a:ext cx="219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milstolpedokument</a:t>
            </a:r>
            <a:endParaRPr lang="sv-SE" sz="1400" i="1" dirty="0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1600" b="1" dirty="0">
                <a:solidFill>
                  <a:schemeClr val="bg1"/>
                </a:solidFill>
                <a:latin typeface="Candara"/>
                <a:ea typeface="Noto Serif"/>
                <a:cs typeface="Noto Serif"/>
              </a:rPr>
              <a:t>5: Kartläggning Masterdata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08751"/>
            <a:ext cx="3613977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Beskrivning: </a:t>
            </a:r>
          </a:p>
          <a:p>
            <a:r>
              <a:rPr lang="sv-SE" sz="1400" dirty="0">
                <a:solidFill>
                  <a:schemeClr val="bg1"/>
                </a:solidFill>
              </a:rPr>
              <a:t>Kund har tagit fram plan för hur de avser nyttja organisationsstrukturen, sortimentsstrukturen samt platsstrukturen i VIOL 3, enligt mall tillhandahållen av </a:t>
            </a:r>
            <a:r>
              <a:rPr lang="sv-SE" sz="1400" dirty="0" err="1">
                <a:solidFill>
                  <a:schemeClr val="bg1"/>
                </a:solidFill>
              </a:rPr>
              <a:t>Biometria</a:t>
            </a:r>
            <a:endParaRPr lang="sv-SE" sz="140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A52E7CB3-F1B2-B1F2-2DB2-DD5744612F1F}"/>
              </a:ext>
            </a:extLst>
          </p:cNvPr>
          <p:cNvCxnSpPr>
            <a:cxnSpLocks/>
          </p:cNvCxnSpPr>
          <p:nvPr/>
        </p:nvCxnSpPr>
        <p:spPr>
          <a:xfrm>
            <a:off x="669071" y="3301838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 descr="En bild som visar clipart, Grafik, tecknad serie, design&#10;&#10;Automatiskt genererad beskrivning">
            <a:extLst>
              <a:ext uri="{FF2B5EF4-FFF2-40B4-BE49-F238E27FC236}">
                <a16:creationId xmlns:a16="http://schemas.microsoft.com/office/drawing/2014/main" id="{C1D84B43-34A3-0262-D1FA-027C54365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272" y="3425843"/>
            <a:ext cx="1335290" cy="1389277"/>
          </a:xfrm>
          <a:prstGeom prst="rect">
            <a:avLst/>
          </a:prstGeom>
        </p:spPr>
      </p:pic>
      <p:pic>
        <p:nvPicPr>
          <p:cNvPr id="17" name="Bildobjekt 16" descr="En bild som visar logotyp, Grafik, Teckensnitt, symbol&#10;&#10;Automatiskt genererad beskrivning">
            <a:extLst>
              <a:ext uri="{FF2B5EF4-FFF2-40B4-BE49-F238E27FC236}">
                <a16:creationId xmlns:a16="http://schemas.microsoft.com/office/drawing/2014/main" id="{A8A959C1-FD47-9EFB-4E2C-D99703D7C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4792" y="4815120"/>
            <a:ext cx="838071" cy="654743"/>
          </a:xfrm>
          <a:prstGeom prst="rect">
            <a:avLst/>
          </a:prstGeom>
        </p:spPr>
      </p:pic>
      <p:pic>
        <p:nvPicPr>
          <p:cNvPr id="19" name="Bildobjekt 18" descr="En bild som visar linje, kub, design, origami&#10;&#10;Automatiskt genererad beskrivning">
            <a:extLst>
              <a:ext uri="{FF2B5EF4-FFF2-40B4-BE49-F238E27FC236}">
                <a16:creationId xmlns:a16="http://schemas.microsoft.com/office/drawing/2014/main" id="{A523C115-29A9-2B9C-7843-31BC1305E4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7756" y="5944735"/>
            <a:ext cx="905107" cy="519324"/>
          </a:xfrm>
          <a:prstGeom prst="rect">
            <a:avLst/>
          </a:prstGeom>
        </p:spPr>
      </p:pic>
      <p:pic>
        <p:nvPicPr>
          <p:cNvPr id="22" name="Bildobjekt 21" descr="En bild som visar clipart, Grafik, design&#10;&#10;Automatiskt genererad beskrivning">
            <a:extLst>
              <a:ext uri="{FF2B5EF4-FFF2-40B4-BE49-F238E27FC236}">
                <a16:creationId xmlns:a16="http://schemas.microsoft.com/office/drawing/2014/main" id="{4EBDBE41-BF1C-5EBB-1B05-5AC379C093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272" y="4955756"/>
            <a:ext cx="1118912" cy="1248641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FC3281CA-FBB7-3EE6-1A5F-F27EBB9CD818}"/>
              </a:ext>
            </a:extLst>
          </p:cNvPr>
          <p:cNvSpPr txBox="1"/>
          <p:nvPr/>
        </p:nvSpPr>
        <p:spPr>
          <a:xfrm>
            <a:off x="5990572" y="642513"/>
            <a:ext cx="3098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5A 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kunden ska se över om organisationsstrukturen behöver förändras i och med VIOL 3.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CBFA3448-8F8B-1557-DEDC-E028304B9F08}"/>
              </a:ext>
            </a:extLst>
          </p:cNvPr>
          <p:cNvSpPr txBox="1"/>
          <p:nvPr/>
        </p:nvSpPr>
        <p:spPr>
          <a:xfrm>
            <a:off x="5990572" y="1631281"/>
            <a:ext cx="30430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5B 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kunden ska se över hur de avser nyttja sortimentsstrukturen i VIOL 3.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2E5ED6F0-F993-4509-74AA-79E9AC288C49}"/>
              </a:ext>
            </a:extLst>
          </p:cNvPr>
          <p:cNvSpPr txBox="1"/>
          <p:nvPr/>
        </p:nvSpPr>
        <p:spPr>
          <a:xfrm>
            <a:off x="6001039" y="2419382"/>
            <a:ext cx="29248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5C: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kunden ska se över hur de avser nyttja platsstrukturen i VIOL 3.</a:t>
            </a:r>
          </a:p>
        </p:txBody>
      </p:sp>
      <p:pic>
        <p:nvPicPr>
          <p:cNvPr id="16" name="Onlinemedia 15" title="Milstolpe 4 och 5, Kundgrupp Blå">
            <a:hlinkClick r:id="" action="ppaction://media"/>
            <a:extLst>
              <a:ext uri="{FF2B5EF4-FFF2-40B4-BE49-F238E27FC236}">
                <a16:creationId xmlns:a16="http://schemas.microsoft.com/office/drawing/2014/main" id="{BC9A096A-9391-F284-CA63-C363E264442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7199976" y="4056427"/>
            <a:ext cx="3777689" cy="2134539"/>
          </a:xfrm>
          <a:prstGeom prst="rect">
            <a:avLst/>
          </a:prstGeom>
        </p:spPr>
      </p:pic>
      <p:sp>
        <p:nvSpPr>
          <p:cNvPr id="20" name="textruta 19">
            <a:extLst>
              <a:ext uri="{FF2B5EF4-FFF2-40B4-BE49-F238E27FC236}">
                <a16:creationId xmlns:a16="http://schemas.microsoft.com/office/drawing/2014/main" id="{FC2E7B49-FDD4-3BDC-A919-6908EBF301F8}"/>
              </a:ext>
            </a:extLst>
          </p:cNvPr>
          <p:cNvSpPr txBox="1"/>
          <p:nvPr/>
        </p:nvSpPr>
        <p:spPr>
          <a:xfrm>
            <a:off x="3033704" y="4781067"/>
            <a:ext cx="4039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Digitalt möte genomgång Milstolpe 4-5 </a:t>
            </a:r>
          </a:p>
          <a:p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finns på hemsidan </a:t>
            </a:r>
          </a:p>
        </p:txBody>
      </p:sp>
    </p:spTree>
    <p:extLst>
      <p:ext uri="{BB962C8B-B14F-4D97-AF65-F5344CB8AC3E}">
        <p14:creationId xmlns:p14="http://schemas.microsoft.com/office/powerpoint/2010/main" val="2358621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Genomgång av Milstolpe 6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/>
              <a:t>Deadline 30:e november 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4BB593B4-6813-747D-0D0C-36329039A37A}"/>
              </a:ext>
            </a:extLst>
          </p:cNvPr>
          <p:cNvSpPr txBox="1"/>
          <p:nvPr/>
        </p:nvSpPr>
        <p:spPr>
          <a:xfrm>
            <a:off x="9999027" y="6451151"/>
            <a:ext cx="219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milstolpedokument</a:t>
            </a:r>
            <a:endParaRPr lang="sv-SE" sz="1400" i="1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6: Affärsflöden verifierade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72251"/>
            <a:ext cx="34869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>
                <a:solidFill>
                  <a:schemeClr val="bg1"/>
                </a:solidFill>
              </a:rPr>
              <a:t>Kund har verifierat tidigare fastställda Affärsflöden (milstolpe 4)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B4305B8-E107-9514-A39A-0F25394B6DED}"/>
              </a:ext>
            </a:extLst>
          </p:cNvPr>
          <p:cNvSpPr txBox="1"/>
          <p:nvPr/>
        </p:nvSpPr>
        <p:spPr>
          <a:xfrm>
            <a:off x="4712770" y="1772251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5B0776F-8C51-D088-1CB1-AA31B5129DFB}"/>
              </a:ext>
            </a:extLst>
          </p:cNvPr>
          <p:cNvSpPr txBox="1"/>
          <p:nvPr/>
        </p:nvSpPr>
        <p:spPr>
          <a:xfrm>
            <a:off x="4581680" y="1772251"/>
            <a:ext cx="3486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säkerställa att kund kan genomföra sina affärer i VIOL 3 samt lägga grunden för kommande arbetssätt och skapa en trygghet inför Go Live.</a:t>
            </a:r>
          </a:p>
        </p:txBody>
      </p:sp>
      <p:sp>
        <p:nvSpPr>
          <p:cNvPr id="14" name="Platshållare för innehåll 4">
            <a:extLst>
              <a:ext uri="{FF2B5EF4-FFF2-40B4-BE49-F238E27FC236}">
                <a16:creationId xmlns:a16="http://schemas.microsoft.com/office/drawing/2014/main" id="{BE40EC19-2BC2-F551-6755-0771EFE2F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082" y="3696025"/>
            <a:ext cx="6994188" cy="2519462"/>
          </a:xfrm>
        </p:spPr>
        <p:txBody>
          <a:bodyPr anchor="ctr"/>
          <a:lstStyle/>
          <a:p>
            <a:r>
              <a:rPr lang="sv-SE" sz="1400"/>
              <a:t>Mer information om milstolpen – </a:t>
            </a:r>
            <a:r>
              <a:rPr lang="sv-SE" sz="1400" b="1"/>
              <a:t>Projektutbildning</a:t>
            </a:r>
            <a:r>
              <a:rPr lang="sv-SE" sz="1400"/>
              <a:t> </a:t>
            </a:r>
          </a:p>
          <a:p>
            <a:r>
              <a:rPr lang="sv-SE" sz="1400" b="1"/>
              <a:t>Mall</a:t>
            </a:r>
            <a:r>
              <a:rPr lang="sv-SE" sz="1400"/>
              <a:t> för milstolpen hittas på Kundgrupp Blå hemsida</a:t>
            </a:r>
          </a:p>
          <a:p>
            <a:r>
              <a:rPr lang="sv-SE" sz="1400" b="1"/>
              <a:t>E-utbildning</a:t>
            </a:r>
            <a:r>
              <a:rPr lang="sv-SE" sz="1400"/>
              <a:t>: Test i VIOL 3 </a:t>
            </a:r>
          </a:p>
          <a:p>
            <a:r>
              <a:rPr lang="sv-SE" sz="1400" b="1"/>
              <a:t>Fokusområde</a:t>
            </a:r>
            <a:r>
              <a:rPr lang="sv-SE" sz="1400"/>
              <a:t> – Hur testar jag ett flöde i systemet samt hur följer jag upp det?</a:t>
            </a: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A52E7CB3-F1B2-B1F2-2DB2-DD5744612F1F}"/>
              </a:ext>
            </a:extLst>
          </p:cNvPr>
          <p:cNvCxnSpPr>
            <a:cxnSpLocks/>
          </p:cNvCxnSpPr>
          <p:nvPr/>
        </p:nvCxnSpPr>
        <p:spPr>
          <a:xfrm>
            <a:off x="676954" y="3167831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 descr="En bild som visar clipart, Grafik, tecknad serie, design&#10;&#10;Automatiskt genererad beskrivning">
            <a:extLst>
              <a:ext uri="{FF2B5EF4-FFF2-40B4-BE49-F238E27FC236}">
                <a16:creationId xmlns:a16="http://schemas.microsoft.com/office/drawing/2014/main" id="{C1D84B43-34A3-0262-D1FA-027C54365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72" y="3425843"/>
            <a:ext cx="1335290" cy="1389277"/>
          </a:xfrm>
          <a:prstGeom prst="rect">
            <a:avLst/>
          </a:prstGeom>
        </p:spPr>
      </p:pic>
      <p:pic>
        <p:nvPicPr>
          <p:cNvPr id="17" name="Bildobjekt 16" descr="En bild som visar logotyp, Grafik, Teckensnitt, symbol&#10;&#10;Automatiskt genererad beskrivning">
            <a:extLst>
              <a:ext uri="{FF2B5EF4-FFF2-40B4-BE49-F238E27FC236}">
                <a16:creationId xmlns:a16="http://schemas.microsoft.com/office/drawing/2014/main" id="{A8A959C1-FD47-9EFB-4E2C-D99703D7C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792" y="4815120"/>
            <a:ext cx="838071" cy="654743"/>
          </a:xfrm>
          <a:prstGeom prst="rect">
            <a:avLst/>
          </a:prstGeom>
        </p:spPr>
      </p:pic>
      <p:pic>
        <p:nvPicPr>
          <p:cNvPr id="19" name="Bildobjekt 18" descr="En bild som visar linje, kub, design, origami&#10;&#10;Automatiskt genererad beskrivning">
            <a:extLst>
              <a:ext uri="{FF2B5EF4-FFF2-40B4-BE49-F238E27FC236}">
                <a16:creationId xmlns:a16="http://schemas.microsoft.com/office/drawing/2014/main" id="{A523C115-29A9-2B9C-7843-31BC1305E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756" y="5944735"/>
            <a:ext cx="905107" cy="519324"/>
          </a:xfrm>
          <a:prstGeom prst="rect">
            <a:avLst/>
          </a:prstGeom>
        </p:spPr>
      </p:pic>
      <p:pic>
        <p:nvPicPr>
          <p:cNvPr id="22" name="Bildobjekt 21" descr="En bild som visar clipart, Grafik, design&#10;&#10;Automatiskt genererad beskrivning">
            <a:extLst>
              <a:ext uri="{FF2B5EF4-FFF2-40B4-BE49-F238E27FC236}">
                <a16:creationId xmlns:a16="http://schemas.microsoft.com/office/drawing/2014/main" id="{4EBDBE41-BF1C-5EBB-1B05-5AC379C09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272" y="4955756"/>
            <a:ext cx="1118912" cy="12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82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C1086-1FA7-62A4-8731-2E78F98C4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ED75CD4-9380-2EFF-0AE2-3375BF2D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Nästa möte &amp; Hemläxa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69587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0D96A8-6AE8-F65A-ACB6-DD8A3C064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Kommande träffar</a:t>
            </a:r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96A4DB6E-1CD0-B4BD-7494-E50BF3873C2B}"/>
              </a:ext>
            </a:extLst>
          </p:cNvPr>
          <p:cNvCxnSpPr/>
          <p:nvPr/>
        </p:nvCxnSpPr>
        <p:spPr>
          <a:xfrm>
            <a:off x="629516" y="3619722"/>
            <a:ext cx="10739535" cy="0"/>
          </a:xfrm>
          <a:prstGeom prst="line">
            <a:avLst/>
          </a:prstGeom>
          <a:ln w="38100">
            <a:solidFill>
              <a:schemeClr val="accent3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B9A23797-8E59-A26D-F442-CD4C9079DF0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3452" y="1422385"/>
            <a:ext cx="1092512" cy="1132001"/>
          </a:xfrm>
          <a:prstGeom prst="rect">
            <a:avLst/>
          </a:prstGeom>
        </p:spPr>
      </p:pic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BF8B3B6E-4D7A-75EF-F345-EDDF39507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8200" y="3940099"/>
            <a:ext cx="1092513" cy="1132001"/>
          </a:xfr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1A427E3A-E325-C1BD-98CF-B12E011756E2}"/>
              </a:ext>
            </a:extLst>
          </p:cNvPr>
          <p:cNvSpPr txBox="1"/>
          <p:nvPr/>
        </p:nvSpPr>
        <p:spPr>
          <a:xfrm>
            <a:off x="2110153" y="4142942"/>
            <a:ext cx="852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 planerar hösten och återkommer innan sommaren med nytt upplägg 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8337D786-2996-35BB-581E-7D7C2D9C111A}"/>
              </a:ext>
            </a:extLst>
          </p:cNvPr>
          <p:cNvSpPr txBox="1"/>
          <p:nvPr/>
        </p:nvSpPr>
        <p:spPr>
          <a:xfrm>
            <a:off x="2110153" y="4512274"/>
            <a:ext cx="38891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Skicka gärna in förslag på relevanta ämnen inom VIOL 3 som ni ser att vi diskuterar på kommande träffar 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635E1869-B0DD-D233-F135-CD77F3745E3D}"/>
              </a:ext>
            </a:extLst>
          </p:cNvPr>
          <p:cNvSpPr txBox="1"/>
          <p:nvPr/>
        </p:nvSpPr>
        <p:spPr>
          <a:xfrm>
            <a:off x="2206869" y="1569365"/>
            <a:ext cx="852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Fysisk träff under maj/juni månad 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05B4FDC-3895-0919-C605-F7BADFFA218E}"/>
              </a:ext>
            </a:extLst>
          </p:cNvPr>
          <p:cNvSpPr txBox="1"/>
          <p:nvPr/>
        </p:nvSpPr>
        <p:spPr>
          <a:xfrm>
            <a:off x="2206869" y="1938697"/>
            <a:ext cx="38891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Uppsala 16/5</a:t>
            </a:r>
            <a:b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Jönköping 29/5 </a:t>
            </a:r>
          </a:p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Sundsvall 4/6</a:t>
            </a:r>
          </a:p>
        </p:txBody>
      </p:sp>
      <p:pic>
        <p:nvPicPr>
          <p:cNvPr id="13" name="Bildobjekt 12" descr="En bild som visar text, skärmbild, mönster&#10;&#10;Automatiskt genererad beskrivning">
            <a:extLst>
              <a:ext uri="{FF2B5EF4-FFF2-40B4-BE49-F238E27FC236}">
                <a16:creationId xmlns:a16="http://schemas.microsoft.com/office/drawing/2014/main" id="{984EF9BE-AA01-E3C1-BC80-E608EA8F3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846" y="395654"/>
            <a:ext cx="3033346" cy="3033346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933ABE30-0D79-5908-79D3-3E96F4092359}"/>
              </a:ext>
            </a:extLst>
          </p:cNvPr>
          <p:cNvSpPr txBox="1"/>
          <p:nvPr/>
        </p:nvSpPr>
        <p:spPr>
          <a:xfrm>
            <a:off x="5099050" y="3060381"/>
            <a:ext cx="2743200" cy="3657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solidFill>
                  <a:schemeClr val="bg1">
                    <a:lumMod val="95000"/>
                  </a:schemeClr>
                </a:solidFill>
                <a:cs typeface="Calibri"/>
              </a:rPr>
              <a:t>Anmälan stänger 25/4</a:t>
            </a:r>
          </a:p>
        </p:txBody>
      </p:sp>
    </p:spTree>
    <p:extLst>
      <p:ext uri="{BB962C8B-B14F-4D97-AF65-F5344CB8AC3E}">
        <p14:creationId xmlns:p14="http://schemas.microsoft.com/office/powerpoint/2010/main" val="186238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D652F-3E51-EFF0-2A4A-CB9D470B7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E67BBE-A779-0746-8596-73D3C6C9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Hemläxa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8025828-9330-9084-8630-24C43D773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indent="-175895"/>
            <a:r>
              <a:rPr lang="sv-SE"/>
              <a:t>Skicka in milstolpe 1, 2, 4, 5 för er som inte gjort det – Passerad deadline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1. Projektplan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2. Plan för IT-leverantör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4. Affärsflöden fastställda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5. Plan för masterdata</a:t>
            </a:r>
          </a:p>
          <a:p>
            <a:pPr indent="-175895"/>
            <a:r>
              <a:rPr lang="sv-SE"/>
              <a:t>Påbörja milstolpe 6, 7 &amp; 8</a:t>
            </a:r>
            <a:endParaRPr lang="sv-SE">
              <a:solidFill>
                <a:schemeClr val="accent3"/>
              </a:solidFill>
            </a:endParaRPr>
          </a:p>
          <a:p>
            <a:pPr indent="-175895"/>
            <a:r>
              <a:rPr lang="sv-SE"/>
              <a:t>Genomför dessa e-utbildningar </a:t>
            </a:r>
          </a:p>
          <a:p>
            <a:pPr lvl="1"/>
            <a:r>
              <a:rPr lang="sv-SE"/>
              <a:t>Test i VIOL 3 </a:t>
            </a:r>
          </a:p>
          <a:p>
            <a:pPr lvl="1"/>
            <a:r>
              <a:rPr lang="sv-SE"/>
              <a:t>Uppföljning i VIOL 3</a:t>
            </a:r>
          </a:p>
          <a:p>
            <a:pPr lvl="1"/>
            <a:r>
              <a:rPr lang="sv-SE">
                <a:solidFill>
                  <a:schemeClr val="bg1">
                    <a:lumMod val="95000"/>
                  </a:schemeClr>
                </a:solidFill>
                <a:latin typeface="Noto Serif"/>
                <a:ea typeface="Noto Serif"/>
                <a:cs typeface="Noto Serif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 lärostig</a:t>
            </a:r>
            <a:r>
              <a:rPr lang="sv-SE">
                <a:solidFill>
                  <a:schemeClr val="bg1">
                    <a:lumMod val="95000"/>
                  </a:schemeClr>
                </a:solidFill>
                <a:latin typeface="Noto Serif"/>
                <a:ea typeface="Noto Serif"/>
                <a:cs typeface="Noto Serif"/>
              </a:rPr>
              <a:t> </a:t>
            </a:r>
            <a:endParaRPr lang="sv-SE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075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201F2DD-85A5-A28A-E4E7-BC8A83E3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685" y="4139619"/>
            <a:ext cx="6439422" cy="1325563"/>
          </a:xfrm>
        </p:spPr>
        <p:txBody>
          <a:bodyPr/>
          <a:lstStyle/>
          <a:p>
            <a:r>
              <a:rPr lang="sv-SE"/>
              <a:t>Tack för idag!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82D1296-1049-1419-D1B6-529B1C193C47}"/>
              </a:ext>
            </a:extLst>
          </p:cNvPr>
          <p:cNvSpPr txBox="1"/>
          <p:nvPr/>
        </p:nvSpPr>
        <p:spPr>
          <a:xfrm>
            <a:off x="1247913" y="4999576"/>
            <a:ext cx="945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Glöm inte att ni alltid är välkomna att skicka in frågor och </a:t>
            </a:r>
            <a:b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funderingar via Mina Ärenden på Biometria.se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E37AD1-E341-42E3-2A01-3185293BB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85" y="5057191"/>
            <a:ext cx="522228" cy="40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00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BC76C-F730-00CE-806D-B69EE6E77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263C4C8-AAD1-C7F5-7124-9DCC4873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  <a:latin typeface="Open Sans"/>
                <a:ea typeface="Open Sans"/>
                <a:cs typeface="Open Sans"/>
              </a:rPr>
              <a:t>Blå Digital | Virkeshandlare</a:t>
            </a:r>
            <a:endParaRPr lang="sv-SE" sz="3200">
              <a:solidFill>
                <a:schemeClr val="bg1">
                  <a:lumMod val="85000"/>
                </a:schemeClr>
              </a:solidFill>
              <a:highlight>
                <a:srgbClr val="FFFF00"/>
              </a:highlight>
            </a:endParaRP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24A47878-0540-E341-7BC5-5E5119DED3EB}"/>
              </a:ext>
            </a:extLst>
          </p:cNvPr>
          <p:cNvGrpSpPr/>
          <p:nvPr/>
        </p:nvGrpSpPr>
        <p:grpSpPr>
          <a:xfrm>
            <a:off x="789617" y="5929225"/>
            <a:ext cx="408873" cy="408873"/>
            <a:chOff x="789617" y="5929225"/>
            <a:chExt cx="408873" cy="408873"/>
          </a:xfrm>
        </p:grpSpPr>
        <p:sp>
          <p:nvSpPr>
            <p:cNvPr id="8" name="Ellips 7">
              <a:extLst>
                <a:ext uri="{FF2B5EF4-FFF2-40B4-BE49-F238E27FC236}">
                  <a16:creationId xmlns:a16="http://schemas.microsoft.com/office/drawing/2014/main" id="{CB52283E-6CBE-F8E0-95AC-AFB9B102BB6E}"/>
                </a:ext>
              </a:extLst>
            </p:cNvPr>
            <p:cNvSpPr/>
            <p:nvPr/>
          </p:nvSpPr>
          <p:spPr>
            <a:xfrm>
              <a:off x="789617" y="5929225"/>
              <a:ext cx="408873" cy="408873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3F530202-6E66-F434-E2A8-21A6DD732BD0}"/>
                </a:ext>
              </a:extLst>
            </p:cNvPr>
            <p:cNvSpPr/>
            <p:nvPr/>
          </p:nvSpPr>
          <p:spPr>
            <a:xfrm>
              <a:off x="854891" y="5990000"/>
              <a:ext cx="283606" cy="28360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0" name="textruta 9">
            <a:extLst>
              <a:ext uri="{FF2B5EF4-FFF2-40B4-BE49-F238E27FC236}">
                <a16:creationId xmlns:a16="http://schemas.microsoft.com/office/drawing/2014/main" id="{DD310599-C4CA-8424-5909-079D5BBB4588}"/>
              </a:ext>
            </a:extLst>
          </p:cNvPr>
          <p:cNvSpPr txBox="1"/>
          <p:nvPr/>
        </p:nvSpPr>
        <p:spPr>
          <a:xfrm>
            <a:off x="1208015" y="5960815"/>
            <a:ext cx="41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>
                <a:solidFill>
                  <a:schemeClr val="bg1"/>
                </a:solidFill>
              </a:rPr>
              <a:t>Detta möte spelas in</a:t>
            </a:r>
          </a:p>
        </p:txBody>
      </p:sp>
    </p:spTree>
    <p:extLst>
      <p:ext uri="{BB962C8B-B14F-4D97-AF65-F5344CB8AC3E}">
        <p14:creationId xmlns:p14="http://schemas.microsoft.com/office/powerpoint/2010/main" val="1250817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E8C8C-A1CB-98A6-B412-A5B690C86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F5856C1-5087-B58A-DDAF-033261953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370" y="1712414"/>
            <a:ext cx="9960429" cy="4351338"/>
          </a:xfrm>
        </p:spPr>
        <p:txBody>
          <a:bodyPr/>
          <a:lstStyle/>
          <a:p>
            <a:pPr marL="0" indent="0">
              <a:buNone/>
            </a:pPr>
            <a:r>
              <a:rPr lang="sv-SE" sz="1800" b="1"/>
              <a:t>Introduktion </a:t>
            </a:r>
            <a:r>
              <a:rPr lang="sv-SE"/>
              <a:t>| Kort information </a:t>
            </a:r>
          </a:p>
          <a:p>
            <a:pPr marL="0" indent="0">
              <a:buNone/>
            </a:pPr>
            <a:r>
              <a:rPr lang="sv-SE" sz="1800" b="1"/>
              <a:t>Fokusområde VIOL 3  </a:t>
            </a:r>
            <a:r>
              <a:rPr lang="sv-SE"/>
              <a:t>| Ett flöde i VIOL 3 &amp; Rapportportalen</a:t>
            </a:r>
          </a:p>
          <a:p>
            <a:pPr marL="0" indent="0">
              <a:buNone/>
            </a:pPr>
            <a:r>
              <a:rPr lang="sv-SE" sz="1800" b="1"/>
              <a:t>Milstolpar</a:t>
            </a:r>
            <a:r>
              <a:rPr lang="sv-SE" sz="2000" b="1"/>
              <a:t> </a:t>
            </a:r>
            <a:r>
              <a:rPr lang="sv-SE" sz="1800" b="1"/>
              <a:t>| </a:t>
            </a:r>
            <a:r>
              <a:rPr lang="sv-SE"/>
              <a:t>Uppföljning av genomförda, pågående och kommande milstolpar </a:t>
            </a:r>
            <a:endParaRPr lang="sv-SE" b="1"/>
          </a:p>
          <a:p>
            <a:pPr marL="0" indent="0">
              <a:buNone/>
            </a:pPr>
            <a:r>
              <a:rPr lang="sv-SE" sz="1800" b="1"/>
              <a:t>Nästa möte &amp; Hemläxa </a:t>
            </a:r>
            <a:r>
              <a:rPr lang="sv-SE"/>
              <a:t>| Fysisk träff </a:t>
            </a:r>
          </a:p>
        </p:txBody>
      </p:sp>
      <p:cxnSp>
        <p:nvCxnSpPr>
          <p:cNvPr id="2" name="Rak koppling 1">
            <a:extLst>
              <a:ext uri="{FF2B5EF4-FFF2-40B4-BE49-F238E27FC236}">
                <a16:creationId xmlns:a16="http://schemas.microsoft.com/office/drawing/2014/main" id="{916222AE-144B-34E8-CE3C-A3A5ACAAFDA4}"/>
              </a:ext>
            </a:extLst>
          </p:cNvPr>
          <p:cNvCxnSpPr>
            <a:cxnSpLocks/>
          </p:cNvCxnSpPr>
          <p:nvPr/>
        </p:nvCxnSpPr>
        <p:spPr>
          <a:xfrm>
            <a:off x="618866" y="1146842"/>
            <a:ext cx="3055409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A44D821A-28FF-4744-374C-932F57DD9231}"/>
              </a:ext>
            </a:extLst>
          </p:cNvPr>
          <p:cNvSpPr txBox="1"/>
          <p:nvPr/>
        </p:nvSpPr>
        <p:spPr>
          <a:xfrm>
            <a:off x="541231" y="681037"/>
            <a:ext cx="4616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Agenda April </a:t>
            </a:r>
          </a:p>
        </p:txBody>
      </p:sp>
    </p:spTree>
    <p:extLst>
      <p:ext uri="{BB962C8B-B14F-4D97-AF65-F5344CB8AC3E}">
        <p14:creationId xmlns:p14="http://schemas.microsoft.com/office/powerpoint/2010/main" val="3889674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3089-800A-D505-46C6-B7CB0296C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7322D7A-A23E-CBB0-5A7D-3B65141A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Introduktion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363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E398E-6416-2B6A-C759-5E07D80D7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B573540-3B8D-DC26-66C7-1F2E4CA2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Introduktion | Föregående möte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FBCE338-2169-DA19-99E8-D7CC4F16A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82344"/>
            <a:ext cx="5537434" cy="5032375"/>
          </a:xfrm>
        </p:spPr>
        <p:txBody>
          <a:bodyPr/>
          <a:lstStyle/>
          <a:p>
            <a:r>
              <a:rPr lang="sv-SE" sz="1200" dirty="0"/>
              <a:t> Omläggningsinformation – Finns att titta igen på </a:t>
            </a:r>
            <a:r>
              <a:rPr lang="sv-SE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hemsidan</a:t>
            </a:r>
            <a:r>
              <a:rPr lang="sv-SE" sz="1200" dirty="0"/>
              <a:t>.</a:t>
            </a:r>
          </a:p>
          <a:p>
            <a:r>
              <a:rPr lang="sv-SE" sz="1200" b="1" dirty="0"/>
              <a:t>Fråga angående vem som står för kostnaden på grund av strul i VIOL 3, exempelvis väntetid? </a:t>
            </a:r>
            <a:r>
              <a:rPr lang="sv-SE" sz="1200" dirty="0"/>
              <a:t>-   Vi kommer inte kunna ge ersättning. Vi bemannar upp supporten för att göra oss redo inför Go-Live och kommer ha hög prioritet för att flöden inte ska stanna. Har ni ytterligare frågor är ni välkomna att kontakta Anna Forshell (</a:t>
            </a:r>
            <a:r>
              <a:rPr lang="sv-S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anna.forshell@biometria.se</a:t>
            </a:r>
            <a:r>
              <a:rPr lang="sv-SE" sz="1200" dirty="0"/>
              <a:t>)</a:t>
            </a:r>
          </a:p>
          <a:p>
            <a:pPr marL="4762" indent="0">
              <a:buNone/>
            </a:pPr>
            <a:endParaRPr lang="sv-SE" sz="1100" dirty="0"/>
          </a:p>
        </p:txBody>
      </p:sp>
    </p:spTree>
    <p:extLst>
      <p:ext uri="{BB962C8B-B14F-4D97-AF65-F5344CB8AC3E}">
        <p14:creationId xmlns:p14="http://schemas.microsoft.com/office/powerpoint/2010/main" val="906025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6D034-7845-9483-677C-4712C1646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0B02075-CD1D-EB0F-6F12-73393A5E5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Introduktion | Kort information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46F30D08-1863-2717-8151-551898FF0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855"/>
            <a:ext cx="10583008" cy="4317723"/>
          </a:xfrm>
        </p:spPr>
        <p:txBody>
          <a:bodyPr/>
          <a:lstStyle/>
          <a:p>
            <a:r>
              <a:rPr lang="sv-SE" b="1" dirty="0"/>
              <a:t>Projektutbildningen</a:t>
            </a:r>
            <a:r>
              <a:rPr lang="sv-SE" dirty="0"/>
              <a:t> – Ett komplement i din VIOL 3 resa</a:t>
            </a:r>
          </a:p>
          <a:p>
            <a:r>
              <a:rPr lang="sv-SE" dirty="0"/>
              <a:t>E-utbildningen – </a:t>
            </a:r>
            <a:r>
              <a:rPr lang="sv-SE" b="1" dirty="0"/>
              <a:t>Uppföljning i VIOL 3</a:t>
            </a:r>
          </a:p>
          <a:p>
            <a:r>
              <a:rPr lang="sv-SE" dirty="0"/>
              <a:t>Information om </a:t>
            </a:r>
            <a:r>
              <a:rPr lang="sv-SE" b="1" dirty="0"/>
              <a:t>beställningar till produktionsmiljön</a:t>
            </a:r>
            <a:r>
              <a:rPr lang="sv-SE" dirty="0"/>
              <a:t>,</a:t>
            </a:r>
            <a:r>
              <a:rPr lang="sv-SE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länk här  </a:t>
            </a:r>
            <a:endParaRPr lang="sv-SE" dirty="0"/>
          </a:p>
          <a:p>
            <a:r>
              <a:rPr lang="sv-SE" dirty="0"/>
              <a:t>Nu finns det mer information om EUDR, </a:t>
            </a:r>
            <a:r>
              <a:rPr lang="sv-SE" dirty="0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här</a:t>
            </a:r>
            <a:endParaRPr lang="sv-SE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sv-SE" dirty="0"/>
              <a:t>Anmälan till </a:t>
            </a:r>
            <a:r>
              <a:rPr lang="sv-SE" b="1" dirty="0"/>
              <a:t>fysisk träff</a:t>
            </a:r>
            <a:r>
              <a:rPr lang="sv-SE" dirty="0"/>
              <a:t>, sista dagen för anmälan </a:t>
            </a:r>
            <a:r>
              <a:rPr lang="sv-SE" u="sng" dirty="0"/>
              <a:t>25 april </a:t>
            </a:r>
          </a:p>
          <a:p>
            <a:pPr lvl="1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sz="1200" dirty="0"/>
              <a:t>Vi har tidigare uppmanat er kunder att ge förslag på innehåll för dessa dagar då vi lägger stor vikt vid att ha relevanta ämnen för er VIOL 3 resa. Från Biometria deltar bl.a. resurser från Forest Storm, Kundservice, Programledning samt Omläggning.</a:t>
            </a:r>
          </a:p>
          <a:p>
            <a:pPr lvl="2">
              <a:lnSpc>
                <a:spcPct val="100000"/>
              </a:lnSpc>
              <a:spcAft>
                <a:spcPts val="500"/>
              </a:spcAft>
            </a:pPr>
            <a:r>
              <a:rPr lang="sv-SE" sz="1200" dirty="0">
                <a:solidFill>
                  <a:schemeClr val="bg1"/>
                </a:solidFill>
              </a:rPr>
              <a:t>Föredrag med relevanta ämnen inom VIOL 3</a:t>
            </a:r>
          </a:p>
          <a:p>
            <a:pPr lvl="2">
              <a:lnSpc>
                <a:spcPct val="100000"/>
              </a:lnSpc>
              <a:spcAft>
                <a:spcPts val="500"/>
              </a:spcAft>
            </a:pPr>
            <a:r>
              <a:rPr lang="sv-SE" sz="1200" dirty="0">
                <a:solidFill>
                  <a:schemeClr val="bg1"/>
                </a:solidFill>
              </a:rPr>
              <a:t>Mingel med möjlighet att ställa frågor till oss på Biometria, individuellt och/eller i grupp. Vi kommer att ha olika stationer med fokusområden/ämnen som bemannas upp med kompetenser från VIOL 3 programmet och Biometria</a:t>
            </a:r>
          </a:p>
          <a:p>
            <a:pPr lvl="2">
              <a:lnSpc>
                <a:spcPct val="100000"/>
              </a:lnSpc>
              <a:spcAft>
                <a:spcPts val="500"/>
              </a:spcAft>
            </a:pPr>
            <a:r>
              <a:rPr lang="sv-SE" sz="1200" dirty="0">
                <a:solidFill>
                  <a:schemeClr val="bg1"/>
                </a:solidFill>
              </a:rPr>
              <a:t>Tillfälle att </a:t>
            </a:r>
            <a:r>
              <a:rPr lang="sv-SE" sz="1200" dirty="0" err="1">
                <a:solidFill>
                  <a:schemeClr val="bg1"/>
                </a:solidFill>
              </a:rPr>
              <a:t>nätverka</a:t>
            </a:r>
            <a:r>
              <a:rPr lang="sv-SE" sz="1200" dirty="0">
                <a:solidFill>
                  <a:schemeClr val="bg1"/>
                </a:solidFill>
              </a:rPr>
              <a:t> med branschkollegor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492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Ellips 64">
            <a:extLst>
              <a:ext uri="{FF2B5EF4-FFF2-40B4-BE49-F238E27FC236}">
                <a16:creationId xmlns:a16="http://schemas.microsoft.com/office/drawing/2014/main" id="{0A7C4255-418A-037B-C1F9-A17FD53F7F7F}"/>
              </a:ext>
            </a:extLst>
          </p:cNvPr>
          <p:cNvSpPr/>
          <p:nvPr/>
        </p:nvSpPr>
        <p:spPr>
          <a:xfrm>
            <a:off x="9512787" y="1630219"/>
            <a:ext cx="2362550" cy="2362550"/>
          </a:xfrm>
          <a:prstGeom prst="ellipse">
            <a:avLst/>
          </a:prstGeom>
          <a:solidFill>
            <a:srgbClr val="ECEC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4" name="Ellips 63">
            <a:extLst>
              <a:ext uri="{FF2B5EF4-FFF2-40B4-BE49-F238E27FC236}">
                <a16:creationId xmlns:a16="http://schemas.microsoft.com/office/drawing/2014/main" id="{B9828808-DF97-6B89-DF5D-C96C1E4141BA}"/>
              </a:ext>
            </a:extLst>
          </p:cNvPr>
          <p:cNvSpPr/>
          <p:nvPr/>
        </p:nvSpPr>
        <p:spPr>
          <a:xfrm>
            <a:off x="284620" y="1585390"/>
            <a:ext cx="2362550" cy="2362550"/>
          </a:xfrm>
          <a:prstGeom prst="ellipse">
            <a:avLst/>
          </a:prstGeom>
          <a:solidFill>
            <a:srgbClr val="ECEC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71D7AEC4-2BCD-BD69-9E07-BC2EA44A2D85}"/>
              </a:ext>
            </a:extLst>
          </p:cNvPr>
          <p:cNvSpPr txBox="1"/>
          <p:nvPr/>
        </p:nvSpPr>
        <p:spPr>
          <a:xfrm>
            <a:off x="8754752" y="5990714"/>
            <a:ext cx="1788569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400" b="1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Rapportportalen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15C87DB3-C886-D975-DB48-3323C8B7A6A9}"/>
              </a:ext>
            </a:extLst>
          </p:cNvPr>
          <p:cNvSpPr txBox="1"/>
          <p:nvPr/>
        </p:nvSpPr>
        <p:spPr>
          <a:xfrm>
            <a:off x="6284405" y="1456510"/>
            <a:ext cx="1822992" cy="276999"/>
          </a:xfrm>
          <a:prstGeom prst="rect">
            <a:avLst/>
          </a:prstGeom>
          <a:solidFill>
            <a:schemeClr val="accent5">
              <a:lumMod val="20000"/>
              <a:lumOff val="80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Open Sans Light"/>
              </a:rPr>
              <a:t>Redovisningshänvisning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0D96C0F-4A0D-CAB2-C0C3-E045C7BF20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42" y="1917300"/>
            <a:ext cx="809050" cy="80516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39F2D6FF-EDC5-FFE2-F809-954C24D21D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15" y="2771354"/>
            <a:ext cx="449757" cy="470201"/>
          </a:xfrm>
          <a:prstGeom prst="rect">
            <a:avLst/>
          </a:prstGeom>
        </p:spPr>
      </p:pic>
      <p:pic>
        <p:nvPicPr>
          <p:cNvPr id="14" name="Bildobjekt 13" descr="En bild som visar ljus&#10;&#10;Automatiskt genererad beskrivning">
            <a:extLst>
              <a:ext uri="{FF2B5EF4-FFF2-40B4-BE49-F238E27FC236}">
                <a16:creationId xmlns:a16="http://schemas.microsoft.com/office/drawing/2014/main" id="{DAC2EF35-B16F-3AE8-4F07-BE5D71759E4A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2" y="2815730"/>
            <a:ext cx="563141" cy="338555"/>
          </a:xfrm>
          <a:prstGeom prst="rect">
            <a:avLst/>
          </a:prstGeom>
        </p:spPr>
      </p:pic>
      <p:pic>
        <p:nvPicPr>
          <p:cNvPr id="20" name="Bildobjekt 19" descr="En bild som visar text, tallrik, kärl&#10;&#10;Automatiskt genererad beskrivning">
            <a:extLst>
              <a:ext uri="{FF2B5EF4-FFF2-40B4-BE49-F238E27FC236}">
                <a16:creationId xmlns:a16="http://schemas.microsoft.com/office/drawing/2014/main" id="{8E78F9CE-44AB-A938-4B98-BB42723732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202" y="4702077"/>
            <a:ext cx="651087" cy="72485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D896BFC8-82A8-D924-7927-7996DB44BE5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52" y="2241420"/>
            <a:ext cx="1488702" cy="1461351"/>
          </a:xfrm>
          <a:prstGeom prst="rect">
            <a:avLst/>
          </a:prstGeom>
        </p:spPr>
      </p:pic>
      <p:sp>
        <p:nvSpPr>
          <p:cNvPr id="27" name="textruta 26">
            <a:extLst>
              <a:ext uri="{FF2B5EF4-FFF2-40B4-BE49-F238E27FC236}">
                <a16:creationId xmlns:a16="http://schemas.microsoft.com/office/drawing/2014/main" id="{00A82FCA-03C8-F8E5-E2F2-CEA7111AC30B}"/>
              </a:ext>
            </a:extLst>
          </p:cNvPr>
          <p:cNvSpPr txBox="1"/>
          <p:nvPr/>
        </p:nvSpPr>
        <p:spPr>
          <a:xfrm>
            <a:off x="3073945" y="2288274"/>
            <a:ext cx="1727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  <a:t>Skogsbolaget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 b="1">
                <a:solidFill>
                  <a:srgbClr val="292929"/>
                </a:solidFill>
                <a:latin typeface="Open Sans Light"/>
              </a:rPr>
              <a:t>Virkesköp</a:t>
            </a:r>
            <a:endParaRPr kumimoji="0" lang="sv-SE" sz="1400" b="1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 Light"/>
            </a:endParaRP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D977EB6A-A52B-6DF4-9D82-F9C7AE2C0AF6}"/>
              </a:ext>
            </a:extLst>
          </p:cNvPr>
          <p:cNvSpPr txBox="1"/>
          <p:nvPr/>
        </p:nvSpPr>
        <p:spPr>
          <a:xfrm>
            <a:off x="5593012" y="2845754"/>
            <a:ext cx="1552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  <a:t>Skogsbolaget</a:t>
            </a:r>
            <a:b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</a:br>
            <a:r>
              <a:rPr lang="sv-SE" sz="1400" b="1">
                <a:solidFill>
                  <a:srgbClr val="292929"/>
                </a:solidFill>
                <a:latin typeface="Open Sans Light"/>
              </a:rPr>
              <a:t>Timmer</a:t>
            </a:r>
            <a:endParaRPr kumimoji="0" lang="sv-SE" sz="1400" b="1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 Light"/>
            </a:endParaRP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BD689307-7DE9-9EF4-0346-93D54F1FE113}"/>
              </a:ext>
            </a:extLst>
          </p:cNvPr>
          <p:cNvSpPr txBox="1"/>
          <p:nvPr/>
        </p:nvSpPr>
        <p:spPr>
          <a:xfrm>
            <a:off x="7232179" y="2855271"/>
            <a:ext cx="1263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  <a:t>Sågen AB</a:t>
            </a:r>
          </a:p>
        </p:txBody>
      </p:sp>
      <p:sp>
        <p:nvSpPr>
          <p:cNvPr id="41" name="Höger klammerparentes 40">
            <a:extLst>
              <a:ext uri="{FF2B5EF4-FFF2-40B4-BE49-F238E27FC236}">
                <a16:creationId xmlns:a16="http://schemas.microsoft.com/office/drawing/2014/main" id="{0BC30DB1-7D1F-20AF-0266-ED4037B5ABA0}"/>
              </a:ext>
            </a:extLst>
          </p:cNvPr>
          <p:cNvSpPr/>
          <p:nvPr/>
        </p:nvSpPr>
        <p:spPr>
          <a:xfrm rot="16200000">
            <a:off x="6893011" y="1375525"/>
            <a:ext cx="411636" cy="2794387"/>
          </a:xfrm>
          <a:prstGeom prst="rightBrace">
            <a:avLst/>
          </a:prstGeom>
          <a:ln w="19050">
            <a:solidFill>
              <a:schemeClr val="tx1"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2" name="Höger klammerparentes 41">
            <a:extLst>
              <a:ext uri="{FF2B5EF4-FFF2-40B4-BE49-F238E27FC236}">
                <a16:creationId xmlns:a16="http://schemas.microsoft.com/office/drawing/2014/main" id="{451376A8-08A7-47A2-696E-5BA44A9DE6A5}"/>
              </a:ext>
            </a:extLst>
          </p:cNvPr>
          <p:cNvSpPr/>
          <p:nvPr/>
        </p:nvSpPr>
        <p:spPr>
          <a:xfrm rot="16200000">
            <a:off x="5829267" y="-814401"/>
            <a:ext cx="422382" cy="5725014"/>
          </a:xfrm>
          <a:prstGeom prst="rightBrace">
            <a:avLst/>
          </a:prstGeom>
          <a:ln w="19050">
            <a:solidFill>
              <a:schemeClr val="tx1"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7" name="Bildobjekt 46">
            <a:extLst>
              <a:ext uri="{FF2B5EF4-FFF2-40B4-BE49-F238E27FC236}">
                <a16:creationId xmlns:a16="http://schemas.microsoft.com/office/drawing/2014/main" id="{00D337FA-F815-9A63-BF73-6BC635F2B3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198" y="1459168"/>
            <a:ext cx="522349" cy="413201"/>
          </a:xfrm>
          <a:prstGeom prst="rect">
            <a:avLst/>
          </a:prstGeom>
        </p:spPr>
      </p:pic>
      <p:grpSp>
        <p:nvGrpSpPr>
          <p:cNvPr id="55" name="Grupp 54">
            <a:extLst>
              <a:ext uri="{FF2B5EF4-FFF2-40B4-BE49-F238E27FC236}">
                <a16:creationId xmlns:a16="http://schemas.microsoft.com/office/drawing/2014/main" id="{707C29A8-5726-DEB6-71FF-E5D065CC55FE}"/>
              </a:ext>
            </a:extLst>
          </p:cNvPr>
          <p:cNvGrpSpPr/>
          <p:nvPr/>
        </p:nvGrpSpPr>
        <p:grpSpPr>
          <a:xfrm>
            <a:off x="6843855" y="2232072"/>
            <a:ext cx="543751" cy="334828"/>
            <a:chOff x="6848353" y="2206370"/>
            <a:chExt cx="543751" cy="334828"/>
          </a:xfrm>
        </p:grpSpPr>
        <p:pic>
          <p:nvPicPr>
            <p:cNvPr id="50" name="Bildobjekt 49">
              <a:extLst>
                <a:ext uri="{FF2B5EF4-FFF2-40B4-BE49-F238E27FC236}">
                  <a16:creationId xmlns:a16="http://schemas.microsoft.com/office/drawing/2014/main" id="{076394D7-56E5-4775-AB71-4B1718D60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1" y="2206370"/>
              <a:ext cx="245423" cy="334827"/>
            </a:xfrm>
            <a:prstGeom prst="rect">
              <a:avLst/>
            </a:prstGeom>
          </p:spPr>
        </p:pic>
        <p:grpSp>
          <p:nvGrpSpPr>
            <p:cNvPr id="54" name="Grupp 53">
              <a:extLst>
                <a:ext uri="{FF2B5EF4-FFF2-40B4-BE49-F238E27FC236}">
                  <a16:creationId xmlns:a16="http://schemas.microsoft.com/office/drawing/2014/main" id="{48271DC8-7854-76F7-81C8-DE5C95419097}"/>
                </a:ext>
              </a:extLst>
            </p:cNvPr>
            <p:cNvGrpSpPr/>
            <p:nvPr/>
          </p:nvGrpSpPr>
          <p:grpSpPr>
            <a:xfrm>
              <a:off x="6848353" y="2206371"/>
              <a:ext cx="298328" cy="334827"/>
              <a:chOff x="6848353" y="2206371"/>
              <a:chExt cx="298328" cy="334827"/>
            </a:xfrm>
          </p:grpSpPr>
          <p:pic>
            <p:nvPicPr>
              <p:cNvPr id="49" name="Bildobjekt 48">
                <a:extLst>
                  <a:ext uri="{FF2B5EF4-FFF2-40B4-BE49-F238E27FC236}">
                    <a16:creationId xmlns:a16="http://schemas.microsoft.com/office/drawing/2014/main" id="{0330E1E3-30F0-0849-7A7E-B4D0026440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353" y="2206371"/>
                <a:ext cx="245423" cy="334827"/>
              </a:xfrm>
              <a:prstGeom prst="rect">
                <a:avLst/>
              </a:prstGeom>
            </p:spPr>
          </p:pic>
          <p:cxnSp>
            <p:nvCxnSpPr>
              <p:cNvPr id="52" name="Rak koppling 51">
                <a:extLst>
                  <a:ext uri="{FF2B5EF4-FFF2-40B4-BE49-F238E27FC236}">
                    <a16:creationId xmlns:a16="http://schemas.microsoft.com/office/drawing/2014/main" id="{63028884-E5DC-B0B0-7652-1F61D59BC3C7}"/>
                  </a:ext>
                </a:extLst>
              </p:cNvPr>
              <p:cNvCxnSpPr>
                <a:stCxn id="49" idx="3"/>
                <a:endCxn id="50" idx="1"/>
              </p:cNvCxnSpPr>
              <p:nvPr/>
            </p:nvCxnSpPr>
            <p:spPr>
              <a:xfrm flipV="1">
                <a:off x="7093776" y="2373784"/>
                <a:ext cx="52905" cy="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5" name="Bildobjekt 94">
            <a:extLst>
              <a:ext uri="{FF2B5EF4-FFF2-40B4-BE49-F238E27FC236}">
                <a16:creationId xmlns:a16="http://schemas.microsoft.com/office/drawing/2014/main" id="{D84537B9-F0CA-E210-E0A6-8EF237355A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11" y="5879799"/>
            <a:ext cx="529608" cy="529608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02F38D82-09F0-892D-C5E4-236C8925C3DA}"/>
              </a:ext>
            </a:extLst>
          </p:cNvPr>
          <p:cNvSpPr txBox="1"/>
          <p:nvPr/>
        </p:nvSpPr>
        <p:spPr>
          <a:xfrm>
            <a:off x="7387607" y="2221951"/>
            <a:ext cx="1263843" cy="276999"/>
          </a:xfrm>
          <a:prstGeom prst="rect">
            <a:avLst/>
          </a:prstGeom>
          <a:solidFill>
            <a:schemeClr val="accent5">
              <a:lumMod val="20000"/>
              <a:lumOff val="80000"/>
              <a:alpha val="53000"/>
            </a:schemeClr>
          </a:solidFill>
        </p:spPr>
        <p:txBody>
          <a:bodyPr wrap="square" rtlCol="0">
            <a:spAutoFit/>
          </a:bodyPr>
          <a:lstStyle>
            <a:defPPr>
              <a:defRPr lang="sv-S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Open Sans Light"/>
              </a:defRPr>
            </a:lvl1pPr>
          </a:lstStyle>
          <a:p>
            <a:r>
              <a:rPr lang="sv-SE"/>
              <a:t>Kontraktskedja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AFDBCC4-BEDE-15D3-3F3D-7D84E9D6AA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127" y="3326321"/>
            <a:ext cx="449757" cy="470201"/>
          </a:xfrm>
          <a:prstGeom prst="rect">
            <a:avLst/>
          </a:prstGeom>
        </p:spPr>
      </p:pic>
      <p:pic>
        <p:nvPicPr>
          <p:cNvPr id="5" name="Bildobjekt 4" descr="En bild som visar ljus&#10;&#10;Automatiskt genererad beskrivning">
            <a:extLst>
              <a:ext uri="{FF2B5EF4-FFF2-40B4-BE49-F238E27FC236}">
                <a16:creationId xmlns:a16="http://schemas.microsoft.com/office/drawing/2014/main" id="{C986E7A0-A53C-80B7-517D-26E7A171A0A8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884" y="3370697"/>
            <a:ext cx="563141" cy="33855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47C085C1-4775-4236-FC95-E11EBDE0B0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78" y="3324598"/>
            <a:ext cx="449757" cy="470201"/>
          </a:xfrm>
          <a:prstGeom prst="rect">
            <a:avLst/>
          </a:prstGeom>
        </p:spPr>
      </p:pic>
      <p:pic>
        <p:nvPicPr>
          <p:cNvPr id="9" name="Bildobjekt 8" descr="En bild som visar ljus&#10;&#10;Automatiskt genererad beskrivning">
            <a:extLst>
              <a:ext uri="{FF2B5EF4-FFF2-40B4-BE49-F238E27FC236}">
                <a16:creationId xmlns:a16="http://schemas.microsoft.com/office/drawing/2014/main" id="{70A82F66-3381-6167-0E63-3CD189CD5E6B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35" y="3368974"/>
            <a:ext cx="563141" cy="338555"/>
          </a:xfrm>
          <a:prstGeom prst="rect">
            <a:avLst/>
          </a:prstGeom>
        </p:spPr>
      </p:pic>
      <p:sp>
        <p:nvSpPr>
          <p:cNvPr id="10" name="Höger klammerparentes 9">
            <a:extLst>
              <a:ext uri="{FF2B5EF4-FFF2-40B4-BE49-F238E27FC236}">
                <a16:creationId xmlns:a16="http://schemas.microsoft.com/office/drawing/2014/main" id="{8675FE70-179E-E3A6-7C55-AC38BD515669}"/>
              </a:ext>
            </a:extLst>
          </p:cNvPr>
          <p:cNvSpPr/>
          <p:nvPr/>
        </p:nvSpPr>
        <p:spPr>
          <a:xfrm rot="5400000">
            <a:off x="3775289" y="2851362"/>
            <a:ext cx="228918" cy="1078329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0DF31A36-62BC-F8CC-DC7B-A010BD7EF67E}"/>
              </a:ext>
            </a:extLst>
          </p:cNvPr>
          <p:cNvSpPr txBox="1"/>
          <p:nvPr/>
        </p:nvSpPr>
        <p:spPr>
          <a:xfrm>
            <a:off x="3149336" y="3523667"/>
            <a:ext cx="1488701" cy="276999"/>
          </a:xfrm>
          <a:prstGeom prst="rect">
            <a:avLst/>
          </a:prstGeom>
          <a:solidFill>
            <a:schemeClr val="accent5">
              <a:lumMod val="20000"/>
              <a:lumOff val="80000"/>
              <a:alpha val="53000"/>
            </a:schemeClr>
          </a:solidFill>
        </p:spPr>
        <p:txBody>
          <a:bodyPr wrap="square" rtlCol="0">
            <a:spAutoFit/>
          </a:bodyPr>
          <a:lstStyle>
            <a:defPPr>
              <a:defRPr lang="sv-S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Open Sans Light"/>
              </a:defRPr>
            </a:lvl1pPr>
          </a:lstStyle>
          <a:p>
            <a:r>
              <a:rPr lang="sv-SE"/>
              <a:t>Förstaledskontrakt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D24A6FBC-7231-3CAA-9E05-77FD6278A81B}"/>
              </a:ext>
            </a:extLst>
          </p:cNvPr>
          <p:cNvSpPr txBox="1"/>
          <p:nvPr/>
        </p:nvSpPr>
        <p:spPr>
          <a:xfrm>
            <a:off x="1503002" y="5706115"/>
            <a:ext cx="1383273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400" b="1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Mätbesked</a:t>
            </a:r>
          </a:p>
        </p:txBody>
      </p:sp>
      <p:cxnSp>
        <p:nvCxnSpPr>
          <p:cNvPr id="19" name="Koppling: vinklad 18">
            <a:extLst>
              <a:ext uri="{FF2B5EF4-FFF2-40B4-BE49-F238E27FC236}">
                <a16:creationId xmlns:a16="http://schemas.microsoft.com/office/drawing/2014/main" id="{4A6E0F35-C3B0-83D6-FD66-139F55C8E5AB}"/>
              </a:ext>
            </a:extLst>
          </p:cNvPr>
          <p:cNvCxnSpPr>
            <a:cxnSpLocks/>
            <a:stCxn id="6" idx="2"/>
          </p:cNvCxnSpPr>
          <p:nvPr/>
        </p:nvCxnSpPr>
        <p:spPr>
          <a:xfrm rot="16200000" flipH="1">
            <a:off x="1810214" y="3395560"/>
            <a:ext cx="1361735" cy="1976156"/>
          </a:xfrm>
          <a:prstGeom prst="bentConnector2">
            <a:avLst/>
          </a:prstGeom>
          <a:ln w="254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k pilkoppling 21">
            <a:extLst>
              <a:ext uri="{FF2B5EF4-FFF2-40B4-BE49-F238E27FC236}">
                <a16:creationId xmlns:a16="http://schemas.microsoft.com/office/drawing/2014/main" id="{BEC90702-3D45-1217-CCE8-B1C7561D165F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4327712" y="5064504"/>
            <a:ext cx="3637910" cy="0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Koppling: vinklad 24">
            <a:extLst>
              <a:ext uri="{FF2B5EF4-FFF2-40B4-BE49-F238E27FC236}">
                <a16:creationId xmlns:a16="http://schemas.microsoft.com/office/drawing/2014/main" id="{116B2CAE-7535-3B2A-9EF6-EB5D78ED0476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8792853" y="3612613"/>
            <a:ext cx="1901209" cy="1451891"/>
          </a:xfrm>
          <a:prstGeom prst="bentConnector2">
            <a:avLst/>
          </a:prstGeom>
          <a:ln w="254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Bildobjekt 56" descr="En bild som visar text, skärm, inomhus, nära&#10;&#10;Automatiskt genererad beskrivning">
            <a:extLst>
              <a:ext uri="{FF2B5EF4-FFF2-40B4-BE49-F238E27FC236}">
                <a16:creationId xmlns:a16="http://schemas.microsoft.com/office/drawing/2014/main" id="{8C0D8251-931B-03D3-34B6-41A193B139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010" y="5654223"/>
            <a:ext cx="372362" cy="462384"/>
          </a:xfrm>
          <a:prstGeom prst="rect">
            <a:avLst/>
          </a:prstGeom>
        </p:spPr>
      </p:pic>
      <p:cxnSp>
        <p:nvCxnSpPr>
          <p:cNvPr id="35" name="Koppling: vinklad 34">
            <a:extLst>
              <a:ext uri="{FF2B5EF4-FFF2-40B4-BE49-F238E27FC236}">
                <a16:creationId xmlns:a16="http://schemas.microsoft.com/office/drawing/2014/main" id="{2688293F-D1ED-49B2-FE28-7EE81A854CB2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8902965" y="5256567"/>
            <a:ext cx="746072" cy="734147"/>
          </a:xfrm>
          <a:prstGeom prst="bentConnector2">
            <a:avLst/>
          </a:prstGeom>
          <a:ln w="25400">
            <a:solidFill>
              <a:schemeClr val="accent6">
                <a:lumMod val="75000"/>
              </a:schemeClr>
            </a:solidFill>
            <a:prstDash val="sysDot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Koppling: vinklad 37">
            <a:extLst>
              <a:ext uri="{FF2B5EF4-FFF2-40B4-BE49-F238E27FC236}">
                <a16:creationId xmlns:a16="http://schemas.microsoft.com/office/drawing/2014/main" id="{2CEAD2CB-D8C5-044C-1DE8-28322CBC4F79}"/>
              </a:ext>
            </a:extLst>
          </p:cNvPr>
          <p:cNvCxnSpPr>
            <a:cxnSpLocks/>
            <a:stCxn id="18" idx="2"/>
            <a:endCxn id="57" idx="3"/>
          </p:cNvCxnSpPr>
          <p:nvPr/>
        </p:nvCxnSpPr>
        <p:spPr>
          <a:xfrm rot="5400000">
            <a:off x="5597389" y="3103565"/>
            <a:ext cx="407833" cy="5155866"/>
          </a:xfrm>
          <a:prstGeom prst="bentConnector2">
            <a:avLst/>
          </a:prstGeom>
          <a:ln w="25400">
            <a:solidFill>
              <a:schemeClr val="accent6">
                <a:lumMod val="75000"/>
              </a:schemeClr>
            </a:solidFill>
            <a:prstDash val="sysDot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Koppling: vinklad 39">
            <a:extLst>
              <a:ext uri="{FF2B5EF4-FFF2-40B4-BE49-F238E27FC236}">
                <a16:creationId xmlns:a16="http://schemas.microsoft.com/office/drawing/2014/main" id="{D5504358-CAE8-11E0-8B4F-81C89C624E66}"/>
              </a:ext>
            </a:extLst>
          </p:cNvPr>
          <p:cNvCxnSpPr>
            <a:cxnSpLocks/>
            <a:stCxn id="2" idx="1"/>
          </p:cNvCxnSpPr>
          <p:nvPr/>
        </p:nvCxnSpPr>
        <p:spPr>
          <a:xfrm rot="10800000">
            <a:off x="965142" y="3105408"/>
            <a:ext cx="537860" cy="2754596"/>
          </a:xfrm>
          <a:prstGeom prst="bentConnector2">
            <a:avLst/>
          </a:prstGeom>
          <a:ln w="25400">
            <a:solidFill>
              <a:schemeClr val="accent6">
                <a:lumMod val="75000"/>
              </a:schemeClr>
            </a:solidFill>
            <a:prstDash val="sysDot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ktangel 45">
            <a:extLst>
              <a:ext uri="{FF2B5EF4-FFF2-40B4-BE49-F238E27FC236}">
                <a16:creationId xmlns:a16="http://schemas.microsoft.com/office/drawing/2014/main" id="{19CE536E-32A8-C457-8224-1D37DA81FCAB}"/>
              </a:ext>
            </a:extLst>
          </p:cNvPr>
          <p:cNvSpPr/>
          <p:nvPr/>
        </p:nvSpPr>
        <p:spPr>
          <a:xfrm>
            <a:off x="0" y="-3866"/>
            <a:ext cx="11210925" cy="10699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1F6575">
                  <a:alpha val="92000"/>
                </a:srgbClr>
              </a:gs>
              <a:gs pos="23000">
                <a:srgbClr val="8FB2BA">
                  <a:alpha val="94000"/>
                </a:srgbClr>
              </a:gs>
              <a:gs pos="90000">
                <a:schemeClr val="bg1">
                  <a:alpha val="56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8" name="Rubrik 3">
            <a:extLst>
              <a:ext uri="{FF2B5EF4-FFF2-40B4-BE49-F238E27FC236}">
                <a16:creationId xmlns:a16="http://schemas.microsoft.com/office/drawing/2014/main" id="{E7B27CE2-55AB-2DE2-A553-36A1DC5864DA}"/>
              </a:ext>
            </a:extLst>
          </p:cNvPr>
          <p:cNvSpPr txBox="1">
            <a:spLocks/>
          </p:cNvSpPr>
          <p:nvPr/>
        </p:nvSpPr>
        <p:spPr>
          <a:xfrm>
            <a:off x="284620" y="-101010"/>
            <a:ext cx="6746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sz="26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Ett flöde i VIOL 3</a:t>
            </a:r>
            <a:endParaRPr lang="sv-SE" sz="2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05FD235E-37A0-52AA-0C8D-9F20A2E5E1E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C8C8C8"/>
              </a:clrFrom>
              <a:clrTo>
                <a:srgbClr val="C8C8C8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622" y="4651425"/>
            <a:ext cx="827231" cy="826157"/>
          </a:xfrm>
          <a:prstGeom prst="rect">
            <a:avLst/>
          </a:prstGeom>
        </p:spPr>
      </p:pic>
      <p:pic>
        <p:nvPicPr>
          <p:cNvPr id="73" name="Bildobjekt 72" descr="En bild som visar Grafik, Teckensnitt, grafisk design, logotyp&#10;&#10;Automatiskt genererad beskrivning">
            <a:extLst>
              <a:ext uri="{FF2B5EF4-FFF2-40B4-BE49-F238E27FC236}">
                <a16:creationId xmlns:a16="http://schemas.microsoft.com/office/drawing/2014/main" id="{0FDF0185-FA65-B5C8-C741-41AA8C982DF9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1999" y="2194494"/>
            <a:ext cx="1368682" cy="11301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8160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Fokusområde VIOL 3 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DD77309-3CA8-0463-D35B-212431EFCB32}"/>
              </a:ext>
            </a:extLst>
          </p:cNvPr>
          <p:cNvSpPr txBox="1"/>
          <p:nvPr/>
        </p:nvSpPr>
        <p:spPr>
          <a:xfrm>
            <a:off x="3014066" y="3403504"/>
            <a:ext cx="6163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i="1">
                <a:solidFill>
                  <a:schemeClr val="bg1"/>
                </a:solidFill>
              </a:rPr>
              <a:t>Ett flöde i VIOL 3 &amp; Rapportportalen</a:t>
            </a:r>
          </a:p>
        </p:txBody>
      </p:sp>
    </p:spTree>
    <p:extLst>
      <p:ext uri="{BB962C8B-B14F-4D97-AF65-F5344CB8AC3E}">
        <p14:creationId xmlns:p14="http://schemas.microsoft.com/office/powerpoint/2010/main" val="3959244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591EFC-152B-9E93-427D-56CE83E9A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Mätbeskedsklienten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E217E37-1ED9-85A6-555B-42E4702008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Utbildning – ”Mätbesked i VIOL 3” </a:t>
            </a:r>
          </a:p>
        </p:txBody>
      </p:sp>
    </p:spTree>
    <p:extLst>
      <p:ext uri="{BB962C8B-B14F-4D97-AF65-F5344CB8AC3E}">
        <p14:creationId xmlns:p14="http://schemas.microsoft.com/office/powerpoint/2010/main" val="17329726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-tema">
  <a:themeElements>
    <a:clrScheme name="Biometri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B9637"/>
      </a:accent1>
      <a:accent2>
        <a:srgbClr val="007950"/>
      </a:accent2>
      <a:accent3>
        <a:srgbClr val="F59D24"/>
      </a:accent3>
      <a:accent4>
        <a:srgbClr val="A2C617"/>
      </a:accent4>
      <a:accent5>
        <a:srgbClr val="A0306E"/>
      </a:accent5>
      <a:accent6>
        <a:srgbClr val="DFDCD8"/>
      </a:accent6>
      <a:hlink>
        <a:srgbClr val="1F657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 Biometria oktober 2022" id="{25D3BB66-EB4A-43AD-94DE-B3A6CE25BE07}" vid="{6EA05DEA-5033-4964-A6CA-F55F0AAB5E7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314094a-a6e6-4b38-95cf-160d2c3454fe">
      <UserInfo>
        <DisplayName>Anja Bäck</DisplayName>
        <AccountId>55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A43716AADED64A9B36A5ABA83975D6" ma:contentTypeVersion="10" ma:contentTypeDescription="Skapa ett nytt dokument." ma:contentTypeScope="" ma:versionID="537e181f698d670cd3c84a07136394fb">
  <xsd:schema xmlns:xsd="http://www.w3.org/2001/XMLSchema" xmlns:xs="http://www.w3.org/2001/XMLSchema" xmlns:p="http://schemas.microsoft.com/office/2006/metadata/properties" xmlns:ns2="851b9d64-29d1-4c32-b6bc-d94d6c9c2da6" xmlns:ns3="f314094a-a6e6-4b38-95cf-160d2c3454fe" targetNamespace="http://schemas.microsoft.com/office/2006/metadata/properties" ma:root="true" ma:fieldsID="1e277196b8dfd7a60fbf81659c12f957" ns2:_="" ns3:_="">
    <xsd:import namespace="851b9d64-29d1-4c32-b6bc-d94d6c9c2da6"/>
    <xsd:import namespace="f314094a-a6e6-4b38-95cf-160d2c345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b9d64-29d1-4c32-b6bc-d94d6c9c2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4094a-a6e6-4b38-95cf-160d2c3454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D123AA-AEB7-478E-B727-B6E913D5283C}">
  <ds:schemaRefs>
    <ds:schemaRef ds:uri="851b9d64-29d1-4c32-b6bc-d94d6c9c2da6"/>
    <ds:schemaRef ds:uri="f314094a-a6e6-4b38-95cf-160d2c3454f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F2E71C2-473E-44CB-B5B6-23B4FA3D16C9}">
  <ds:schemaRefs>
    <ds:schemaRef ds:uri="851b9d64-29d1-4c32-b6bc-d94d6c9c2da6"/>
    <ds:schemaRef ds:uri="f314094a-a6e6-4b38-95cf-160d2c3454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4393CF5-9E86-4748-B3F1-2D1107BCD3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 Biometria oktober 2022</Template>
  <TotalTime>38</TotalTime>
  <Words>783</Words>
  <Application>Microsoft Office PowerPoint</Application>
  <PresentationFormat>Bredbild</PresentationFormat>
  <Paragraphs>108</Paragraphs>
  <Slides>17</Slides>
  <Notes>7</Notes>
  <HiddenSlides>0</HiddenSlides>
  <MMClips>1</MMClips>
  <ScaleCrop>false</ScaleCrop>
  <HeadingPairs>
    <vt:vector size="6" baseType="variant">
      <vt:variant>
        <vt:lpstr>Använt teckensnitt</vt:lpstr>
      </vt:variant>
      <vt:variant>
        <vt:i4>11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17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Candara</vt:lpstr>
      <vt:lpstr>Noto Serif</vt:lpstr>
      <vt:lpstr>Open Sans</vt:lpstr>
      <vt:lpstr>Open Sans Light</vt:lpstr>
      <vt:lpstr>Symbol</vt:lpstr>
      <vt:lpstr>Systemtypsnitt normalt</vt:lpstr>
      <vt:lpstr>Times New Roman</vt:lpstr>
      <vt:lpstr>Office-tema</vt:lpstr>
      <vt:lpstr>PowerPoint-presentation</vt:lpstr>
      <vt:lpstr>Blå Digital | Virkeshandlare</vt:lpstr>
      <vt:lpstr>PowerPoint-presentation</vt:lpstr>
      <vt:lpstr>Introduktion </vt:lpstr>
      <vt:lpstr>Introduktion | Föregående möte </vt:lpstr>
      <vt:lpstr>Introduktion | Kort information </vt:lpstr>
      <vt:lpstr>PowerPoint-presentation</vt:lpstr>
      <vt:lpstr>Fokusområde VIOL 3  </vt:lpstr>
      <vt:lpstr>Mätbeskedsklienten</vt:lpstr>
      <vt:lpstr>Milstolpar </vt:lpstr>
      <vt:lpstr>Passerad milstolpe</vt:lpstr>
      <vt:lpstr>Genomgång av Milstolpe 5A-C</vt:lpstr>
      <vt:lpstr>Genomgång av Milstolpe 6 </vt:lpstr>
      <vt:lpstr>Nästa möte &amp; Hemläxa </vt:lpstr>
      <vt:lpstr>Kommande träffar</vt:lpstr>
      <vt:lpstr>Hemläxa </vt:lpstr>
      <vt:lpstr>Tack för idag!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Lizette Söderlund</dc:creator>
  <cp:lastModifiedBy>Simon Åkerling</cp:lastModifiedBy>
  <cp:revision>5</cp:revision>
  <dcterms:created xsi:type="dcterms:W3CDTF">2024-02-06T11:57:07Z</dcterms:created>
  <dcterms:modified xsi:type="dcterms:W3CDTF">2024-04-23T06:50:37Z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0x0101003FA43716AADED64A9B36A5ABA83975D6</vt:lpwstr>
  </property>
</Properties>
</file>