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3"/>
  </p:notesMasterIdLst>
  <p:sldIdLst>
    <p:sldId id="268" r:id="rId5"/>
    <p:sldId id="2147472054" r:id="rId6"/>
    <p:sldId id="2147472043" r:id="rId7"/>
    <p:sldId id="2147472048" r:id="rId8"/>
    <p:sldId id="2147472052" r:id="rId9"/>
    <p:sldId id="2147472058" r:id="rId10"/>
    <p:sldId id="2147472049" r:id="rId11"/>
    <p:sldId id="2147472067" r:id="rId12"/>
    <p:sldId id="2147472078" r:id="rId13"/>
    <p:sldId id="2147472071" r:id="rId14"/>
    <p:sldId id="2147472079" r:id="rId15"/>
    <p:sldId id="2147472068" r:id="rId16"/>
    <p:sldId id="2147472077" r:id="rId17"/>
    <p:sldId id="2147472085" r:id="rId18"/>
    <p:sldId id="2147472082" r:id="rId19"/>
    <p:sldId id="2147472086" r:id="rId20"/>
    <p:sldId id="2147472087" r:id="rId21"/>
    <p:sldId id="2147472081" r:id="rId22"/>
    <p:sldId id="2147472080" r:id="rId23"/>
    <p:sldId id="2147472073" r:id="rId24"/>
    <p:sldId id="2147472040" r:id="rId25"/>
    <p:sldId id="2147472045" r:id="rId26"/>
    <p:sldId id="2147472060" r:id="rId27"/>
    <p:sldId id="2147472059" r:id="rId28"/>
    <p:sldId id="2147472051" r:id="rId29"/>
    <p:sldId id="1940" r:id="rId30"/>
    <p:sldId id="2147472053" r:id="rId31"/>
    <p:sldId id="1930" r:id="rId32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C023C9C-9EAD-6DF4-6D39-A8A6213C1697}" name="Lizette Söderlund" initials="LS" userId="S::Lizette.Soderlund@biometria.se::ffb87a56-3ba4-4d87-b182-bccbc9485587" providerId="AD"/>
  <p188:author id="{4E8DF5DE-891D-D5B1-81D3-53D9F82B949B}" name="Amanda Lundberg" initials="AL" userId="S::Amanda.Lundberg@biometria.se::ace7a99f-853f-4c42-b04f-2675a9048d9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9637"/>
    <a:srgbClr val="89E089"/>
    <a:srgbClr val="A7FCA7"/>
    <a:srgbClr val="007B4F"/>
    <a:srgbClr val="0F0F0F"/>
    <a:srgbClr val="0404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FF8505-9155-40D1-BEF1-7801BDB045DC}" type="datetimeFigureOut">
              <a:rPr lang="sv-SE" smtClean="0"/>
              <a:t>2024-11-01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5F9135-D8E4-4BB9-9346-3FF4898EDC8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61502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F9135-D8E4-4BB9-9346-3FF4898EDC80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15526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sv-SE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683CBD-E336-42B6-B29C-944C25B6903D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6464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DD94AB-F4AE-4C61-4E00-8A9A7A6164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D1AAFB42-B56A-D64F-707F-E50957042E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30624663-7655-9DD1-64F3-BD6CF1E8C8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7824271-C2F2-A965-3D1C-C45E45A79E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69941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DD94AB-F4AE-4C61-4E00-8A9A7A6164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D1AAFB42-B56A-D64F-707F-E50957042E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30624663-7655-9DD1-64F3-BD6CF1E8C8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7824271-C2F2-A965-3D1C-C45E45A79E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140279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647058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C98EB1-C6D7-A0C1-638D-40B8DD9EF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A559CAA9-94EB-A58B-CDF5-B6D2233AC6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C3E1E7C7-DF21-C33C-B366-9EC63477C1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28E4A0D-A1DA-43B7-E909-B25D07A5CD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57545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9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örstasida endas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räd, utomhus, skog, trä&#10;&#10;Automatiskt genererad beskrivning">
            <a:extLst>
              <a:ext uri="{FF2B5EF4-FFF2-40B4-BE49-F238E27FC236}">
                <a16:creationId xmlns:a16="http://schemas.microsoft.com/office/drawing/2014/main" id="{844745CF-7C36-3243-B9C6-AD5D1C2F5B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Bildobjekt 6" descr="En bild som visar ritning&#10;&#10;Automatiskt genererad beskrivning">
            <a:extLst>
              <a:ext uri="{FF2B5EF4-FFF2-40B4-BE49-F238E27FC236}">
                <a16:creationId xmlns:a16="http://schemas.microsoft.com/office/drawing/2014/main" id="{43E5D5CC-697F-6844-939F-0A5A8BC965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41326" y="2280912"/>
            <a:ext cx="8509348" cy="199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171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utomhus, snö, stående, person&#10;&#10;Automatiskt genererad beskrivning">
            <a:extLst>
              <a:ext uri="{FF2B5EF4-FFF2-40B4-BE49-F238E27FC236}">
                <a16:creationId xmlns:a16="http://schemas.microsoft.com/office/drawing/2014/main" id="{EDA43F72-F58B-4A42-A6FA-37B1057F67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244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räd, utomhus, transport, av trä&#10;&#10;Automatiskt genererad beskrivning">
            <a:extLst>
              <a:ext uri="{FF2B5EF4-FFF2-40B4-BE49-F238E27FC236}">
                <a16:creationId xmlns:a16="http://schemas.microsoft.com/office/drawing/2014/main" id="{9068025E-6855-214E-880C-F7376AE82D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8658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räd, utomhus, växt, skog&#10;&#10;Automatiskt genererad beskrivning">
            <a:extLst>
              <a:ext uri="{FF2B5EF4-FFF2-40B4-BE49-F238E27FC236}">
                <a16:creationId xmlns:a16="http://schemas.microsoft.com/office/drawing/2014/main" id="{DD08B0C4-8633-7041-A346-C1115B476B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7627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bit, choklad, nära&#10;&#10;Automatiskt genererad beskrivning">
            <a:extLst>
              <a:ext uri="{FF2B5EF4-FFF2-40B4-BE49-F238E27FC236}">
                <a16:creationId xmlns:a16="http://schemas.microsoft.com/office/drawing/2014/main" id="{5219BA8A-737E-7A40-BC15-66400703B6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4880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årta, leksak, födelsedag&#10;&#10;Automatiskt genererad beskrivning">
            <a:extLst>
              <a:ext uri="{FF2B5EF4-FFF2-40B4-BE49-F238E27FC236}">
                <a16:creationId xmlns:a16="http://schemas.microsoft.com/office/drawing/2014/main" id="{2F1CB311-7921-1D45-B6AC-44CA93726D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7022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punkt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0759673-9500-5648-AEDB-11338B257B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1987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brö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260" cy="4351338"/>
          </a:xfrm>
        </p:spPr>
        <p:txBody>
          <a:bodyPr/>
          <a:lstStyle>
            <a:lvl1pPr marL="4763" indent="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None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0759673-9500-5648-AEDB-11338B257B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5366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Rubrik och punktlista">
    <p:bg>
      <p:bgPr>
        <a:solidFill>
          <a:srgbClr val="DFD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AE373ED7-365C-4324-8A54-F8822D97EE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EED67C67-F8DF-482E-96DD-3E08F44A40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E37F559B-BA39-40A8-A8E2-FD864868AD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</p:spTree>
    <p:extLst>
      <p:ext uri="{BB962C8B-B14F-4D97-AF65-F5344CB8AC3E}">
        <p14:creationId xmlns:p14="http://schemas.microsoft.com/office/powerpoint/2010/main" val="11855400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Rubrik och punktlista">
    <p:bg>
      <p:bgPr>
        <a:solidFill>
          <a:srgbClr val="0F0F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0759673-9500-5648-AEDB-11338B257B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3509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Rubrik och brödtext">
    <p:bg>
      <p:bgPr>
        <a:solidFill>
          <a:srgbClr val="0F0F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260" cy="4351338"/>
          </a:xfrm>
        </p:spPr>
        <p:txBody>
          <a:bodyPr/>
          <a:lstStyle>
            <a:lvl1pPr marL="4763" indent="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None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0759673-9500-5648-AEDB-11338B257B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193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örstasida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inomhus, bit, choklad, nära&#10;&#10;Automatiskt genererad beskrivning">
            <a:extLst>
              <a:ext uri="{FF2B5EF4-FFF2-40B4-BE49-F238E27FC236}">
                <a16:creationId xmlns:a16="http://schemas.microsoft.com/office/drawing/2014/main" id="{D698C875-4914-3947-BDA0-1A8EDB48C6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5309DB69-9C4F-3247-AF7F-705F73A4D21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31267" y="1382707"/>
            <a:ext cx="6242137" cy="443314"/>
          </a:xfrm>
        </p:spPr>
        <p:txBody>
          <a:bodyPr anchor="t"/>
          <a:lstStyle>
            <a:lvl1pPr algn="l">
              <a:defRPr sz="1600" b="1" i="0" spc="-3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döpa presentationen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746FF08F-4952-E34F-8725-A2380E0A879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31267" y="1667233"/>
            <a:ext cx="4230941" cy="317575"/>
          </a:xfrm>
        </p:spPr>
        <p:txBody>
          <a:bodyPr/>
          <a:lstStyle>
            <a:lvl1pPr marL="0" indent="0" algn="l">
              <a:buNone/>
              <a:defRPr sz="11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skriva datum</a:t>
            </a:r>
          </a:p>
        </p:txBody>
      </p:sp>
      <p:pic>
        <p:nvPicPr>
          <p:cNvPr id="6" name="Bildobjekt 5" descr="En bild som visar ritning&#10;&#10;Automatiskt genererad beskrivning">
            <a:extLst>
              <a:ext uri="{FF2B5EF4-FFF2-40B4-BE49-F238E27FC236}">
                <a16:creationId xmlns:a16="http://schemas.microsoft.com/office/drawing/2014/main" id="{13A9E33A-5696-6347-B3A9-1F8412DFEB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5758" y="503694"/>
            <a:ext cx="4106783" cy="96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6747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Rubrik och punktlista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5AD521E9-41BB-4C45-8FB4-7F302EDF25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4455CA7D-5F1E-47A7-A16A-DA19D8CA7E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73030E92-01DB-4B95-8CB7-C4A02C8312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</p:spTree>
    <p:extLst>
      <p:ext uri="{BB962C8B-B14F-4D97-AF65-F5344CB8AC3E}">
        <p14:creationId xmlns:p14="http://schemas.microsoft.com/office/powerpoint/2010/main" val="24190001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Rubrik och punktlista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AD521E9-41BB-4C45-8FB4-7F302EDF25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0334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Rubrik och punktlista skog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5AD521E9-41BB-4C45-8FB4-7F302EDF25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4455CA7D-5F1E-47A7-A16A-DA19D8CA7E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73030E92-01DB-4B95-8CB7-C4A02C8312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  <p:pic>
        <p:nvPicPr>
          <p:cNvPr id="8" name="Bildobjekt 7" descr="En bild som visar text, träd, utomhus, natur&#10;&#10;Automatiskt genererad beskrivning">
            <a:extLst>
              <a:ext uri="{FF2B5EF4-FFF2-40B4-BE49-F238E27FC236}">
                <a16:creationId xmlns:a16="http://schemas.microsoft.com/office/drawing/2014/main" id="{A96232E9-F9E3-4F98-94D0-77E4C9D89C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07181"/>
            <a:ext cx="12192000" cy="305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1750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Rubrik och punktlista skog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AD521E9-41BB-4C45-8FB4-7F302EDF25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pic>
        <p:nvPicPr>
          <p:cNvPr id="8" name="Bildobjekt 7" descr="En bild som visar text, träd, utomhus, natur&#10;&#10;Automatiskt genererad beskrivning">
            <a:extLst>
              <a:ext uri="{FF2B5EF4-FFF2-40B4-BE49-F238E27FC236}">
                <a16:creationId xmlns:a16="http://schemas.microsoft.com/office/drawing/2014/main" id="{A959F5E3-4393-4ED4-9630-CA956E0373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07181"/>
            <a:ext cx="12192000" cy="305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7484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Rubrik och punktlista">
    <p:bg>
      <p:bgPr>
        <a:solidFill>
          <a:srgbClr val="007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CB50E3FE-E99C-4304-95DC-9D1AE2AE85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635A18FD-F9DB-4EF3-900E-AB3E825F52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7861597B-4C3A-4E44-BB94-8E312EBCEB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</p:spTree>
    <p:extLst>
      <p:ext uri="{BB962C8B-B14F-4D97-AF65-F5344CB8AC3E}">
        <p14:creationId xmlns:p14="http://schemas.microsoft.com/office/powerpoint/2010/main" val="12764880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Rubrik och punktlista">
    <p:bg>
      <p:bgPr>
        <a:solidFill>
          <a:srgbClr val="007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CB50E3FE-E99C-4304-95DC-9D1AE2AE85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6495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Rubrik och punktlista">
    <p:bg>
      <p:bgPr>
        <a:solidFill>
          <a:srgbClr val="007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CB50E3FE-E99C-4304-95DC-9D1AE2AE85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635A18FD-F9DB-4EF3-900E-AB3E825F52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7861597B-4C3A-4E44-BB94-8E312EBCEB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  <p:pic>
        <p:nvPicPr>
          <p:cNvPr id="3" name="Bildobjekt 2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F6EB22F1-56EB-427F-9F7D-8BD801DCC9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10613"/>
            <a:ext cx="12192000" cy="304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4855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Rubrik och punktlista">
    <p:bg>
      <p:bgPr>
        <a:solidFill>
          <a:srgbClr val="007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CB50E3FE-E99C-4304-95DC-9D1AE2AE85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pic>
        <p:nvPicPr>
          <p:cNvPr id="6" name="Bildobjekt 5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608C5B33-718D-40E8-9021-6F58AE46CB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21763"/>
            <a:ext cx="12192000" cy="303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7765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Mellansida Rubri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utomhus, himmel, föremål utomhus, rad&#10;&#10;Automatiskt genererad beskrivning">
            <a:extLst>
              <a:ext uri="{FF2B5EF4-FFF2-40B4-BE49-F238E27FC236}">
                <a16:creationId xmlns:a16="http://schemas.microsoft.com/office/drawing/2014/main" id="{CB8BBDA1-C9D2-E048-A654-0B56C6A04F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1A506F4A-FEB1-3448-8FB5-208E45A789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3081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Mellansida Rubri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räd, utomhus, skog, växt&#10;&#10;Automatiskt genererad beskrivning">
            <a:extLst>
              <a:ext uri="{FF2B5EF4-FFF2-40B4-BE49-F238E27FC236}">
                <a16:creationId xmlns:a16="http://schemas.microsoft.com/office/drawing/2014/main" id="{2C9D44E2-6AB2-3847-8709-32933A20EB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5577468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072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309DB69-9C4F-3247-AF7F-705F73A4D2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746FF08F-4952-E34F-8725-A2380E0A87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7D0B8E1C-8E9D-B44C-99B1-6CE46C9991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4144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räd, utomhus, transport, skog&#10;&#10;Automatiskt genererad beskrivning">
            <a:extLst>
              <a:ext uri="{FF2B5EF4-FFF2-40B4-BE49-F238E27FC236}">
                <a16:creationId xmlns:a16="http://schemas.microsoft.com/office/drawing/2014/main" id="{583E969E-2309-714E-8EC1-B47605F58C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520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räd, utomhus, skog, trä&#10;&#10;Automatiskt genererad beskrivning">
            <a:extLst>
              <a:ext uri="{FF2B5EF4-FFF2-40B4-BE49-F238E27FC236}">
                <a16:creationId xmlns:a16="http://schemas.microsoft.com/office/drawing/2014/main" id="{FE204568-3E71-624C-B70D-14E2EC4526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1187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6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utomhus, gräs, träd, växt&#10;&#10;Automatiskt genererad beskrivning">
            <a:extLst>
              <a:ext uri="{FF2B5EF4-FFF2-40B4-BE49-F238E27FC236}">
                <a16:creationId xmlns:a16="http://schemas.microsoft.com/office/drawing/2014/main" id="{DE5F308A-4224-664E-AC74-19DE6F9619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0954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Rubriksida mål och fokus skog lj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ED4AF340-8D86-7791-AD7D-652282C9E5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15000"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36857"/>
            <a:ext cx="12192000" cy="3021143"/>
          </a:xfrm>
          <a:prstGeom prst="rect">
            <a:avLst/>
          </a:prstGeom>
          <a:effectLst/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3658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Rubrik och punktlista skog lj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  <p:pic>
        <p:nvPicPr>
          <p:cNvPr id="7" name="Bildobjekt 6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74C213AF-6C3D-43A3-A57B-830BEB5811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15000"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36857"/>
            <a:ext cx="12192000" cy="302114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052844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Rubrik och brödtext liten textruta skog lj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8687B7DF-24F8-4FCC-8CF5-01FAFB9764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15000"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36857"/>
            <a:ext cx="12192000" cy="3021143"/>
          </a:xfrm>
          <a:prstGeom prst="rect">
            <a:avLst/>
          </a:prstGeom>
          <a:effectLst/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260" cy="4351338"/>
          </a:xfrm>
        </p:spPr>
        <p:txBody>
          <a:bodyPr>
            <a:noAutofit/>
          </a:bodyPr>
          <a:lstStyle>
            <a:lvl1pPr marL="4763" indent="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None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E81181C-596E-47B7-AB47-7A9AD1F152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5326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Rubriksida mål och fokus skog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61119EC1-EAE9-4FF6-8300-3884E93831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36857"/>
            <a:ext cx="12192000" cy="3103143"/>
          </a:xfrm>
          <a:prstGeom prst="rect">
            <a:avLst/>
          </a:prstGeom>
          <a:effectLst/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ABA4F4CE-E9D4-44F7-BBC7-2A1E00A6078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8544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Rubrik och text skog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0F636A2D-8C25-4F6A-90B1-56A1F5D75C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36857"/>
            <a:ext cx="12192000" cy="3103143"/>
          </a:xfrm>
          <a:prstGeom prst="rect">
            <a:avLst/>
          </a:prstGeom>
          <a:effectLst/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123482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141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Rubrik och brödtext liten textruta skog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8687B7DF-24F8-4FCC-8CF5-01FAFB9764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36857"/>
            <a:ext cx="12192000" cy="3103143"/>
          </a:xfrm>
          <a:prstGeom prst="rect">
            <a:avLst/>
          </a:prstGeom>
          <a:effectLst/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260" cy="4351338"/>
          </a:xfrm>
        </p:spPr>
        <p:txBody>
          <a:bodyPr>
            <a:noAutofit/>
          </a:bodyPr>
          <a:lstStyle>
            <a:lvl1pPr marL="4763" indent="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None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E81181C-596E-47B7-AB47-7A9AD1F152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4344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Rubriksida mål och fokus skog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ABA4F4CE-E9D4-44F7-BBC7-2A1E00A607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  <p:pic>
        <p:nvPicPr>
          <p:cNvPr id="11" name="Bildobjekt 10" descr="En bild som visar text, träd, utomhus, natur&#10;&#10;Automatiskt genererad beskrivning">
            <a:extLst>
              <a:ext uri="{FF2B5EF4-FFF2-40B4-BE49-F238E27FC236}">
                <a16:creationId xmlns:a16="http://schemas.microsoft.com/office/drawing/2014/main" id="{271A51A6-0CC7-4C24-B019-85A592794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07181"/>
            <a:ext cx="12192000" cy="305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905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himmel, utomhus, föremål utomhus, rad&#10;&#10;Automatiskt genererad beskrivning">
            <a:extLst>
              <a:ext uri="{FF2B5EF4-FFF2-40B4-BE49-F238E27FC236}">
                <a16:creationId xmlns:a16="http://schemas.microsoft.com/office/drawing/2014/main" id="{90666055-DDF7-5044-974C-60C12F5A5E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1A506F4A-FEB1-3448-8FB5-208E45A789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583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Rubrik och punktlista skog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  <p:pic>
        <p:nvPicPr>
          <p:cNvPr id="7" name="Bildobjekt 6" descr="En bild som visar text, träd, utomhus, natur&#10;&#10;Automatiskt genererad beskrivning">
            <a:extLst>
              <a:ext uri="{FF2B5EF4-FFF2-40B4-BE49-F238E27FC236}">
                <a16:creationId xmlns:a16="http://schemas.microsoft.com/office/drawing/2014/main" id="{BE2BA5EE-D5BB-406C-93B0-CA8F887936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07181"/>
            <a:ext cx="12192000" cy="305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8271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Rubrik och brödtext liten textruta skog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ext, träd, utomhus, natur&#10;&#10;Automatiskt genererad beskrivning">
            <a:extLst>
              <a:ext uri="{FF2B5EF4-FFF2-40B4-BE49-F238E27FC236}">
                <a16:creationId xmlns:a16="http://schemas.microsoft.com/office/drawing/2014/main" id="{DD81890C-23DF-6210-0CDB-1E929B9420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07181"/>
            <a:ext cx="12192000" cy="3050819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260" cy="4351338"/>
          </a:xfrm>
        </p:spPr>
        <p:txBody>
          <a:bodyPr>
            <a:noAutofit/>
          </a:bodyPr>
          <a:lstStyle>
            <a:lvl1pPr marL="4763" indent="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None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E81181C-596E-47B7-AB47-7A9AD1F152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8422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Rubrik och punktlista handsl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duva&#10;&#10;Automatiskt genererad beskrivning">
            <a:extLst>
              <a:ext uri="{FF2B5EF4-FFF2-40B4-BE49-F238E27FC236}">
                <a16:creationId xmlns:a16="http://schemas.microsoft.com/office/drawing/2014/main" id="{7B3FEB56-2BD7-4995-8EB3-C8DE7B4145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2796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Rubrik och punktlista handslag ljus to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duva&#10;&#10;Automatiskt genererad beskrivning">
            <a:extLst>
              <a:ext uri="{FF2B5EF4-FFF2-40B4-BE49-F238E27FC236}">
                <a16:creationId xmlns:a16="http://schemas.microsoft.com/office/drawing/2014/main" id="{7B3FEB56-2BD7-4995-8EB3-C8DE7B4145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45489A8B-6881-414C-AAA8-C5354BC0FB4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4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5819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Rubrik och punktlista blå bakgrund pussel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B23E3302-CC64-4EF7-B17C-7636606855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AD521E9-41BB-4C45-8FB4-7F302EDF255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7410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Rubriksida mål och fokus grön bakgrund sko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083FF4CA-70AC-47A8-A306-987D5991B9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6750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Rubriksida mål och fokus blå bakgrund sko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vår, oskärpa, havsbotten&#10;&#10;Automatiskt genererad beskrivning">
            <a:extLst>
              <a:ext uri="{FF2B5EF4-FFF2-40B4-BE49-F238E27FC236}">
                <a16:creationId xmlns:a16="http://schemas.microsoft.com/office/drawing/2014/main" id="{FA705A57-FC75-428A-A2D0-216A038F2F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4107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Rubrik och punktlista pussel lj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FC7A0564-F709-4FBD-9315-712441A16B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341DACD4-61AE-4542-A805-0FDA3E1A7E1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4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2258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Rubriksida mål och fokus puss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D84DA6C6-552A-42CE-981A-75BBFEF3C4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1DB32E4F-3972-5F7B-998D-769AFCE3074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8706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090DBE3-5934-F94B-117D-41850CA8A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CEA471F8-9AF6-BEB1-F4BD-5217A41672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477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grön, sitter, skog, träd&#10;&#10;Automatiskt genererad beskrivning">
            <a:extLst>
              <a:ext uri="{FF2B5EF4-FFF2-40B4-BE49-F238E27FC236}">
                <a16:creationId xmlns:a16="http://schemas.microsoft.com/office/drawing/2014/main" id="{922A2FA4-7B6B-4B4A-8C6A-280873A755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33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ellansida Rubri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utomhus, träd, skog, växt&#10;&#10;Automatiskt genererad beskrivning">
            <a:extLst>
              <a:ext uri="{FF2B5EF4-FFF2-40B4-BE49-F238E27FC236}">
                <a16:creationId xmlns:a16="http://schemas.microsoft.com/office/drawing/2014/main" id="{D05B3671-A5BB-C92A-C73F-68063F4B9F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brightnessContrast contras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  <a:effectLst>
            <a:outerShdw blurRad="63500" dist="38100" dir="18900000" algn="bl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887B0604-5438-4DCD-88B7-2DF8A28748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 sz="2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55854DE9-2CFB-45C4-8325-43FF1AE76EB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088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ellansida Rubri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En bild som visar träd, växt, utomhus, löv&#10;&#10;Automatiskt genererad beskrivning">
            <a:extLst>
              <a:ext uri="{FF2B5EF4-FFF2-40B4-BE49-F238E27FC236}">
                <a16:creationId xmlns:a16="http://schemas.microsoft.com/office/drawing/2014/main" id="{CCCBB8AC-2B37-F50A-184A-6B4687A880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5000"/>
                    </a14:imgEffect>
                    <a14:imgEffect>
                      <a14:colorTemperature colorTemp="7200"/>
                    </a14:imgEffect>
                    <a14:imgEffect>
                      <a14:saturation sat="81000"/>
                    </a14:imgEffect>
                    <a14:imgEffect>
                      <a14:brightnessContrast bright="-24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18997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  <a:effectLst>
            <a:outerShdw blurRad="63500" dist="38100" dir="18900000" algn="bl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887B0604-5438-4DCD-88B7-2DF8A28748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 sz="2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55854DE9-2CFB-45C4-8325-43FF1AE76EB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161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gräs&#10;&#10;Automatiskt genererad beskrivning">
            <a:extLst>
              <a:ext uri="{FF2B5EF4-FFF2-40B4-BE49-F238E27FC236}">
                <a16:creationId xmlns:a16="http://schemas.microsoft.com/office/drawing/2014/main" id="{658C782C-89B4-254C-A0A9-6C93B1645F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264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räd, utomhus, gräs, skog&#10;&#10;Automatiskt genererad beskrivning">
            <a:extLst>
              <a:ext uri="{FF2B5EF4-FFF2-40B4-BE49-F238E27FC236}">
                <a16:creationId xmlns:a16="http://schemas.microsoft.com/office/drawing/2014/main" id="{2065AC02-8907-0B41-A36A-ADB110B29B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024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CC2A48DD-DCF3-F147-8A83-D4DBAA8C3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1120664-BCC5-EA40-8A3E-D97D345E8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A835E7F-1923-2B4E-8792-250CFBB348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7D77F-9B0E-A448-B81E-B6100637E94F}" type="datetimeFigureOut">
              <a:rPr lang="sv-SE" smtClean="0"/>
              <a:t>2024-11-01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AF51D83-120C-794C-9089-DF6BF2557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6B92AA7-8AD5-6A44-8B93-B38C992A6A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58DE52-BC3F-934E-9E28-15BE3F642BA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08705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49" r:id="rId3"/>
    <p:sldLayoutId id="2147483654" r:id="rId4"/>
    <p:sldLayoutId id="2147483660" r:id="rId5"/>
    <p:sldLayoutId id="2147483678" r:id="rId6"/>
    <p:sldLayoutId id="2147483679" r:id="rId7"/>
    <p:sldLayoutId id="2147483661" r:id="rId8"/>
    <p:sldLayoutId id="2147483662" r:id="rId9"/>
    <p:sldLayoutId id="2147483664" r:id="rId10"/>
    <p:sldLayoutId id="2147483663" r:id="rId11"/>
    <p:sldLayoutId id="2147483668" r:id="rId12"/>
    <p:sldLayoutId id="2147483669" r:id="rId13"/>
    <p:sldLayoutId id="2147483670" r:id="rId14"/>
    <p:sldLayoutId id="2147483650" r:id="rId15"/>
    <p:sldLayoutId id="2147483667" r:id="rId16"/>
    <p:sldLayoutId id="2147483713" r:id="rId17"/>
    <p:sldLayoutId id="2147483671" r:id="rId18"/>
    <p:sldLayoutId id="2147483672" r:id="rId19"/>
    <p:sldLayoutId id="2147483699" r:id="rId20"/>
    <p:sldLayoutId id="2147483689" r:id="rId21"/>
    <p:sldLayoutId id="2147483701" r:id="rId22"/>
    <p:sldLayoutId id="2147483693" r:id="rId23"/>
    <p:sldLayoutId id="2147483704" r:id="rId24"/>
    <p:sldLayoutId id="2147483702" r:id="rId25"/>
    <p:sldLayoutId id="2147483705" r:id="rId26"/>
    <p:sldLayoutId id="2147483703" r:id="rId27"/>
    <p:sldLayoutId id="2147483673" r:id="rId28"/>
    <p:sldLayoutId id="2147483674" r:id="rId29"/>
    <p:sldLayoutId id="2147483675" r:id="rId30"/>
    <p:sldLayoutId id="2147483676" r:id="rId31"/>
    <p:sldLayoutId id="2147483677" r:id="rId32"/>
    <p:sldLayoutId id="2147483711" r:id="rId33"/>
    <p:sldLayoutId id="2147483681" r:id="rId34"/>
    <p:sldLayoutId id="2147483688" r:id="rId35"/>
    <p:sldLayoutId id="2147483709" r:id="rId36"/>
    <p:sldLayoutId id="2147483716" r:id="rId37"/>
    <p:sldLayoutId id="2147483687" r:id="rId38"/>
    <p:sldLayoutId id="2147483710" r:id="rId39"/>
    <p:sldLayoutId id="2147483683" r:id="rId40"/>
    <p:sldLayoutId id="2147483717" r:id="rId41"/>
    <p:sldLayoutId id="2147483685" r:id="rId42"/>
    <p:sldLayoutId id="2147483686" r:id="rId43"/>
    <p:sldLayoutId id="2147483694" r:id="rId44"/>
    <p:sldLayoutId id="2147483712" r:id="rId45"/>
    <p:sldLayoutId id="2147483706" r:id="rId46"/>
    <p:sldLayoutId id="2147483707" r:id="rId47"/>
    <p:sldLayoutId id="2147483708" r:id="rId48"/>
    <p:sldLayoutId id="2147483680" r:id="rId4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ometria.se/media/4ghnuhxg/oeversikt-milstolpar-kundgrupp-blaa-digital.pdf" TargetMode="External"/><Relationship Id="rId2" Type="http://schemas.openxmlformats.org/officeDocument/2006/relationships/hyperlink" Target="https://www.biometria.se/viol-3/din-resa-mot-viol-3/milstolpar-foer-dig-som-kund/" TargetMode="External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4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hyperlink" Target="https://www.biometria.se/media/dt0eehee/milstolpe-6-affaersfloeden-verifierade-1.pdf" TargetMode="External"/><Relationship Id="rId9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5" Type="http://schemas.openxmlformats.org/officeDocument/2006/relationships/hyperlink" Target="https://www.biometria.se/viol-3/din-resa-mot-viol-3/bestaellning-av-data-till-produktionsmiljoen/" TargetMode="External"/><Relationship Id="rId4" Type="http://schemas.openxmlformats.org/officeDocument/2006/relationships/hyperlink" Target="https://www.biometria.se/viol-3/din-resa-mot-viol-3/omlaeggning-till-viol-3/omlaeggningsplan-viol-3-foer-kunder/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0.png"/><Relationship Id="rId4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ometria.se/media/qqcmwfkc/virkeshandlare-laerostig-uppdaterad-2024-08-21.xlsx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1.xml"/><Relationship Id="rId5" Type="http://schemas.openxmlformats.org/officeDocument/2006/relationships/hyperlink" Target="https://www.biometria.se/mina-sidor/biometria-utbildning/" TargetMode="External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8.png"/><Relationship Id="rId18" Type="http://schemas.microsoft.com/office/2007/relationships/hdphoto" Target="../media/hdphoto6.wdp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3.png"/><Relationship Id="rId12" Type="http://schemas.openxmlformats.org/officeDocument/2006/relationships/image" Target="../media/image47.png"/><Relationship Id="rId17" Type="http://schemas.openxmlformats.org/officeDocument/2006/relationships/image" Target="../media/image51.png"/><Relationship Id="rId2" Type="http://schemas.openxmlformats.org/officeDocument/2006/relationships/slideLayout" Target="../slideLayouts/slideLayout3.xml"/><Relationship Id="rId16" Type="http://schemas.microsoft.com/office/2007/relationships/hdphoto" Target="../media/hdphoto5.wdp"/><Relationship Id="rId1" Type="http://schemas.openxmlformats.org/officeDocument/2006/relationships/tags" Target="../tags/tag1.xml"/><Relationship Id="rId6" Type="http://schemas.openxmlformats.org/officeDocument/2006/relationships/image" Target="../media/image42.png"/><Relationship Id="rId11" Type="http://schemas.openxmlformats.org/officeDocument/2006/relationships/image" Target="../media/image46.png"/><Relationship Id="rId5" Type="http://schemas.microsoft.com/office/2007/relationships/hdphoto" Target="../media/hdphoto3.wdp"/><Relationship Id="rId15" Type="http://schemas.openxmlformats.org/officeDocument/2006/relationships/image" Target="../media/image50.png"/><Relationship Id="rId10" Type="http://schemas.microsoft.com/office/2007/relationships/hdphoto" Target="../media/hdphoto4.wdp"/><Relationship Id="rId4" Type="http://schemas.openxmlformats.org/officeDocument/2006/relationships/image" Target="../media/image41.png"/><Relationship Id="rId9" Type="http://schemas.openxmlformats.org/officeDocument/2006/relationships/image" Target="../media/image45.png"/><Relationship Id="rId1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9673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61022C9A-2382-8539-4893-D562E631B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553356"/>
            <a:ext cx="10515600" cy="510725"/>
          </a:xfrm>
        </p:spPr>
        <p:txBody>
          <a:bodyPr>
            <a:normAutofit/>
          </a:bodyPr>
          <a:lstStyle/>
          <a:p>
            <a:r>
              <a:rPr lang="sv-SE" sz="2000">
                <a:solidFill>
                  <a:srgbClr val="3B9637"/>
                </a:solidFill>
                <a:latin typeface="Open Sans"/>
                <a:ea typeface="Open Sans"/>
                <a:cs typeface="Open Sans"/>
              </a:rPr>
              <a:t>Förstaledskontrakt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27559BA5-6D53-A5A3-3146-4DB585409FBE}"/>
              </a:ext>
            </a:extLst>
          </p:cNvPr>
          <p:cNvSpPr txBox="1"/>
          <p:nvPr/>
        </p:nvSpPr>
        <p:spPr>
          <a:xfrm>
            <a:off x="383332" y="1152308"/>
            <a:ext cx="10610330" cy="39703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Wingdings"/>
              <a:buChar char="Ø"/>
            </a:pPr>
            <a:r>
              <a:rPr lang="sv-SE">
                <a:solidFill>
                  <a:srgbClr val="007B4F"/>
                </a:solidFill>
              </a:rPr>
              <a:t>Visar affärsöverenskommelsen mellan säljare och köpare av råvara det i </a:t>
            </a:r>
            <a:r>
              <a:rPr lang="sv-SE" b="1">
                <a:solidFill>
                  <a:srgbClr val="007B4F"/>
                </a:solidFill>
              </a:rPr>
              <a:t>första affärsledet.</a:t>
            </a:r>
            <a:endParaRPr lang="sv-SE">
              <a:solidFill>
                <a:srgbClr val="000000"/>
              </a:solidFill>
            </a:endParaRPr>
          </a:p>
          <a:p>
            <a:pPr marL="285750" indent="-285750">
              <a:buFont typeface="Wingdings"/>
              <a:buChar char="Ø"/>
            </a:pPr>
            <a:endParaRPr lang="sv-SE">
              <a:solidFill>
                <a:srgbClr val="007B4F"/>
              </a:solidFill>
            </a:endParaRPr>
          </a:p>
          <a:p>
            <a:pPr marL="285750" indent="-285750">
              <a:buFont typeface="Wingdings"/>
              <a:buChar char="Ø"/>
            </a:pPr>
            <a:r>
              <a:rPr lang="sv-SE">
                <a:solidFill>
                  <a:srgbClr val="007B4F"/>
                </a:solidFill>
              </a:rPr>
              <a:t>Ett</a:t>
            </a:r>
            <a:r>
              <a:rPr lang="sv-SE">
                <a:solidFill>
                  <a:srgbClr val="007B4F"/>
                </a:solidFill>
                <a:ea typeface="Calibri" panose="020F0502020204030204"/>
                <a:cs typeface="Calibri" panose="020F0502020204030204"/>
              </a:rPr>
              <a:t> förstaledkontrakt kan vara giltigt max 20 år.</a:t>
            </a:r>
            <a:endParaRPr lang="sv-SE">
              <a:solidFill>
                <a:srgbClr val="000000"/>
              </a:solidFill>
              <a:ea typeface="Calibri" panose="020F0502020204030204"/>
              <a:cs typeface="Calibri" panose="020F0502020204030204"/>
            </a:endParaRPr>
          </a:p>
          <a:p>
            <a:endParaRPr lang="sv-SE">
              <a:solidFill>
                <a:srgbClr val="007B4F"/>
              </a:solidFill>
            </a:endParaRPr>
          </a:p>
          <a:p>
            <a:pPr marL="285750" indent="-285750">
              <a:buFont typeface="Wingdings"/>
              <a:buChar char="Ø"/>
            </a:pPr>
            <a:r>
              <a:rPr lang="sv-SE">
                <a:solidFill>
                  <a:srgbClr val="007B4F"/>
                </a:solidFill>
              </a:rPr>
              <a:t>Kan upprättas antingen mellan privatperson och organisation eller mellan två organisationer.</a:t>
            </a:r>
            <a:endParaRPr lang="sv-SE">
              <a:ea typeface="Calibri" panose="020F0502020204030204"/>
              <a:cs typeface="Calibri" panose="020F0502020204030204"/>
            </a:endParaRPr>
          </a:p>
          <a:p>
            <a:endParaRPr lang="sv-SE">
              <a:solidFill>
                <a:srgbClr val="007B4F"/>
              </a:solidFill>
            </a:endParaRPr>
          </a:p>
          <a:p>
            <a:pPr marL="285750" indent="-285750">
              <a:buFont typeface="Wingdings"/>
              <a:buChar char="Ø"/>
            </a:pPr>
            <a:r>
              <a:rPr lang="sv-SE">
                <a:solidFill>
                  <a:srgbClr val="007B4F"/>
                </a:solidFill>
              </a:rPr>
              <a:t>Ett förstaledskontrakt kan också avse de affärer som startar vid en terminal eller industri. </a:t>
            </a:r>
            <a:endParaRPr lang="sv-SE">
              <a:solidFill>
                <a:srgbClr val="007B4F"/>
              </a:solidFill>
              <a:ea typeface="Calibri"/>
              <a:cs typeface="Calibri"/>
            </a:endParaRPr>
          </a:p>
          <a:p>
            <a:endParaRPr lang="sv-SE">
              <a:solidFill>
                <a:srgbClr val="007B4F"/>
              </a:solidFill>
              <a:ea typeface="Calibri"/>
              <a:cs typeface="Calibri"/>
            </a:endParaRPr>
          </a:p>
          <a:p>
            <a:pPr marL="285750" indent="-285750">
              <a:buFont typeface="Wingdings"/>
              <a:buChar char="Ø"/>
            </a:pPr>
            <a:r>
              <a:rPr lang="sv-SE">
                <a:solidFill>
                  <a:srgbClr val="007B4F"/>
                </a:solidFill>
              </a:rPr>
              <a:t>Om säljaren är en privatperson måste en </a:t>
            </a:r>
            <a:r>
              <a:rPr lang="sv-SE" b="1">
                <a:solidFill>
                  <a:srgbClr val="007B4F"/>
                </a:solidFill>
              </a:rPr>
              <a:t>leverantörsrelation </a:t>
            </a:r>
            <a:r>
              <a:rPr lang="sv-SE">
                <a:solidFill>
                  <a:srgbClr val="007B4F"/>
                </a:solidFill>
              </a:rPr>
              <a:t>läggas upp mellan säljaren och köparen. En leverantörsrelation kopplar en person till en organisation och </a:t>
            </a:r>
            <a:r>
              <a:rPr lang="sv-SE" b="1">
                <a:solidFill>
                  <a:srgbClr val="007B4F"/>
                </a:solidFill>
              </a:rPr>
              <a:t>möjliggör affärer</a:t>
            </a:r>
            <a:r>
              <a:rPr lang="sv-SE">
                <a:solidFill>
                  <a:srgbClr val="007B4F"/>
                </a:solidFill>
              </a:rPr>
              <a:t> mellan parterna. Läggs på  valfri organisatorisk enhet i organisationsstrukturen eller på juridisk nivå. En organisation kan aldrig se vilka andra organisationer en person har en leverantörsrelation med. </a:t>
            </a:r>
            <a:endParaRPr lang="sv-SE">
              <a:solidFill>
                <a:srgbClr val="007B4F"/>
              </a:solidFill>
              <a:ea typeface="Calibri"/>
              <a:cs typeface="Calibri"/>
            </a:endParaRPr>
          </a:p>
          <a:p>
            <a:endParaRPr lang="sv-SE">
              <a:solidFill>
                <a:srgbClr val="007B4F"/>
              </a:solidFill>
              <a:ea typeface="Calibri"/>
              <a:cs typeface="Calibri"/>
            </a:endParaRPr>
          </a:p>
          <a:p>
            <a:pPr marL="285750" indent="-285750">
              <a:buFont typeface="Wingdings"/>
              <a:buChar char="Ø"/>
            </a:pPr>
            <a:r>
              <a:rPr lang="sv-SE">
                <a:solidFill>
                  <a:srgbClr val="007B4F"/>
                </a:solidFill>
              </a:rPr>
              <a:t>Vid integration av förstaledskontraktet skapas leverantörsrelationen automatiskt.</a:t>
            </a:r>
            <a:endParaRPr lang="sv-SE">
              <a:solidFill>
                <a:srgbClr val="007B4F"/>
              </a:solidFill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283316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61022C9A-2382-8539-4893-D562E631B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553356"/>
            <a:ext cx="10515600" cy="482535"/>
          </a:xfrm>
        </p:spPr>
        <p:txBody>
          <a:bodyPr>
            <a:normAutofit/>
          </a:bodyPr>
          <a:lstStyle/>
          <a:p>
            <a:r>
              <a:rPr lang="sv-SE" sz="2000">
                <a:solidFill>
                  <a:srgbClr val="3B9637"/>
                </a:solidFill>
                <a:latin typeface="Open Sans"/>
                <a:ea typeface="Open Sans"/>
                <a:cs typeface="Open Sans"/>
              </a:rPr>
              <a:t>Avtalsobjekt</a:t>
            </a:r>
            <a:endParaRPr lang="sv-SE" sz="2000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27559BA5-6D53-A5A3-3146-4DB585409FBE}"/>
              </a:ext>
            </a:extLst>
          </p:cNvPr>
          <p:cNvSpPr txBox="1"/>
          <p:nvPr/>
        </p:nvSpPr>
        <p:spPr>
          <a:xfrm>
            <a:off x="415082" y="1131141"/>
            <a:ext cx="10811414" cy="34163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Wingdings"/>
              <a:buChar char="Ø"/>
            </a:pPr>
            <a:r>
              <a:rPr lang="sv-SE">
                <a:solidFill>
                  <a:srgbClr val="007B4F"/>
                </a:solidFill>
              </a:rPr>
              <a:t>Avtalsobjektet är ett geografiskt begränsat område. Avverkningstrakt, avlägg, industri.</a:t>
            </a:r>
          </a:p>
          <a:p>
            <a:endParaRPr lang="sv-SE">
              <a:solidFill>
                <a:srgbClr val="007B4F"/>
              </a:solidFill>
              <a:ea typeface="Calibri"/>
              <a:cs typeface="Calibri"/>
            </a:endParaRPr>
          </a:p>
          <a:p>
            <a:pPr marL="285750" indent="-285750">
              <a:buFont typeface="Wingdings"/>
              <a:buChar char="Ø"/>
            </a:pPr>
            <a:r>
              <a:rPr lang="sv-SE">
                <a:solidFill>
                  <a:srgbClr val="007B4F"/>
                </a:solidFill>
                <a:ea typeface="Calibri"/>
                <a:cs typeface="Calibri"/>
              </a:rPr>
              <a:t>Den sammanhållande identitet och informationsbärare genom råvaruaffären.</a:t>
            </a:r>
          </a:p>
          <a:p>
            <a:pPr marL="285750" indent="-285750">
              <a:buFont typeface="Wingdings"/>
              <a:buChar char="Ø"/>
            </a:pPr>
            <a:endParaRPr lang="sv-SE">
              <a:solidFill>
                <a:srgbClr val="007B4F"/>
              </a:solidFill>
              <a:ea typeface="Calibri"/>
              <a:cs typeface="Calibri"/>
            </a:endParaRPr>
          </a:p>
          <a:p>
            <a:pPr marL="285750" indent="-285750">
              <a:buFont typeface="Wingdings"/>
              <a:buChar char="Ø"/>
            </a:pPr>
            <a:r>
              <a:rPr lang="sv-SE">
                <a:solidFill>
                  <a:srgbClr val="007B4F"/>
                </a:solidFill>
                <a:ea typeface="Calibri"/>
                <a:cs typeface="Calibri"/>
              </a:rPr>
              <a:t>Giltighetstiden för avtalsobjektet måste rymmas inom förstaledskontraktets giltighetstid.</a:t>
            </a:r>
          </a:p>
          <a:p>
            <a:pPr marL="285750" indent="-285750">
              <a:buFont typeface="Wingdings"/>
              <a:buChar char="Ø"/>
            </a:pPr>
            <a:endParaRPr lang="sv-SE">
              <a:solidFill>
                <a:srgbClr val="007B4F"/>
              </a:solidFill>
            </a:endParaRPr>
          </a:p>
          <a:p>
            <a:pPr marL="285750" indent="-285750">
              <a:buFont typeface="Wingdings"/>
              <a:buChar char="Ø"/>
            </a:pPr>
            <a:r>
              <a:rPr lang="sv-SE" b="1">
                <a:solidFill>
                  <a:srgbClr val="007B4F"/>
                </a:solidFill>
              </a:rPr>
              <a:t>Geografiska uppgifter</a:t>
            </a:r>
            <a:r>
              <a:rPr lang="sv-SE">
                <a:solidFill>
                  <a:srgbClr val="007B4F"/>
                </a:solidFill>
              </a:rPr>
              <a:t>. LLD, regelverk för omvandlingstal, koordinater.</a:t>
            </a:r>
            <a:endParaRPr lang="sv-SE">
              <a:solidFill>
                <a:srgbClr val="007B4F"/>
              </a:solidFill>
              <a:ea typeface="Calibri" panose="020F0502020204030204"/>
              <a:cs typeface="Calibri" panose="020F0502020204030204"/>
            </a:endParaRPr>
          </a:p>
          <a:p>
            <a:endParaRPr lang="sv-SE">
              <a:solidFill>
                <a:srgbClr val="007B4F"/>
              </a:solidFill>
            </a:endParaRPr>
          </a:p>
          <a:p>
            <a:pPr marL="285750" indent="-285750">
              <a:buFont typeface="Wingdings"/>
              <a:buChar char="Ø"/>
            </a:pPr>
            <a:r>
              <a:rPr lang="sv-SE">
                <a:solidFill>
                  <a:srgbClr val="007B4F"/>
                </a:solidFill>
                <a:ea typeface="Calibri" panose="020F0502020204030204"/>
                <a:cs typeface="Calibri" panose="020F0502020204030204"/>
              </a:rPr>
              <a:t>Innehåller</a:t>
            </a:r>
            <a:r>
              <a:rPr lang="sv-SE" b="1">
                <a:solidFill>
                  <a:srgbClr val="007B4F"/>
                </a:solidFill>
                <a:ea typeface="Calibri" panose="020F0502020204030204"/>
                <a:cs typeface="Calibri" panose="020F0502020204030204"/>
              </a:rPr>
              <a:t> produktionsunderlag. </a:t>
            </a:r>
            <a:r>
              <a:rPr lang="sv-SE">
                <a:solidFill>
                  <a:srgbClr val="007B4F"/>
                </a:solidFill>
                <a:ea typeface="Calibri" panose="020F0502020204030204"/>
                <a:cs typeface="Calibri" panose="020F0502020204030204"/>
              </a:rPr>
              <a:t>Avverkningsform, kontaktuppgifter produktionsledare.</a:t>
            </a:r>
          </a:p>
          <a:p>
            <a:endParaRPr lang="sv-SE">
              <a:solidFill>
                <a:srgbClr val="007B4F"/>
              </a:solidFill>
            </a:endParaRPr>
          </a:p>
          <a:p>
            <a:pPr marL="285750" indent="-285750">
              <a:buFont typeface="Wingdings"/>
              <a:buChar char="Ø"/>
            </a:pPr>
            <a:r>
              <a:rPr lang="sv-SE">
                <a:solidFill>
                  <a:srgbClr val="007B4F"/>
                </a:solidFill>
              </a:rPr>
              <a:t>Innehåller </a:t>
            </a:r>
            <a:r>
              <a:rPr lang="sv-SE" b="1">
                <a:solidFill>
                  <a:srgbClr val="007B4F"/>
                </a:solidFill>
              </a:rPr>
              <a:t>transportinstruktion</a:t>
            </a:r>
            <a:r>
              <a:rPr lang="sv-SE">
                <a:solidFill>
                  <a:srgbClr val="007B4F"/>
                </a:solidFill>
              </a:rPr>
              <a:t>. Koordinater, datum vid väg, märkning etc.</a:t>
            </a:r>
            <a:endParaRPr lang="sv-SE">
              <a:solidFill>
                <a:srgbClr val="007B4F"/>
              </a:solidFill>
              <a:ea typeface="Calibri" panose="020F0502020204030204"/>
              <a:cs typeface="Calibri" panose="020F0502020204030204"/>
            </a:endParaRPr>
          </a:p>
          <a:p>
            <a:endParaRPr lang="sv-SE">
              <a:solidFill>
                <a:srgbClr val="007B4F"/>
              </a:solidFill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2" name="Bildobjekt 1" descr="En bild som visar text, skärmbild, nummer, Teckensnitt&#10;&#10;Automatiskt genererad beskrivning">
            <a:extLst>
              <a:ext uri="{FF2B5EF4-FFF2-40B4-BE49-F238E27FC236}">
                <a16:creationId xmlns:a16="http://schemas.microsoft.com/office/drawing/2014/main" id="{D3E49280-3D43-EF81-6DF2-005C57864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9634" y="4231353"/>
            <a:ext cx="5566835" cy="2629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4141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>
            <a:extLst>
              <a:ext uri="{FF2B5EF4-FFF2-40B4-BE49-F238E27FC236}">
                <a16:creationId xmlns:a16="http://schemas.microsoft.com/office/drawing/2014/main" id="{2C76A280-60B9-26B3-C6E1-EF98B7A1F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131" y="680486"/>
            <a:ext cx="3818641" cy="895285"/>
          </a:xfrm>
        </p:spPr>
        <p:txBody>
          <a:bodyPr>
            <a:normAutofit fontScale="90000"/>
          </a:bodyPr>
          <a:lstStyle/>
          <a:p>
            <a:r>
              <a:rPr lang="sv-SE" sz="2800">
                <a:solidFill>
                  <a:srgbClr val="3B9637"/>
                </a:solidFill>
                <a:latin typeface="Open Sans"/>
                <a:ea typeface="Open Sans"/>
                <a:cs typeface="Open Sans"/>
              </a:rPr>
              <a:t>DEMO - Skapa ett nytt förstaledskontrakt</a:t>
            </a: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CDCF09A8-6DA5-A58B-29D3-344C64672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5824" y="616809"/>
            <a:ext cx="4477375" cy="59444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76EE0B92-BF87-40E4-93A3-7023FBF2C7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993" y="1921759"/>
            <a:ext cx="2252943" cy="7249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41986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ext, skärmbild, diagram, design&#10;&#10;Automatiskt genererad beskrivning">
            <a:extLst>
              <a:ext uri="{FF2B5EF4-FFF2-40B4-BE49-F238E27FC236}">
                <a16:creationId xmlns:a16="http://schemas.microsoft.com/office/drawing/2014/main" id="{94AE8BD5-F214-CBD9-95B8-B8EAE4644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0" y="1296469"/>
            <a:ext cx="10515600" cy="386448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ruta 22">
            <a:extLst>
              <a:ext uri="{FF2B5EF4-FFF2-40B4-BE49-F238E27FC236}">
                <a16:creationId xmlns:a16="http://schemas.microsoft.com/office/drawing/2014/main" id="{30A651CD-BFE0-6B84-20FA-7EEEFE4F03A3}"/>
              </a:ext>
            </a:extLst>
          </p:cNvPr>
          <p:cNvSpPr txBox="1"/>
          <p:nvPr/>
        </p:nvSpPr>
        <p:spPr>
          <a:xfrm>
            <a:off x="4600164" y="980656"/>
            <a:ext cx="5338744" cy="430887"/>
          </a:xfrm>
          <a:prstGeom prst="rect">
            <a:avLst/>
          </a:prstGeom>
          <a:solidFill>
            <a:srgbClr val="89E089">
              <a:alpha val="30000"/>
            </a:srgbClr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sv-SE" sz="1100" b="1">
                <a:latin typeface="Open Sans Light"/>
              </a:rPr>
              <a:t>Redovisningshänvisningen </a:t>
            </a:r>
            <a:r>
              <a:rPr lang="sv-SE" sz="1100">
                <a:latin typeface="Open Sans Light"/>
              </a:rPr>
              <a:t>är styrdatat för ett unikt affärsflöde =&gt; handelssortiment, säljare och köpare, mottagningsplats och befraktare </a:t>
            </a:r>
            <a:endParaRPr lang="sv-SE" sz="110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Open Sans Light"/>
              <a:ea typeface="Open Sans Light"/>
              <a:cs typeface="Open Sans Light"/>
            </a:endParaRPr>
          </a:p>
        </p:txBody>
      </p:sp>
      <p:sp>
        <p:nvSpPr>
          <p:cNvPr id="10" name="textruta 22">
            <a:extLst>
              <a:ext uri="{FF2B5EF4-FFF2-40B4-BE49-F238E27FC236}">
                <a16:creationId xmlns:a16="http://schemas.microsoft.com/office/drawing/2014/main" id="{F50ABA5E-1F0B-4BB3-4014-C9DCBEAEF1D4}"/>
              </a:ext>
            </a:extLst>
          </p:cNvPr>
          <p:cNvSpPr txBox="1"/>
          <p:nvPr/>
        </p:nvSpPr>
        <p:spPr>
          <a:xfrm>
            <a:off x="3615913" y="5340988"/>
            <a:ext cx="5338744" cy="430887"/>
          </a:xfrm>
          <a:prstGeom prst="rect">
            <a:avLst/>
          </a:prstGeom>
          <a:solidFill>
            <a:srgbClr val="89E089">
              <a:alpha val="30000"/>
            </a:srgbClr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sv-SE" sz="1100">
                <a:latin typeface="Open Sans Light"/>
              </a:rPr>
              <a:t>Genom att </a:t>
            </a:r>
            <a:r>
              <a:rPr lang="sv-SE" sz="1100" b="1">
                <a:latin typeface="Open Sans Light"/>
              </a:rPr>
              <a:t>destinera råvaran</a:t>
            </a:r>
            <a:r>
              <a:rPr lang="sv-SE" sz="1100">
                <a:latin typeface="Open Sans Light"/>
              </a:rPr>
              <a:t> knyter man ihop råvaran på ett avtalsobjekt med mottagare och mottagande industri. </a:t>
            </a:r>
            <a:endParaRPr lang="sv-SE" sz="110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Open Sans Light"/>
              <a:ea typeface="Open Sans Light"/>
              <a:cs typeface="Open Sans Light"/>
            </a:endParaRP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4F16C952-CA60-5E21-D163-D7C419BB372F}"/>
              </a:ext>
            </a:extLst>
          </p:cNvPr>
          <p:cNvSpPr txBox="1"/>
          <p:nvPr/>
        </p:nvSpPr>
        <p:spPr>
          <a:xfrm>
            <a:off x="467784" y="393236"/>
            <a:ext cx="10515600" cy="8952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sv-SE" sz="2200" b="1" spc="-40">
                <a:latin typeface="Open Sans"/>
                <a:ea typeface="Open Sans"/>
                <a:cs typeface="Open Sans"/>
              </a:rPr>
              <a:t>Redovisningshänvisning och Destinering </a:t>
            </a:r>
            <a:r>
              <a:rPr lang="sv-SE" sz="2400" b="1" i="0" kern="1200" spc="-40" baseline="0">
                <a:latin typeface="Open Sans"/>
                <a:ea typeface="Open Sans"/>
                <a:cs typeface="Open Sans"/>
              </a:rPr>
              <a:t>| </a:t>
            </a:r>
          </a:p>
        </p:txBody>
      </p:sp>
    </p:spTree>
    <p:extLst>
      <p:ext uri="{BB962C8B-B14F-4D97-AF65-F5344CB8AC3E}">
        <p14:creationId xmlns:p14="http://schemas.microsoft.com/office/powerpoint/2010/main" val="30653282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ruta 5">
            <a:extLst>
              <a:ext uri="{FF2B5EF4-FFF2-40B4-BE49-F238E27FC236}">
                <a16:creationId xmlns:a16="http://schemas.microsoft.com/office/drawing/2014/main" id="{F5AD8E64-00D3-4F92-DD35-7CE3B4CF205B}"/>
              </a:ext>
            </a:extLst>
          </p:cNvPr>
          <p:cNvSpPr txBox="1"/>
          <p:nvPr/>
        </p:nvSpPr>
        <p:spPr>
          <a:xfrm>
            <a:off x="510117" y="340320"/>
            <a:ext cx="10515600" cy="8952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sv-SE" sz="2200" b="1" spc="-40" err="1">
                <a:latin typeface="Open Sans"/>
                <a:ea typeface="Open Sans"/>
                <a:cs typeface="Open Sans"/>
              </a:rPr>
              <a:t>Destinering</a:t>
            </a:r>
            <a:r>
              <a:rPr lang="sv-SE" sz="2200" b="1" spc="-40">
                <a:latin typeface="Open Sans"/>
                <a:ea typeface="Open Sans"/>
                <a:cs typeface="Open Sans"/>
              </a:rPr>
              <a:t> </a:t>
            </a:r>
            <a:r>
              <a:rPr lang="sv-SE" sz="2400" b="1" i="0" kern="1200" spc="-40" baseline="0">
                <a:latin typeface="Open Sans"/>
                <a:ea typeface="Open Sans"/>
                <a:cs typeface="Open Sans"/>
              </a:rPr>
              <a:t>| 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68CEB3CF-C5E6-8B68-162A-32F0064A5214}"/>
              </a:ext>
            </a:extLst>
          </p:cNvPr>
          <p:cNvSpPr txBox="1"/>
          <p:nvPr/>
        </p:nvSpPr>
        <p:spPr>
          <a:xfrm>
            <a:off x="766234" y="1062567"/>
            <a:ext cx="10511366" cy="535531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Ø"/>
            </a:pPr>
            <a:r>
              <a:rPr lang="sv-SE" noProof="1">
                <a:solidFill>
                  <a:srgbClr val="007B4F"/>
                </a:solidFill>
              </a:rPr>
              <a:t>Talar om var råvaran ska skickas,vilken mottagningsplats och mottagare. </a:t>
            </a:r>
            <a:endParaRPr lang="sv-SE" noProof="1">
              <a:ea typeface="Calibri" panose="020F0502020204030204"/>
              <a:cs typeface="Calibri" panose="020F0502020204030204"/>
            </a:endParaRPr>
          </a:p>
          <a:p>
            <a:endParaRPr lang="sv-SE" noProof="1">
              <a:solidFill>
                <a:srgbClr val="007B4F"/>
              </a:solidFill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Wingdings"/>
              <a:buChar char="Ø"/>
            </a:pPr>
            <a:r>
              <a:rPr lang="sv-SE" noProof="1">
                <a:solidFill>
                  <a:srgbClr val="007B4F"/>
                </a:solidFill>
              </a:rPr>
              <a:t>Utan destinering skapas inte någon mätorder som tillåter råvaran att mätas in på den önskade industrin. </a:t>
            </a:r>
            <a:endParaRPr lang="sv-SE" noProof="1">
              <a:solidFill>
                <a:srgbClr val="007B4F"/>
              </a:solidFill>
              <a:ea typeface="Calibri" panose="020F0502020204030204"/>
              <a:cs typeface="Calibri" panose="020F0502020204030204"/>
            </a:endParaRPr>
          </a:p>
          <a:p>
            <a:endParaRPr lang="sv-SE" noProof="1">
              <a:solidFill>
                <a:srgbClr val="007B4F"/>
              </a:solidFill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Wingdings"/>
              <a:buChar char="Ø"/>
            </a:pPr>
            <a:r>
              <a:rPr lang="sv-SE" noProof="1">
                <a:solidFill>
                  <a:srgbClr val="007B4F"/>
                </a:solidFill>
              </a:rPr>
              <a:t>Utförs av Destineringsansvarig och företagsadministratör.</a:t>
            </a:r>
            <a:endParaRPr lang="sv-SE" noProof="1">
              <a:solidFill>
                <a:srgbClr val="007B4F"/>
              </a:solidFill>
              <a:ea typeface="Calibri"/>
              <a:cs typeface="Calibri"/>
            </a:endParaRPr>
          </a:p>
          <a:p>
            <a:pPr marL="285750" indent="-285750">
              <a:buFont typeface="Wingdings"/>
              <a:buChar char="Ø"/>
            </a:pPr>
            <a:endParaRPr lang="sv-SE" noProof="1">
              <a:solidFill>
                <a:srgbClr val="007B4F"/>
              </a:solidFill>
              <a:ea typeface="Calibri"/>
              <a:cs typeface="Calibri"/>
            </a:endParaRPr>
          </a:p>
          <a:p>
            <a:pPr marL="285750" indent="-285750">
              <a:buFont typeface="Wingdings"/>
              <a:buChar char="Ø"/>
            </a:pPr>
            <a:r>
              <a:rPr lang="sv-SE" noProof="1">
                <a:solidFill>
                  <a:srgbClr val="007B4F"/>
                </a:solidFill>
              </a:rPr>
              <a:t>Vid integration skickas ett destineringsunderlag från det egna systemet. </a:t>
            </a:r>
            <a:endParaRPr lang="sv-SE" noProof="1">
              <a:solidFill>
                <a:srgbClr val="007B4F"/>
              </a:solidFill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Wingdings"/>
              <a:buChar char="Ø"/>
            </a:pPr>
            <a:endParaRPr lang="sv-SE">
              <a:solidFill>
                <a:srgbClr val="007B4F"/>
              </a:solidFill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Wingdings"/>
              <a:buChar char="Ø"/>
            </a:pPr>
            <a:r>
              <a:rPr lang="sv-SE">
                <a:solidFill>
                  <a:srgbClr val="007B4F"/>
                </a:solidFill>
                <a:ea typeface="Calibri" panose="020F0502020204030204"/>
                <a:cs typeface="Calibri" panose="020F0502020204030204"/>
              </a:rPr>
              <a:t>Destinering kräver </a:t>
            </a:r>
          </a:p>
          <a:p>
            <a:pPr marL="742950" lvl="1" indent="-285750">
              <a:buFont typeface="Courier New"/>
              <a:buChar char="o"/>
            </a:pPr>
            <a:r>
              <a:rPr lang="sv-SE">
                <a:solidFill>
                  <a:srgbClr val="007B4F"/>
                </a:solidFill>
              </a:rPr>
              <a:t>Förstaledskontrakt och avtalsobjekt </a:t>
            </a:r>
            <a:endParaRPr lang="sv-SE">
              <a:solidFill>
                <a:srgbClr val="007B4F"/>
              </a:solidFill>
              <a:ea typeface="Calibri"/>
              <a:cs typeface="Calibri"/>
            </a:endParaRPr>
          </a:p>
          <a:p>
            <a:pPr marL="742950" lvl="1" indent="-285750">
              <a:buFont typeface="Courier New"/>
              <a:buChar char="o"/>
            </a:pPr>
            <a:r>
              <a:rPr lang="sv-SE">
                <a:solidFill>
                  <a:srgbClr val="007B4F"/>
                </a:solidFill>
              </a:rPr>
              <a:t>Eventuella köparekontrakt och kontraktskedja i andraled</a:t>
            </a:r>
            <a:endParaRPr lang="sv-SE">
              <a:solidFill>
                <a:srgbClr val="007B4F"/>
              </a:solidFill>
              <a:ea typeface="Calibri"/>
              <a:cs typeface="Calibri"/>
            </a:endParaRPr>
          </a:p>
          <a:p>
            <a:pPr marL="742950" lvl="1" indent="-285750">
              <a:buFont typeface="Courier New"/>
              <a:buChar char="o"/>
            </a:pPr>
            <a:r>
              <a:rPr lang="sv-SE">
                <a:solidFill>
                  <a:srgbClr val="007B4F"/>
                </a:solidFill>
              </a:rPr>
              <a:t>Redovisningshänvisning </a:t>
            </a:r>
            <a:endParaRPr lang="sv-SE">
              <a:solidFill>
                <a:srgbClr val="007B4F"/>
              </a:solidFill>
              <a:ea typeface="Calibri"/>
              <a:cs typeface="Calibri"/>
            </a:endParaRPr>
          </a:p>
          <a:p>
            <a:pPr marL="742950" lvl="1" indent="-285750">
              <a:buFont typeface="Courier New"/>
              <a:buChar char="o"/>
            </a:pPr>
            <a:r>
              <a:rPr lang="sv-SE">
                <a:solidFill>
                  <a:srgbClr val="007B4F"/>
                </a:solidFill>
              </a:rPr>
              <a:t>Mätningsflöde för handelssortimentet</a:t>
            </a:r>
            <a:endParaRPr lang="sv-SE">
              <a:solidFill>
                <a:srgbClr val="007B4F"/>
              </a:solidFill>
              <a:ea typeface="Calibri"/>
              <a:cs typeface="Calibri"/>
            </a:endParaRPr>
          </a:p>
          <a:p>
            <a:pPr marL="742950" lvl="1" indent="-285750">
              <a:buFont typeface="Courier New"/>
              <a:buChar char="o"/>
            </a:pPr>
            <a:r>
              <a:rPr lang="sv-SE">
                <a:solidFill>
                  <a:srgbClr val="007B4F"/>
                </a:solidFill>
              </a:rPr>
              <a:t>Giltig mottagningsplats och mottagare</a:t>
            </a:r>
            <a:endParaRPr lang="sv-SE">
              <a:solidFill>
                <a:srgbClr val="007B4F"/>
              </a:solidFill>
              <a:ea typeface="Calibri"/>
              <a:cs typeface="Calibri"/>
            </a:endParaRPr>
          </a:p>
          <a:p>
            <a:pPr marL="285750" indent="-285750">
              <a:buFont typeface="Wingdings"/>
              <a:buChar char="Ø"/>
            </a:pPr>
            <a:endParaRPr lang="sv-SE">
              <a:solidFill>
                <a:srgbClr val="007B4F"/>
              </a:solidFill>
              <a:ea typeface="Calibri"/>
              <a:cs typeface="Calibri"/>
            </a:endParaRPr>
          </a:p>
          <a:p>
            <a:pPr marL="285750" indent="-285750">
              <a:buFont typeface="Wingdings"/>
              <a:buChar char="Ø"/>
            </a:pPr>
            <a:r>
              <a:rPr lang="sv-SE">
                <a:solidFill>
                  <a:srgbClr val="007B4F"/>
                </a:solidFill>
                <a:ea typeface="Calibri"/>
                <a:cs typeface="Calibri"/>
              </a:rPr>
              <a:t>Vid destinering skapas</a:t>
            </a:r>
          </a:p>
          <a:p>
            <a:pPr lvl="1">
              <a:buFont typeface="Courier New"/>
              <a:buChar char="o"/>
            </a:pPr>
            <a:r>
              <a:rPr lang="sv-SE">
                <a:solidFill>
                  <a:srgbClr val="007B4F"/>
                </a:solidFill>
              </a:rPr>
              <a:t>Mätorder (sortiment, kvalitetsklassning, mätmetod,..)  </a:t>
            </a:r>
            <a:endParaRPr lang="sv-SE">
              <a:solidFill>
                <a:srgbClr val="007B4F"/>
              </a:solidFill>
              <a:ea typeface="Calibri"/>
              <a:cs typeface="Calibri"/>
            </a:endParaRPr>
          </a:p>
          <a:p>
            <a:pPr lvl="1">
              <a:buFont typeface="Courier New"/>
              <a:buChar char="o"/>
            </a:pPr>
            <a:r>
              <a:rPr lang="sv-SE">
                <a:solidFill>
                  <a:srgbClr val="007B4F"/>
                </a:solidFill>
              </a:rPr>
              <a:t>Transportunderlag</a:t>
            </a:r>
            <a:endParaRPr lang="sv-SE">
              <a:solidFill>
                <a:srgbClr val="007B4F"/>
              </a:solidFill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Wingdings"/>
              <a:buChar char="Ø"/>
            </a:pPr>
            <a:endParaRPr lang="en-US">
              <a:solidFill>
                <a:srgbClr val="007B4F"/>
              </a:solidFill>
              <a:ea typeface="Calibri"/>
              <a:cs typeface="Calibri"/>
            </a:endParaRP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2402E0FC-026E-4445-C737-036E4209C8D9}"/>
              </a:ext>
            </a:extLst>
          </p:cNvPr>
          <p:cNvSpPr txBox="1"/>
          <p:nvPr/>
        </p:nvSpPr>
        <p:spPr>
          <a:xfrm>
            <a:off x="6791794" y="4618220"/>
            <a:ext cx="4754380" cy="18004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sz="1400" b="1">
                <a:solidFill>
                  <a:srgbClr val="007B4F"/>
                </a:solidFill>
              </a:rPr>
              <a:t>Mätningsflöde: </a:t>
            </a:r>
            <a:endParaRPr lang="sv-SE" sz="1400" b="1">
              <a:solidFill>
                <a:srgbClr val="007B4F"/>
              </a:solidFill>
              <a:ea typeface="Calibri"/>
              <a:cs typeface="Calibri"/>
            </a:endParaRPr>
          </a:p>
          <a:p>
            <a:r>
              <a:rPr lang="sv-SE" sz="1400">
                <a:solidFill>
                  <a:srgbClr val="007B4F"/>
                </a:solidFill>
              </a:rPr>
              <a:t>En till flera branschgemensamma mätningstjänster som det mätande företaget erbjuder på en mätplats. </a:t>
            </a:r>
            <a:endParaRPr lang="sv-SE" sz="1400">
              <a:solidFill>
                <a:srgbClr val="007B4F"/>
              </a:solidFill>
              <a:ea typeface="Calibri"/>
              <a:cs typeface="Calibri"/>
            </a:endParaRPr>
          </a:p>
          <a:p>
            <a:endParaRPr lang="sv-SE" sz="1400">
              <a:solidFill>
                <a:srgbClr val="007B4F"/>
              </a:solidFill>
              <a:ea typeface="Calibri"/>
              <a:cs typeface="Calibri"/>
            </a:endParaRPr>
          </a:p>
          <a:p>
            <a:r>
              <a:rPr lang="sv-SE" sz="1400" b="1">
                <a:solidFill>
                  <a:srgbClr val="007B4F"/>
                </a:solidFill>
              </a:rPr>
              <a:t>Mätningstjänst</a:t>
            </a:r>
            <a:r>
              <a:rPr lang="sv-SE" sz="1400">
                <a:solidFill>
                  <a:srgbClr val="007B4F"/>
                </a:solidFill>
              </a:rPr>
              <a:t>: mottagningskontroll, vägning, stockmätning och torrhaltsbestämning, ersättningsgrundande, måttslagskvalitet.</a:t>
            </a:r>
            <a:endParaRPr lang="sv-SE" sz="1400">
              <a:solidFill>
                <a:srgbClr val="007B4F"/>
              </a:solidFill>
              <a:ea typeface="Calibri"/>
              <a:cs typeface="Calibri"/>
            </a:endParaRPr>
          </a:p>
          <a:p>
            <a:endParaRPr lang="en-US" sz="1300">
              <a:latin typeface="Open Sans"/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2733520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ruta 5">
            <a:extLst>
              <a:ext uri="{FF2B5EF4-FFF2-40B4-BE49-F238E27FC236}">
                <a16:creationId xmlns:a16="http://schemas.microsoft.com/office/drawing/2014/main" id="{F5AD8E64-00D3-4F92-DD35-7CE3B4CF205B}"/>
              </a:ext>
            </a:extLst>
          </p:cNvPr>
          <p:cNvSpPr txBox="1"/>
          <p:nvPr/>
        </p:nvSpPr>
        <p:spPr>
          <a:xfrm>
            <a:off x="510117" y="340320"/>
            <a:ext cx="10515600" cy="8952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sv-SE" sz="2200" b="1" spc="-40">
                <a:latin typeface="Open Sans"/>
                <a:ea typeface="Open Sans"/>
                <a:cs typeface="Open Sans"/>
              </a:rPr>
              <a:t>Redovisningshänvisning </a:t>
            </a:r>
            <a:r>
              <a:rPr lang="sv-SE" sz="2400" b="1" i="0" kern="1200" spc="-40" baseline="0">
                <a:latin typeface="Open Sans"/>
                <a:ea typeface="Open Sans"/>
                <a:cs typeface="Open Sans"/>
              </a:rPr>
              <a:t>| 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F5EB6393-31B6-66A5-4F7F-235A880B053E}"/>
              </a:ext>
            </a:extLst>
          </p:cNvPr>
          <p:cNvSpPr txBox="1"/>
          <p:nvPr/>
        </p:nvSpPr>
        <p:spPr>
          <a:xfrm>
            <a:off x="362165" y="1236974"/>
            <a:ext cx="10811414" cy="452431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Wingdings"/>
              <a:buChar char="Ø"/>
            </a:pPr>
            <a:endParaRPr lang="sv-SE">
              <a:solidFill>
                <a:srgbClr val="007B4F"/>
              </a:solidFill>
              <a:cs typeface="Calibri"/>
            </a:endParaRPr>
          </a:p>
          <a:p>
            <a:pPr marL="285750" indent="-285750">
              <a:buFont typeface="Wingdings"/>
              <a:buChar char="Ø"/>
            </a:pPr>
            <a:r>
              <a:rPr lang="sv-SE">
                <a:solidFill>
                  <a:srgbClr val="007B4F"/>
                </a:solidFill>
              </a:rPr>
              <a:t>Är styrdatat för ett unikt affärsflöde =&gt; vilket handelssortiment, säljare och köpare, mottagningsplats och befraktare. </a:t>
            </a:r>
            <a:endParaRPr lang="sv-SE">
              <a:solidFill>
                <a:srgbClr val="007B4F"/>
              </a:solidFill>
              <a:ea typeface="Calibri"/>
              <a:cs typeface="Calibri" panose="020F0502020204030204"/>
            </a:endParaRPr>
          </a:p>
          <a:p>
            <a:pPr marL="285750" indent="-285750">
              <a:buFont typeface="Wingdings"/>
              <a:buChar char="Ø"/>
            </a:pPr>
            <a:endParaRPr lang="sv-SE" b="1">
              <a:solidFill>
                <a:srgbClr val="007B4F"/>
              </a:solidFill>
              <a:ea typeface="Calibri"/>
              <a:cs typeface="Calibri"/>
            </a:endParaRPr>
          </a:p>
          <a:p>
            <a:pPr marL="285750" indent="-285750">
              <a:buFont typeface="Wingdings"/>
              <a:buChar char="Ø"/>
            </a:pPr>
            <a:r>
              <a:rPr lang="sv-SE" b="1">
                <a:solidFill>
                  <a:srgbClr val="007B4F"/>
                </a:solidFill>
              </a:rPr>
              <a:t>Redovisningsansvarig</a:t>
            </a:r>
            <a:r>
              <a:rPr lang="sv-SE">
                <a:solidFill>
                  <a:srgbClr val="007B4F"/>
                </a:solidFill>
              </a:rPr>
              <a:t> Denna aktör är behörig att skapa, ändra och avsluta redovisningshänvisningen.</a:t>
            </a:r>
            <a:endParaRPr lang="sv-SE">
              <a:solidFill>
                <a:srgbClr val="007B4F"/>
              </a:solidFill>
              <a:ea typeface="Calibri"/>
              <a:cs typeface="Calibri" panose="020F0502020204030204"/>
            </a:endParaRPr>
          </a:p>
          <a:p>
            <a:endParaRPr lang="sv-SE">
              <a:solidFill>
                <a:srgbClr val="007B4F"/>
              </a:solidFill>
              <a:ea typeface="Calibri"/>
              <a:cs typeface="Calibri" panose="020F0502020204030204"/>
            </a:endParaRPr>
          </a:p>
          <a:p>
            <a:pPr marL="285750" indent="-285750">
              <a:buFont typeface="Wingdings"/>
              <a:buChar char="Ø"/>
            </a:pPr>
            <a:r>
              <a:rPr lang="sv-SE">
                <a:solidFill>
                  <a:srgbClr val="007B4F"/>
                </a:solidFill>
              </a:rPr>
              <a:t>Redovisningshänvisningen är stabil över tid och kan ha ett  öppet slutdatum.</a:t>
            </a:r>
            <a:endParaRPr lang="sv-SE">
              <a:solidFill>
                <a:srgbClr val="007B4F"/>
              </a:solidFill>
              <a:ea typeface="Calibri"/>
              <a:cs typeface="Calibri" panose="020F0502020204030204"/>
            </a:endParaRPr>
          </a:p>
          <a:p>
            <a:pPr marL="285750" indent="-285750">
              <a:buFont typeface="Wingdings"/>
              <a:buChar char="Ø"/>
            </a:pPr>
            <a:endParaRPr lang="sv-SE">
              <a:solidFill>
                <a:srgbClr val="007B4F"/>
              </a:solidFill>
            </a:endParaRPr>
          </a:p>
          <a:p>
            <a:pPr marL="285750" indent="-285750">
              <a:buFont typeface="Wingdings"/>
              <a:buChar char="Ø"/>
            </a:pPr>
            <a:r>
              <a:rPr lang="sv-SE">
                <a:solidFill>
                  <a:srgbClr val="007B4F"/>
                </a:solidFill>
              </a:rPr>
              <a:t>Behöver endast förnyas när kedjan innehåller en ny förste köpare, ny mottagare/mottagningsplats, nytt handelssortiment. </a:t>
            </a:r>
            <a:endParaRPr lang="sv-SE">
              <a:solidFill>
                <a:srgbClr val="007B4F"/>
              </a:solidFill>
              <a:ea typeface="Calibri"/>
              <a:cs typeface="Calibri"/>
            </a:endParaRPr>
          </a:p>
          <a:p>
            <a:pPr marL="285750" indent="-285750">
              <a:buFont typeface="Wingdings"/>
              <a:buChar char="Ø"/>
            </a:pPr>
            <a:endParaRPr lang="sv-SE">
              <a:solidFill>
                <a:srgbClr val="007B4F"/>
              </a:solidFill>
            </a:endParaRPr>
          </a:p>
          <a:p>
            <a:pPr marL="285750" indent="-285750">
              <a:buFont typeface="Wingdings"/>
              <a:buChar char="Ø"/>
            </a:pPr>
            <a:r>
              <a:rPr lang="sv-SE">
                <a:solidFill>
                  <a:srgbClr val="007B4F"/>
                </a:solidFill>
              </a:rPr>
              <a:t>Det är möjligt att kopiera tidigare redovisningshänvisningar. </a:t>
            </a:r>
          </a:p>
          <a:p>
            <a:pPr marL="285750" indent="-285750">
              <a:buFont typeface="Wingdings"/>
              <a:buChar char="Ø"/>
            </a:pPr>
            <a:endParaRPr lang="sv-SE">
              <a:solidFill>
                <a:srgbClr val="007B4F"/>
              </a:solidFill>
              <a:ea typeface="Calibri"/>
              <a:cs typeface="Calibri"/>
            </a:endParaRPr>
          </a:p>
          <a:p>
            <a:pPr marL="285750" indent="-285750">
              <a:buFont typeface="Wingdings"/>
              <a:buChar char="Ø"/>
            </a:pPr>
            <a:endParaRPr lang="sv-SE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marL="285750" indent="-285750">
              <a:buFont typeface="Wingdings"/>
              <a:buChar char="Ø"/>
            </a:pPr>
            <a:endParaRPr lang="en-US">
              <a:solidFill>
                <a:srgbClr val="007B4F"/>
              </a:solidFill>
              <a:ea typeface="Open Sans"/>
              <a:cs typeface="Calibri"/>
            </a:endParaRPr>
          </a:p>
          <a:p>
            <a:pPr marL="285750" indent="-285750">
              <a:buFont typeface="Wingdings"/>
              <a:buChar char="Ø"/>
            </a:pPr>
            <a:endParaRPr lang="sv-SE">
              <a:solidFill>
                <a:srgbClr val="007B4F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39437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EFBE9E8-DA70-C898-D92B-843D7EA4F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" y="418275"/>
            <a:ext cx="6918734" cy="602145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5A8CFB2C-5C8B-4531-3F47-E538872DF2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9237" y="1167898"/>
            <a:ext cx="5370206" cy="20813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4189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37343327-F3C1-4C5D-B5FC-4BF633454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64" y="1350445"/>
            <a:ext cx="5914636" cy="47304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046AEE71-CADC-E28D-D70D-A23005F740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350445"/>
            <a:ext cx="5526454" cy="47304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9A7AE148-C8BE-8A72-214B-5E8E81BBD181}"/>
              </a:ext>
            </a:extLst>
          </p:cNvPr>
          <p:cNvSpPr txBox="1"/>
          <p:nvPr/>
        </p:nvSpPr>
        <p:spPr>
          <a:xfrm>
            <a:off x="181364" y="539496"/>
            <a:ext cx="10515600" cy="8952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sv-SE" sz="2200" b="1" spc="-40">
                <a:solidFill>
                  <a:srgbClr val="3B9637"/>
                </a:solidFill>
                <a:latin typeface="Open Sans"/>
                <a:ea typeface="Open Sans"/>
                <a:cs typeface="Open Sans"/>
              </a:rPr>
              <a:t>Transportinstruktion</a:t>
            </a:r>
            <a:endParaRPr lang="sv-SE" sz="2400" b="1" i="0" kern="1200" spc="-40" baseline="0">
              <a:solidFill>
                <a:srgbClr val="3B9637"/>
              </a:solidFill>
              <a:latin typeface="Open Sans"/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960336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653089-800A-D505-46C6-B7CB0296C5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77322D7A-A23E-CBB0-5A7D-3B65141A9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62" y="2662716"/>
            <a:ext cx="11318497" cy="1325563"/>
          </a:xfrm>
        </p:spPr>
        <p:txBody>
          <a:bodyPr>
            <a:noAutofit/>
          </a:bodyPr>
          <a:lstStyle/>
          <a:p>
            <a:pPr algn="ctr"/>
            <a:r>
              <a:rPr lang="sv-SE" sz="5400">
                <a:solidFill>
                  <a:schemeClr val="bg1">
                    <a:lumMod val="85000"/>
                  </a:schemeClr>
                </a:solidFill>
              </a:rPr>
              <a:t>Paus</a:t>
            </a:r>
            <a:br>
              <a:rPr lang="sv-SE" sz="5400">
                <a:solidFill>
                  <a:schemeClr val="bg1">
                    <a:lumMod val="85000"/>
                  </a:schemeClr>
                </a:solidFill>
              </a:rPr>
            </a:br>
            <a:endParaRPr lang="sv-SE" sz="320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pic>
        <p:nvPicPr>
          <p:cNvPr id="6" name="Bildobjekt 5" descr="En bild som visar cirkel, symbol, klocka&#10;&#10;Automatiskt genererad beskrivning">
            <a:extLst>
              <a:ext uri="{FF2B5EF4-FFF2-40B4-BE49-F238E27FC236}">
                <a16:creationId xmlns:a16="http://schemas.microsoft.com/office/drawing/2014/main" id="{FD3807BF-6486-9F46-AF71-F846B96765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5642" y="706293"/>
            <a:ext cx="1532472" cy="1527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5352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653089-800A-D505-46C6-B7CB0296C5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77322D7A-A23E-CBB0-5A7D-3B65141A9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62" y="2662716"/>
            <a:ext cx="11318497" cy="1325563"/>
          </a:xfrm>
        </p:spPr>
        <p:txBody>
          <a:bodyPr>
            <a:noAutofit/>
          </a:bodyPr>
          <a:lstStyle/>
          <a:p>
            <a:pPr algn="ctr"/>
            <a:r>
              <a:rPr lang="sv-SE" sz="5400">
                <a:solidFill>
                  <a:schemeClr val="bg1">
                    <a:lumMod val="85000"/>
                  </a:schemeClr>
                </a:solidFill>
              </a:rPr>
              <a:t>Pris i VIOL 3</a:t>
            </a:r>
            <a:endParaRPr lang="sv-SE" sz="320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7225612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BC76C-F730-00CE-806D-B69EE6E77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4263C4C8-AAD1-C7F5-7124-9DCC4873F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62" y="2662716"/>
            <a:ext cx="11318497" cy="1325563"/>
          </a:xfrm>
        </p:spPr>
        <p:txBody>
          <a:bodyPr>
            <a:noAutofit/>
          </a:bodyPr>
          <a:lstStyle/>
          <a:p>
            <a:pPr algn="ctr"/>
            <a:r>
              <a:rPr lang="sv-SE" sz="5400">
                <a:solidFill>
                  <a:schemeClr val="bg1">
                    <a:lumMod val="85000"/>
                  </a:schemeClr>
                </a:solidFill>
              </a:rPr>
              <a:t>Blå Digital | Virkeshandlare</a:t>
            </a:r>
            <a:endParaRPr lang="sv-SE" sz="3200">
              <a:solidFill>
                <a:schemeClr val="bg1">
                  <a:lumMod val="85000"/>
                </a:schemeClr>
              </a:solidFill>
              <a:highlight>
                <a:srgbClr val="FFFF00"/>
              </a:highlight>
            </a:endParaRPr>
          </a:p>
        </p:txBody>
      </p:sp>
      <p:grpSp>
        <p:nvGrpSpPr>
          <p:cNvPr id="2" name="Grupp 1">
            <a:extLst>
              <a:ext uri="{FF2B5EF4-FFF2-40B4-BE49-F238E27FC236}">
                <a16:creationId xmlns:a16="http://schemas.microsoft.com/office/drawing/2014/main" id="{24A47878-0540-E341-7BC5-5E5119DED3EB}"/>
              </a:ext>
            </a:extLst>
          </p:cNvPr>
          <p:cNvGrpSpPr/>
          <p:nvPr/>
        </p:nvGrpSpPr>
        <p:grpSpPr>
          <a:xfrm>
            <a:off x="789617" y="5929225"/>
            <a:ext cx="408873" cy="408873"/>
            <a:chOff x="789617" y="5929225"/>
            <a:chExt cx="408873" cy="408873"/>
          </a:xfrm>
        </p:grpSpPr>
        <p:sp>
          <p:nvSpPr>
            <p:cNvPr id="8" name="Ellips 7">
              <a:extLst>
                <a:ext uri="{FF2B5EF4-FFF2-40B4-BE49-F238E27FC236}">
                  <a16:creationId xmlns:a16="http://schemas.microsoft.com/office/drawing/2014/main" id="{CB52283E-6CBE-F8E0-95AC-AFB9B102BB6E}"/>
                </a:ext>
              </a:extLst>
            </p:cNvPr>
            <p:cNvSpPr/>
            <p:nvPr/>
          </p:nvSpPr>
          <p:spPr>
            <a:xfrm>
              <a:off x="789617" y="5929225"/>
              <a:ext cx="408873" cy="408873"/>
            </a:xfrm>
            <a:prstGeom prst="ellipse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9" name="Ellips 8">
              <a:extLst>
                <a:ext uri="{FF2B5EF4-FFF2-40B4-BE49-F238E27FC236}">
                  <a16:creationId xmlns:a16="http://schemas.microsoft.com/office/drawing/2014/main" id="{3F530202-6E66-F434-E2A8-21A6DD732BD0}"/>
                </a:ext>
              </a:extLst>
            </p:cNvPr>
            <p:cNvSpPr/>
            <p:nvPr/>
          </p:nvSpPr>
          <p:spPr>
            <a:xfrm>
              <a:off x="854891" y="5990000"/>
              <a:ext cx="283606" cy="283606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10" name="textruta 9">
            <a:extLst>
              <a:ext uri="{FF2B5EF4-FFF2-40B4-BE49-F238E27FC236}">
                <a16:creationId xmlns:a16="http://schemas.microsoft.com/office/drawing/2014/main" id="{DD310599-C4CA-8424-5909-079D5BBB4588}"/>
              </a:ext>
            </a:extLst>
          </p:cNvPr>
          <p:cNvSpPr txBox="1"/>
          <p:nvPr/>
        </p:nvSpPr>
        <p:spPr>
          <a:xfrm>
            <a:off x="1208015" y="5960815"/>
            <a:ext cx="4152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i="1">
                <a:solidFill>
                  <a:schemeClr val="bg1"/>
                </a:solidFill>
              </a:rPr>
              <a:t>Detta möte spelas in</a:t>
            </a:r>
          </a:p>
        </p:txBody>
      </p:sp>
    </p:spTree>
    <p:extLst>
      <p:ext uri="{BB962C8B-B14F-4D97-AF65-F5344CB8AC3E}">
        <p14:creationId xmlns:p14="http://schemas.microsoft.com/office/powerpoint/2010/main" val="12508179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1">
            <a:extLst>
              <a:ext uri="{FF2B5EF4-FFF2-40B4-BE49-F238E27FC236}">
                <a16:creationId xmlns:a16="http://schemas.microsoft.com/office/drawing/2014/main" id="{21781310-D0AF-4F45-9DC8-44067939B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880" y="460123"/>
            <a:ext cx="10515600" cy="895285"/>
          </a:xfrm>
        </p:spPr>
        <p:txBody>
          <a:bodyPr/>
          <a:lstStyle/>
          <a:p>
            <a:r>
              <a:rPr lang="sv-SE">
                <a:latin typeface="Open Sans"/>
                <a:ea typeface="Open Sans"/>
                <a:cs typeface="Open Sans"/>
              </a:rPr>
              <a:t>Bakgrund </a:t>
            </a:r>
            <a:r>
              <a:rPr lang="sv-SE" b="0">
                <a:latin typeface="Open Sans"/>
                <a:ea typeface="Open Sans"/>
                <a:cs typeface="Open Sans"/>
              </a:rPr>
              <a:t>| VIOL 2 -&gt; VIOL 3</a:t>
            </a:r>
          </a:p>
        </p:txBody>
      </p:sp>
      <p:pic>
        <p:nvPicPr>
          <p:cNvPr id="11" name="Bildobjekt 10" descr="En bild som visar text, Teckensnitt, skärmbild&#10;&#10;Automatiskt genererad beskrivning">
            <a:extLst>
              <a:ext uri="{FF2B5EF4-FFF2-40B4-BE49-F238E27FC236}">
                <a16:creationId xmlns:a16="http://schemas.microsoft.com/office/drawing/2014/main" id="{0D9E3EDB-76C1-ABBC-96CB-A0315A8CF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907672"/>
            <a:ext cx="8503920" cy="1415536"/>
          </a:xfrm>
          <a:prstGeom prst="rect">
            <a:avLst/>
          </a:prstGeom>
        </p:spPr>
      </p:pic>
      <p:pic>
        <p:nvPicPr>
          <p:cNvPr id="13" name="Bildobjekt 12" descr="En bild som visar text, skärmbild, Teckensnitt&#10;&#10;Automatiskt genererad beskrivning">
            <a:extLst>
              <a:ext uri="{FF2B5EF4-FFF2-40B4-BE49-F238E27FC236}">
                <a16:creationId xmlns:a16="http://schemas.microsoft.com/office/drawing/2014/main" id="{12735D91-9464-9E1F-0367-C7AF612CD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" y="595685"/>
            <a:ext cx="12192000" cy="626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7294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0E0C7CE0-E44F-B7A6-233F-8F8A8EB0D0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637" y="236847"/>
            <a:ext cx="10821323" cy="3868622"/>
          </a:xfrm>
          <a:prstGeom prst="rect">
            <a:avLst/>
          </a:prstGeom>
          <a:noFill/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2BC1519C-7172-A710-A887-84408B5FA6C5}"/>
              </a:ext>
            </a:extLst>
          </p:cNvPr>
          <p:cNvSpPr txBox="1"/>
          <p:nvPr/>
        </p:nvSpPr>
        <p:spPr>
          <a:xfrm>
            <a:off x="757969" y="4105469"/>
            <a:ext cx="2453951" cy="30162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sv-SE" sz="1400"/>
              <a:t>Branschgemensamma komponenter </a:t>
            </a:r>
          </a:p>
          <a:p>
            <a:endParaRPr lang="sv-SE" sz="140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v-SE" sz="1400"/>
              <a:t>Skapar ramar och förutsättningar för all värdeberäkning i VIOL3</a:t>
            </a:r>
            <a:endParaRPr lang="sv-SE" sz="1400">
              <a:cs typeface="Calibri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40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v-SE" sz="1400"/>
              <a:t> Mallar med tydliga och unika syften, specifika uttryck för värdeberäkningen</a:t>
            </a:r>
            <a:endParaRPr lang="sv-SE" sz="1400">
              <a:cs typeface="Calibri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sv-SE"/>
          </a:p>
          <a:p>
            <a:endParaRPr lang="sv-SE"/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A458C5B9-7EAE-3F9A-B971-E8AF4838FF6B}"/>
              </a:ext>
            </a:extLst>
          </p:cNvPr>
          <p:cNvSpPr txBox="1"/>
          <p:nvPr/>
        </p:nvSpPr>
        <p:spPr>
          <a:xfrm>
            <a:off x="4185415" y="4255522"/>
            <a:ext cx="2559784" cy="25853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sv-SE" sz="1400"/>
              <a:t>Ärver förutsättningarna från standardkomponenten</a:t>
            </a:r>
          </a:p>
          <a:p>
            <a:endParaRPr lang="sv-SE" sz="140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v-SE" sz="1400"/>
              <a:t>Kan kompletteras med företagsspecifika värden och villkor</a:t>
            </a:r>
            <a:endParaRPr lang="sv-SE" sz="1400">
              <a:cs typeface="Calibri"/>
            </a:endParaRPr>
          </a:p>
          <a:p>
            <a:endParaRPr lang="sv-SE" sz="140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v-SE" sz="1400"/>
              <a:t>Utgör grundbibliotek för värdeberäkning</a:t>
            </a:r>
            <a:endParaRPr lang="sv-SE" sz="1400">
              <a:cs typeface="Calibri"/>
            </a:endParaRPr>
          </a:p>
          <a:p>
            <a:endParaRPr lang="sv-SE"/>
          </a:p>
          <a:p>
            <a:endParaRPr lang="sv-SE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9F28F6C4-86FC-3C86-C719-09A669CF119B}"/>
              </a:ext>
            </a:extLst>
          </p:cNvPr>
          <p:cNvSpPr txBox="1"/>
          <p:nvPr/>
        </p:nvSpPr>
        <p:spPr>
          <a:xfrm>
            <a:off x="7431312" y="4105469"/>
            <a:ext cx="245395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sv-SE" sz="1400"/>
              <a:t>Kan användas på</a:t>
            </a:r>
            <a:endParaRPr lang="sv-SE" sz="1400">
              <a:solidFill>
                <a:srgbClr val="F6A436"/>
              </a:solidFill>
            </a:endParaRPr>
          </a:p>
          <a:p>
            <a:endParaRPr lang="sv-SE" sz="1400"/>
          </a:p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059095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0D47AF-CEF6-2DDA-44D1-E78BC97562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A37C138E-172F-B889-7BE4-D512C103E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60" y="2662716"/>
            <a:ext cx="11318497" cy="1325563"/>
          </a:xfrm>
        </p:spPr>
        <p:txBody>
          <a:bodyPr>
            <a:noAutofit/>
          </a:bodyPr>
          <a:lstStyle/>
          <a:p>
            <a:pPr algn="ctr"/>
            <a:r>
              <a:rPr lang="sv-SE" sz="540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Milstolpar </a:t>
            </a:r>
            <a:endParaRPr lang="sv-SE" sz="3200">
              <a:solidFill>
                <a:schemeClr val="bg1"/>
              </a:solidFill>
              <a:highlight>
                <a:srgbClr val="FFFF00"/>
              </a:highlight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212E71C1-8FEC-C1A1-88A2-EBC3B67E3AE2}"/>
              </a:ext>
            </a:extLst>
          </p:cNvPr>
          <p:cNvSpPr txBox="1"/>
          <p:nvPr/>
        </p:nvSpPr>
        <p:spPr>
          <a:xfrm>
            <a:off x="3435079" y="3429000"/>
            <a:ext cx="5321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i="1">
                <a:solidFill>
                  <a:schemeClr val="bg1">
                    <a:lumMod val="75000"/>
                  </a:schemeClr>
                </a:solidFill>
              </a:rPr>
              <a:t>Klicka på milstolpar ovan för att komma till översikten</a:t>
            </a:r>
          </a:p>
        </p:txBody>
      </p:sp>
    </p:spTree>
    <p:extLst>
      <p:ext uri="{BB962C8B-B14F-4D97-AF65-F5344CB8AC3E}">
        <p14:creationId xmlns:p14="http://schemas.microsoft.com/office/powerpoint/2010/main" val="4976509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284926-56BF-EC28-45C9-CEB0F4AF4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C4719A9-7268-3896-D04F-925CE90F2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40902"/>
            <a:ext cx="10515600" cy="895285"/>
          </a:xfrm>
        </p:spPr>
        <p:txBody>
          <a:bodyPr/>
          <a:lstStyle/>
          <a:p>
            <a:r>
              <a:rPr lang="sv-SE">
                <a:latin typeface="Candara" panose="020E0502030303020204" pitchFamily="34" charset="0"/>
              </a:rPr>
              <a:t>Genomgång av Milstolpe 6 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7782C939-BEF7-5B42-F965-134384BCAEF9}"/>
              </a:ext>
            </a:extLst>
          </p:cNvPr>
          <p:cNvSpPr txBox="1"/>
          <p:nvPr/>
        </p:nvSpPr>
        <p:spPr>
          <a:xfrm>
            <a:off x="852347" y="806497"/>
            <a:ext cx="52235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>
              <a:defRPr sz="1200" b="1" i="1">
                <a:solidFill>
                  <a:schemeClr val="accent3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</a:lstStyle>
          <a:p>
            <a:r>
              <a:rPr lang="sv-SE"/>
              <a:t>Deadline 30:e november </a:t>
            </a:r>
          </a:p>
        </p:txBody>
      </p:sp>
      <p:pic>
        <p:nvPicPr>
          <p:cNvPr id="21" name="Bildobjekt 20">
            <a:extLst>
              <a:ext uri="{FF2B5EF4-FFF2-40B4-BE49-F238E27FC236}">
                <a16:creationId xmlns:a16="http://schemas.microsoft.com/office/drawing/2014/main" id="{1D32B74E-CAA6-BAE0-163C-D5E5A7A99EB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47924" y="321902"/>
            <a:ext cx="490275" cy="512560"/>
          </a:xfrm>
          <a:prstGeom prst="rect">
            <a:avLst/>
          </a:prstGeom>
        </p:spPr>
      </p:pic>
      <p:sp>
        <p:nvSpPr>
          <p:cNvPr id="32" name="textruta 31">
            <a:extLst>
              <a:ext uri="{FF2B5EF4-FFF2-40B4-BE49-F238E27FC236}">
                <a16:creationId xmlns:a16="http://schemas.microsoft.com/office/drawing/2014/main" id="{4BB593B4-6813-747D-0D0C-36329039A37A}"/>
              </a:ext>
            </a:extLst>
          </p:cNvPr>
          <p:cNvSpPr txBox="1"/>
          <p:nvPr/>
        </p:nvSpPr>
        <p:spPr>
          <a:xfrm>
            <a:off x="9999027" y="6451151"/>
            <a:ext cx="21929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i="1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Länk till milstolpedokument</a:t>
            </a:r>
            <a:endParaRPr lang="sv-SE" sz="1400" i="1">
              <a:solidFill>
                <a:schemeClr val="bg1"/>
              </a:solidFill>
            </a:endParaRP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317C220E-95F2-E2AC-4D6E-F30485134EBC}"/>
              </a:ext>
            </a:extLst>
          </p:cNvPr>
          <p:cNvSpPr txBox="1"/>
          <p:nvPr/>
        </p:nvSpPr>
        <p:spPr>
          <a:xfrm>
            <a:off x="866272" y="1368698"/>
            <a:ext cx="4954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>
                <a:solidFill>
                  <a:schemeClr val="bg1"/>
                </a:solidFill>
                <a:latin typeface="Candara" panose="020E0502030303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6: Affärsflöden verifierade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C950454B-6BD1-FB22-05FF-E539C16CD934}"/>
              </a:ext>
            </a:extLst>
          </p:cNvPr>
          <p:cNvSpPr txBox="1"/>
          <p:nvPr/>
        </p:nvSpPr>
        <p:spPr>
          <a:xfrm>
            <a:off x="1094703" y="1772251"/>
            <a:ext cx="34869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>
                <a:solidFill>
                  <a:schemeClr val="bg1"/>
                </a:solidFill>
              </a:rPr>
              <a:t>Beskrivning: </a:t>
            </a:r>
          </a:p>
          <a:p>
            <a:r>
              <a:rPr lang="sv-SE" sz="1400">
                <a:solidFill>
                  <a:schemeClr val="bg1"/>
                </a:solidFill>
              </a:rPr>
              <a:t>Kund har verifierat tidigare fastställda Affärsflöden (milstolpe 4)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3B4305B8-E107-9514-A39A-0F25394B6DED}"/>
              </a:ext>
            </a:extLst>
          </p:cNvPr>
          <p:cNvSpPr txBox="1"/>
          <p:nvPr/>
        </p:nvSpPr>
        <p:spPr>
          <a:xfrm>
            <a:off x="4712770" y="1772251"/>
            <a:ext cx="37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sz="1400">
              <a:solidFill>
                <a:schemeClr val="bg1"/>
              </a:solidFill>
            </a:endParaRP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15B0776F-8C51-D088-1CB1-AA31B5129DFB}"/>
              </a:ext>
            </a:extLst>
          </p:cNvPr>
          <p:cNvSpPr txBox="1"/>
          <p:nvPr/>
        </p:nvSpPr>
        <p:spPr>
          <a:xfrm>
            <a:off x="4581680" y="1772251"/>
            <a:ext cx="348697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>
                <a:solidFill>
                  <a:schemeClr val="bg1"/>
                </a:solidFill>
              </a:rPr>
              <a:t>Syfte : </a:t>
            </a:r>
            <a:br>
              <a:rPr lang="sv-SE" sz="1400">
                <a:solidFill>
                  <a:schemeClr val="bg1"/>
                </a:solidFill>
              </a:rPr>
            </a:br>
            <a:r>
              <a:rPr lang="sv-SE" sz="1400">
                <a:solidFill>
                  <a:schemeClr val="bg1"/>
                </a:solidFill>
              </a:rPr>
              <a:t>Att säkerställa att kund kan genomföra sina affärer i VIOL 3 samt lägga grunden för kommande arbetssätt och skapa en trygghet inför Go Live.</a:t>
            </a:r>
          </a:p>
        </p:txBody>
      </p:sp>
      <p:sp>
        <p:nvSpPr>
          <p:cNvPr id="14" name="Platshållare för innehåll 4">
            <a:extLst>
              <a:ext uri="{FF2B5EF4-FFF2-40B4-BE49-F238E27FC236}">
                <a16:creationId xmlns:a16="http://schemas.microsoft.com/office/drawing/2014/main" id="{BE40EC19-2BC2-F551-6755-0771EFE2F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0082" y="3696025"/>
            <a:ext cx="6994188" cy="2519462"/>
          </a:xfrm>
        </p:spPr>
        <p:txBody>
          <a:bodyPr anchor="ctr"/>
          <a:lstStyle/>
          <a:p>
            <a:r>
              <a:rPr lang="sv-SE" sz="1400"/>
              <a:t>Mer information om milstolpen – </a:t>
            </a:r>
            <a:r>
              <a:rPr lang="sv-SE" sz="1400" b="1"/>
              <a:t>Projektutbildning</a:t>
            </a:r>
            <a:r>
              <a:rPr lang="sv-SE" sz="1400"/>
              <a:t> </a:t>
            </a:r>
          </a:p>
          <a:p>
            <a:r>
              <a:rPr lang="sv-SE" sz="1400" b="1"/>
              <a:t>Länk</a:t>
            </a:r>
            <a:r>
              <a:rPr lang="sv-SE" sz="1400"/>
              <a:t> till milstolpen hittas på Kundgrupp Blå hemsidan </a:t>
            </a:r>
          </a:p>
          <a:p>
            <a:r>
              <a:rPr lang="sv-SE" sz="1400" b="1"/>
              <a:t>E-utbildning</a:t>
            </a:r>
            <a:r>
              <a:rPr lang="sv-SE" sz="1400"/>
              <a:t>: Test i VIOL 3 </a:t>
            </a:r>
          </a:p>
        </p:txBody>
      </p:sp>
      <p:cxnSp>
        <p:nvCxnSpPr>
          <p:cNvPr id="3" name="Rak koppling 2">
            <a:extLst>
              <a:ext uri="{FF2B5EF4-FFF2-40B4-BE49-F238E27FC236}">
                <a16:creationId xmlns:a16="http://schemas.microsoft.com/office/drawing/2014/main" id="{A52E7CB3-F1B2-B1F2-2DB2-DD5744612F1F}"/>
              </a:ext>
            </a:extLst>
          </p:cNvPr>
          <p:cNvCxnSpPr>
            <a:cxnSpLocks/>
          </p:cNvCxnSpPr>
          <p:nvPr/>
        </p:nvCxnSpPr>
        <p:spPr>
          <a:xfrm>
            <a:off x="676954" y="3167831"/>
            <a:ext cx="11015692" cy="0"/>
          </a:xfrm>
          <a:prstGeom prst="line">
            <a:avLst/>
          </a:prstGeom>
          <a:ln w="38100">
            <a:solidFill>
              <a:srgbClr val="A9C057">
                <a:alpha val="62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Bildobjekt 14" descr="En bild som visar clipart, Grafik, tecknad serie, design&#10;&#10;Automatiskt genererad beskrivning">
            <a:extLst>
              <a:ext uri="{FF2B5EF4-FFF2-40B4-BE49-F238E27FC236}">
                <a16:creationId xmlns:a16="http://schemas.microsoft.com/office/drawing/2014/main" id="{C1D84B43-34A3-0262-D1FA-027C54365E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272" y="3425843"/>
            <a:ext cx="1335290" cy="1389277"/>
          </a:xfrm>
          <a:prstGeom prst="rect">
            <a:avLst/>
          </a:prstGeom>
        </p:spPr>
      </p:pic>
      <p:pic>
        <p:nvPicPr>
          <p:cNvPr id="17" name="Bildobjekt 16" descr="En bild som visar logotyp, Grafik, Teckensnitt, symbol&#10;&#10;Automatiskt genererad beskrivning">
            <a:extLst>
              <a:ext uri="{FF2B5EF4-FFF2-40B4-BE49-F238E27FC236}">
                <a16:creationId xmlns:a16="http://schemas.microsoft.com/office/drawing/2014/main" id="{A8A959C1-FD47-9EFB-4E2C-D99703D7CB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4792" y="4815120"/>
            <a:ext cx="838071" cy="654743"/>
          </a:xfrm>
          <a:prstGeom prst="rect">
            <a:avLst/>
          </a:prstGeom>
        </p:spPr>
      </p:pic>
      <p:pic>
        <p:nvPicPr>
          <p:cNvPr id="19" name="Bildobjekt 18" descr="En bild som visar linje, kub, design, origami&#10;&#10;Automatiskt genererad beskrivning">
            <a:extLst>
              <a:ext uri="{FF2B5EF4-FFF2-40B4-BE49-F238E27FC236}">
                <a16:creationId xmlns:a16="http://schemas.microsoft.com/office/drawing/2014/main" id="{A523C115-29A9-2B9C-7843-31BC1305E4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7756" y="5944735"/>
            <a:ext cx="905107" cy="519324"/>
          </a:xfrm>
          <a:prstGeom prst="rect">
            <a:avLst/>
          </a:prstGeom>
        </p:spPr>
      </p:pic>
      <p:pic>
        <p:nvPicPr>
          <p:cNvPr id="22" name="Bildobjekt 21" descr="En bild som visar clipart, Grafik, design&#10;&#10;Automatiskt genererad beskrivning">
            <a:extLst>
              <a:ext uri="{FF2B5EF4-FFF2-40B4-BE49-F238E27FC236}">
                <a16:creationId xmlns:a16="http://schemas.microsoft.com/office/drawing/2014/main" id="{4EBDBE41-BF1C-5EBB-1B05-5AC379C093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6272" y="4955756"/>
            <a:ext cx="1118912" cy="1248641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AAEB755F-E9D1-0143-7E84-8D80CF74F9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66068" y="3535434"/>
            <a:ext cx="2359660" cy="255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5822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284926-56BF-EC28-45C9-CEB0F4AF4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C4719A9-7268-3896-D04F-925CE90F2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40902"/>
            <a:ext cx="10515600" cy="895285"/>
          </a:xfrm>
        </p:spPr>
        <p:txBody>
          <a:bodyPr/>
          <a:lstStyle/>
          <a:p>
            <a:r>
              <a:rPr lang="sv-SE">
                <a:latin typeface="Candara" panose="020E0502030303020204" pitchFamily="34" charset="0"/>
              </a:rPr>
              <a:t>Genomgång av Milstolpe 7 och 8 </a:t>
            </a:r>
          </a:p>
        </p:txBody>
      </p:sp>
      <p:pic>
        <p:nvPicPr>
          <p:cNvPr id="21" name="Bildobjekt 20">
            <a:extLst>
              <a:ext uri="{FF2B5EF4-FFF2-40B4-BE49-F238E27FC236}">
                <a16:creationId xmlns:a16="http://schemas.microsoft.com/office/drawing/2014/main" id="{1D32B74E-CAA6-BAE0-163C-D5E5A7A99EB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47924" y="321902"/>
            <a:ext cx="490275" cy="512560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317C220E-95F2-E2AC-4D6E-F30485134EBC}"/>
              </a:ext>
            </a:extLst>
          </p:cNvPr>
          <p:cNvSpPr txBox="1"/>
          <p:nvPr/>
        </p:nvSpPr>
        <p:spPr>
          <a:xfrm>
            <a:off x="866272" y="1368698"/>
            <a:ext cx="4954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>
                <a:solidFill>
                  <a:schemeClr val="bg1"/>
                </a:solidFill>
                <a:latin typeface="Candara" panose="020E0502030303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7a: Omläggningsplan skapad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C950454B-6BD1-FB22-05FF-E539C16CD934}"/>
              </a:ext>
            </a:extLst>
          </p:cNvPr>
          <p:cNvSpPr txBox="1"/>
          <p:nvPr/>
        </p:nvSpPr>
        <p:spPr>
          <a:xfrm>
            <a:off x="1094703" y="1719499"/>
            <a:ext cx="438290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>
                <a:solidFill>
                  <a:schemeClr val="bg1"/>
                </a:solidFill>
              </a:rPr>
              <a:t>Beskrivning: </a:t>
            </a:r>
          </a:p>
          <a:p>
            <a:r>
              <a:rPr lang="sv-SE" sz="1400">
                <a:solidFill>
                  <a:schemeClr val="bg1"/>
                </a:solidFill>
              </a:rPr>
              <a:t>Kund skapar en plan för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400">
                <a:solidFill>
                  <a:schemeClr val="bg1"/>
                </a:solidFill>
              </a:rPr>
              <a:t>Vilka affärer som planeras att slutföras i VIOL 2 (OBS: Måste vara slutmätt 2025-10-31)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400">
                <a:solidFill>
                  <a:schemeClr val="bg1"/>
                </a:solidFill>
              </a:rPr>
              <a:t>Vilka affärer som ska starta direkt i VIOL 3 (dessa ligger till grund för MS 7b)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400">
                <a:solidFill>
                  <a:schemeClr val="bg1"/>
                </a:solidFill>
              </a:rPr>
              <a:t>Vilka affärer som eventuellt behöver flyttas, (dessa ligger till grund för MS 7b)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3B4305B8-E107-9514-A39A-0F25394B6DED}"/>
              </a:ext>
            </a:extLst>
          </p:cNvPr>
          <p:cNvSpPr txBox="1"/>
          <p:nvPr/>
        </p:nvSpPr>
        <p:spPr>
          <a:xfrm>
            <a:off x="5759056" y="1772251"/>
            <a:ext cx="37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sz="1400">
              <a:solidFill>
                <a:schemeClr val="bg1"/>
              </a:solidFill>
            </a:endParaRP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15B0776F-8C51-D088-1CB1-AA31B5129DFB}"/>
              </a:ext>
            </a:extLst>
          </p:cNvPr>
          <p:cNvSpPr txBox="1"/>
          <p:nvPr/>
        </p:nvSpPr>
        <p:spPr>
          <a:xfrm>
            <a:off x="5627966" y="1719499"/>
            <a:ext cx="34869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>
                <a:solidFill>
                  <a:schemeClr val="bg1"/>
                </a:solidFill>
              </a:rPr>
              <a:t>Syfte : </a:t>
            </a:r>
            <a:br>
              <a:rPr lang="sv-SE" sz="1400">
                <a:solidFill>
                  <a:schemeClr val="bg1"/>
                </a:solidFill>
              </a:rPr>
            </a:br>
            <a:r>
              <a:rPr lang="sv-SE" sz="1400">
                <a:solidFill>
                  <a:schemeClr val="bg1"/>
                </a:solidFill>
              </a:rPr>
              <a:t>Att kartlägga pågående samt kommande affärer och hur dessa ska hanteras inför Go Live samt efterföljande omläggningsperiod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97A465D3-C9B9-FB40-83C6-ADB4FBAAA45F}"/>
              </a:ext>
            </a:extLst>
          </p:cNvPr>
          <p:cNvSpPr txBox="1"/>
          <p:nvPr/>
        </p:nvSpPr>
        <p:spPr>
          <a:xfrm>
            <a:off x="866272" y="3685643"/>
            <a:ext cx="4954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>
                <a:solidFill>
                  <a:schemeClr val="bg1"/>
                </a:solidFill>
                <a:latin typeface="Candara" panose="020E0502030303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7b: Migreringsplan skapad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2AE67807-F831-D6EF-6AC3-F32A30CC718F}"/>
              </a:ext>
            </a:extLst>
          </p:cNvPr>
          <p:cNvSpPr txBox="1"/>
          <p:nvPr/>
        </p:nvSpPr>
        <p:spPr>
          <a:xfrm>
            <a:off x="1094703" y="4036444"/>
            <a:ext cx="43829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>
                <a:solidFill>
                  <a:schemeClr val="bg1"/>
                </a:solidFill>
              </a:rPr>
              <a:t>Beskrivning: </a:t>
            </a:r>
          </a:p>
          <a:p>
            <a:r>
              <a:rPr lang="sv-SE" sz="1400">
                <a:solidFill>
                  <a:schemeClr val="bg1"/>
                </a:solidFill>
              </a:rPr>
              <a:t>Kund skapar en plan för vilken data som ska läggas upp i VIOL 3</a:t>
            </a: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C9B1CA8B-792B-AD61-1B1E-937E438CA2BB}"/>
              </a:ext>
            </a:extLst>
          </p:cNvPr>
          <p:cNvSpPr txBox="1"/>
          <p:nvPr/>
        </p:nvSpPr>
        <p:spPr>
          <a:xfrm>
            <a:off x="5759056" y="4089196"/>
            <a:ext cx="37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sz="1400">
              <a:solidFill>
                <a:schemeClr val="bg1"/>
              </a:solidFill>
            </a:endParaRP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1D3295AB-EE71-823E-8A4B-549CF60EC78C}"/>
              </a:ext>
            </a:extLst>
          </p:cNvPr>
          <p:cNvSpPr txBox="1"/>
          <p:nvPr/>
        </p:nvSpPr>
        <p:spPr>
          <a:xfrm>
            <a:off x="5627966" y="4036444"/>
            <a:ext cx="348697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>
                <a:solidFill>
                  <a:schemeClr val="bg1"/>
                </a:solidFill>
              </a:rPr>
              <a:t>Syfte : </a:t>
            </a:r>
            <a:br>
              <a:rPr lang="sv-SE" sz="1400">
                <a:solidFill>
                  <a:schemeClr val="bg1"/>
                </a:solidFill>
              </a:rPr>
            </a:br>
            <a:r>
              <a:rPr lang="sv-SE" sz="1400">
                <a:solidFill>
                  <a:schemeClr val="bg1"/>
                </a:solidFill>
              </a:rPr>
              <a:t>Att kund ska ha satt upp en plan som bland annat omfattar data som ska läggas upp i VIOL 3, dvs. data kopplat till pågående affärer samt affärer som startar direkt i VIOL 3</a:t>
            </a:r>
          </a:p>
        </p:txBody>
      </p:sp>
      <p:sp>
        <p:nvSpPr>
          <p:cNvPr id="18" name="Höger klammerparentes 17">
            <a:extLst>
              <a:ext uri="{FF2B5EF4-FFF2-40B4-BE49-F238E27FC236}">
                <a16:creationId xmlns:a16="http://schemas.microsoft.com/office/drawing/2014/main" id="{49100951-5202-A91C-344D-47B7FEDB8F32}"/>
              </a:ext>
            </a:extLst>
          </p:cNvPr>
          <p:cNvSpPr/>
          <p:nvPr/>
        </p:nvSpPr>
        <p:spPr>
          <a:xfrm>
            <a:off x="9265301" y="1644162"/>
            <a:ext cx="354144" cy="3543300"/>
          </a:xfrm>
          <a:prstGeom prst="rightBrace">
            <a:avLst>
              <a:gd name="adj1" fmla="val 45804"/>
              <a:gd name="adj2" fmla="val 50224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0" name="textruta 19">
            <a:extLst>
              <a:ext uri="{FF2B5EF4-FFF2-40B4-BE49-F238E27FC236}">
                <a16:creationId xmlns:a16="http://schemas.microsoft.com/office/drawing/2014/main" id="{A267F71C-920F-2CBB-9B94-2BBD4F1415ED}"/>
              </a:ext>
            </a:extLst>
          </p:cNvPr>
          <p:cNvSpPr txBox="1"/>
          <p:nvPr/>
        </p:nvSpPr>
        <p:spPr>
          <a:xfrm>
            <a:off x="9769803" y="3244334"/>
            <a:ext cx="1361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Länk till mall</a:t>
            </a:r>
            <a:endParaRPr lang="sv-SE">
              <a:solidFill>
                <a:schemeClr val="bg1"/>
              </a:solidFill>
            </a:endParaRPr>
          </a:p>
        </p:txBody>
      </p:sp>
      <p:sp>
        <p:nvSpPr>
          <p:cNvPr id="23" name="textruta 22">
            <a:extLst>
              <a:ext uri="{FF2B5EF4-FFF2-40B4-BE49-F238E27FC236}">
                <a16:creationId xmlns:a16="http://schemas.microsoft.com/office/drawing/2014/main" id="{8021988D-33E0-7858-7EF8-E90B536A48B8}"/>
              </a:ext>
            </a:extLst>
          </p:cNvPr>
          <p:cNvSpPr txBox="1"/>
          <p:nvPr/>
        </p:nvSpPr>
        <p:spPr>
          <a:xfrm>
            <a:off x="866272" y="5274881"/>
            <a:ext cx="4954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>
                <a:solidFill>
                  <a:schemeClr val="bg1"/>
                </a:solidFill>
                <a:latin typeface="Candara" panose="020E0502030303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8: Beställa grunduppsättning till produktionsmiljön</a:t>
            </a:r>
          </a:p>
        </p:txBody>
      </p:sp>
      <p:sp>
        <p:nvSpPr>
          <p:cNvPr id="24" name="textruta 23">
            <a:extLst>
              <a:ext uri="{FF2B5EF4-FFF2-40B4-BE49-F238E27FC236}">
                <a16:creationId xmlns:a16="http://schemas.microsoft.com/office/drawing/2014/main" id="{6AB1B5F6-4E0A-3EFF-AF3B-68FF9A2D208D}"/>
              </a:ext>
            </a:extLst>
          </p:cNvPr>
          <p:cNvSpPr txBox="1"/>
          <p:nvPr/>
        </p:nvSpPr>
        <p:spPr>
          <a:xfrm>
            <a:off x="1094703" y="5625682"/>
            <a:ext cx="43829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>
                <a:solidFill>
                  <a:schemeClr val="bg1"/>
                </a:solidFill>
              </a:rPr>
              <a:t>Beskrivning: </a:t>
            </a:r>
          </a:p>
          <a:p>
            <a:r>
              <a:rPr lang="sv-SE" sz="1400">
                <a:solidFill>
                  <a:schemeClr val="bg1"/>
                </a:solidFill>
              </a:rPr>
              <a:t>Kund har beställt grunduppsättning till VIOL 3:s produktionsmiljö</a:t>
            </a:r>
          </a:p>
          <a:p>
            <a:endParaRPr lang="sv-SE" sz="1400">
              <a:solidFill>
                <a:schemeClr val="bg1"/>
              </a:solidFill>
            </a:endParaRPr>
          </a:p>
        </p:txBody>
      </p:sp>
      <p:sp>
        <p:nvSpPr>
          <p:cNvPr id="25" name="textruta 24">
            <a:extLst>
              <a:ext uri="{FF2B5EF4-FFF2-40B4-BE49-F238E27FC236}">
                <a16:creationId xmlns:a16="http://schemas.microsoft.com/office/drawing/2014/main" id="{CCDD417F-9A37-50C7-E906-7494B44A7DCA}"/>
              </a:ext>
            </a:extLst>
          </p:cNvPr>
          <p:cNvSpPr txBox="1"/>
          <p:nvPr/>
        </p:nvSpPr>
        <p:spPr>
          <a:xfrm>
            <a:off x="5627966" y="5625682"/>
            <a:ext cx="34869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>
                <a:solidFill>
                  <a:schemeClr val="bg1"/>
                </a:solidFill>
              </a:rPr>
              <a:t>Syfte : </a:t>
            </a:r>
            <a:br>
              <a:rPr lang="sv-SE" sz="1400">
                <a:solidFill>
                  <a:schemeClr val="bg1"/>
                </a:solidFill>
              </a:rPr>
            </a:br>
            <a:r>
              <a:rPr lang="sv-SE" sz="1400">
                <a:solidFill>
                  <a:schemeClr val="bg1"/>
                </a:solidFill>
              </a:rPr>
              <a:t>Att se till att alla förutsättning för att få tillgång till VIOL 3:s produktionsmiljö är uppfyllda</a:t>
            </a:r>
          </a:p>
        </p:txBody>
      </p:sp>
      <p:sp>
        <p:nvSpPr>
          <p:cNvPr id="31" name="textruta 30">
            <a:extLst>
              <a:ext uri="{FF2B5EF4-FFF2-40B4-BE49-F238E27FC236}">
                <a16:creationId xmlns:a16="http://schemas.microsoft.com/office/drawing/2014/main" id="{080B6AFA-E7C1-53E0-75B0-6CB0E009DF41}"/>
              </a:ext>
            </a:extLst>
          </p:cNvPr>
          <p:cNvSpPr txBox="1"/>
          <p:nvPr/>
        </p:nvSpPr>
        <p:spPr>
          <a:xfrm>
            <a:off x="9114943" y="5848578"/>
            <a:ext cx="2904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Länk till beställningsstigen</a:t>
            </a:r>
            <a:endParaRPr lang="sv-SE">
              <a:solidFill>
                <a:schemeClr val="bg1"/>
              </a:solidFill>
            </a:endParaRP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B8A11A08-CC3D-9DB8-44BC-74D3C93F245A}"/>
              </a:ext>
            </a:extLst>
          </p:cNvPr>
          <p:cNvSpPr txBox="1"/>
          <p:nvPr/>
        </p:nvSpPr>
        <p:spPr>
          <a:xfrm>
            <a:off x="3484219" y="1405073"/>
            <a:ext cx="52235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>
              <a:defRPr sz="1200" b="1" i="1">
                <a:solidFill>
                  <a:schemeClr val="accent3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</a:lstStyle>
          <a:p>
            <a:r>
              <a:rPr lang="sv-SE"/>
              <a:t>Deadline 30:e september 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4488DCC8-5783-011A-91A4-C5797B266417}"/>
              </a:ext>
            </a:extLst>
          </p:cNvPr>
          <p:cNvSpPr txBox="1"/>
          <p:nvPr/>
        </p:nvSpPr>
        <p:spPr>
          <a:xfrm>
            <a:off x="3343549" y="3716420"/>
            <a:ext cx="52235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>
              <a:defRPr sz="1200" b="1" i="1">
                <a:solidFill>
                  <a:schemeClr val="accent3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</a:lstStyle>
          <a:p>
            <a:r>
              <a:rPr lang="sv-SE"/>
              <a:t>Deadline 31:e oktober 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0F2FD5CA-AA35-AC99-44BA-C067955FC511}"/>
              </a:ext>
            </a:extLst>
          </p:cNvPr>
          <p:cNvSpPr txBox="1"/>
          <p:nvPr/>
        </p:nvSpPr>
        <p:spPr>
          <a:xfrm>
            <a:off x="5477608" y="5305028"/>
            <a:ext cx="52235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>
              <a:defRPr sz="1200" b="1" i="1">
                <a:solidFill>
                  <a:schemeClr val="accent3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</a:lstStyle>
          <a:p>
            <a:r>
              <a:rPr lang="sv-SE"/>
              <a:t>Deadline 30:e september </a:t>
            </a:r>
          </a:p>
        </p:txBody>
      </p:sp>
    </p:spTree>
    <p:extLst>
      <p:ext uri="{BB962C8B-B14F-4D97-AF65-F5344CB8AC3E}">
        <p14:creationId xmlns:p14="http://schemas.microsoft.com/office/powerpoint/2010/main" val="26943426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  <p:bldP spid="2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FC1086-1FA7-62A4-8731-2E78F98C4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BED75CD4-9380-2EFF-0AE2-3375BF2D2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62" y="2662716"/>
            <a:ext cx="11318497" cy="1325563"/>
          </a:xfrm>
        </p:spPr>
        <p:txBody>
          <a:bodyPr>
            <a:noAutofit/>
          </a:bodyPr>
          <a:lstStyle/>
          <a:p>
            <a:pPr algn="ctr"/>
            <a:r>
              <a:rPr lang="sv-SE" sz="5400">
                <a:solidFill>
                  <a:schemeClr val="bg1">
                    <a:lumMod val="85000"/>
                  </a:schemeClr>
                </a:solidFill>
              </a:rPr>
              <a:t>Nästa möte &amp; Hemläxa </a:t>
            </a:r>
            <a:endParaRPr lang="sv-SE" sz="320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8695871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50D96A8-6AE8-F65A-ACB6-DD8A3C064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8835" y="582946"/>
            <a:ext cx="10515600" cy="895285"/>
          </a:xfrm>
        </p:spPr>
        <p:txBody>
          <a:bodyPr/>
          <a:lstStyle/>
          <a:p>
            <a:r>
              <a:rPr lang="sv-SE">
                <a:latin typeface="Candara" panose="020E0502030303020204" pitchFamily="34" charset="0"/>
              </a:rPr>
              <a:t>Kommande träffar</a:t>
            </a:r>
          </a:p>
        </p:txBody>
      </p:sp>
      <p:pic>
        <p:nvPicPr>
          <p:cNvPr id="4" name="Platshållare för innehåll 4">
            <a:extLst>
              <a:ext uri="{FF2B5EF4-FFF2-40B4-BE49-F238E27FC236}">
                <a16:creationId xmlns:a16="http://schemas.microsoft.com/office/drawing/2014/main" id="{B9A23797-8E59-A26D-F442-CD4C9079DF0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92579" y="2505670"/>
            <a:ext cx="1092512" cy="1132001"/>
          </a:xfrm>
          <a:prstGeom prst="rect">
            <a:avLst/>
          </a:prstGeom>
        </p:spPr>
      </p:pic>
      <p:cxnSp>
        <p:nvCxnSpPr>
          <p:cNvPr id="5" name="Rak koppling 4">
            <a:extLst>
              <a:ext uri="{FF2B5EF4-FFF2-40B4-BE49-F238E27FC236}">
                <a16:creationId xmlns:a16="http://schemas.microsoft.com/office/drawing/2014/main" id="{43E1F10D-13FB-F2E6-E664-8514DEB4A92A}"/>
              </a:ext>
            </a:extLst>
          </p:cNvPr>
          <p:cNvCxnSpPr>
            <a:cxnSpLocks/>
          </p:cNvCxnSpPr>
          <p:nvPr/>
        </p:nvCxnSpPr>
        <p:spPr>
          <a:xfrm>
            <a:off x="588154" y="1478231"/>
            <a:ext cx="11015692" cy="0"/>
          </a:xfrm>
          <a:prstGeom prst="line">
            <a:avLst/>
          </a:prstGeom>
          <a:ln w="38100">
            <a:solidFill>
              <a:srgbClr val="A9C057">
                <a:alpha val="62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Bildobjekt 6">
            <a:extLst>
              <a:ext uri="{FF2B5EF4-FFF2-40B4-BE49-F238E27FC236}">
                <a16:creationId xmlns:a16="http://schemas.microsoft.com/office/drawing/2014/main" id="{73DC9336-24D1-0E86-0F7A-DD100DAADE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1779" y="2776694"/>
            <a:ext cx="3894088" cy="3493337"/>
          </a:xfrm>
          <a:prstGeom prst="rect">
            <a:avLst/>
          </a:prstGeom>
        </p:spPr>
      </p:pic>
      <p:sp>
        <p:nvSpPr>
          <p:cNvPr id="8" name="Rubrik 1">
            <a:extLst>
              <a:ext uri="{FF2B5EF4-FFF2-40B4-BE49-F238E27FC236}">
                <a16:creationId xmlns:a16="http://schemas.microsoft.com/office/drawing/2014/main" id="{D203F5FC-14E0-7670-AF17-2AFCB57A8236}"/>
              </a:ext>
            </a:extLst>
          </p:cNvPr>
          <p:cNvSpPr txBox="1">
            <a:spLocks/>
          </p:cNvSpPr>
          <p:nvPr/>
        </p:nvSpPr>
        <p:spPr>
          <a:xfrm>
            <a:off x="7126941" y="1925873"/>
            <a:ext cx="5507846" cy="8952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i="0" kern="120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>
                <a:latin typeface="Candara" panose="020E0502030303020204" pitchFamily="34" charset="0"/>
              </a:rPr>
              <a:t>Tidigare träffar finns på hemsidan </a:t>
            </a:r>
          </a:p>
          <a:p>
            <a:endParaRPr lang="sv-SE">
              <a:latin typeface="Candara" panose="020E0502030303020204" pitchFamily="34" charset="0"/>
            </a:endParaRP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8317A045-8520-1AAF-E78C-CF50FC1723D5}"/>
              </a:ext>
            </a:extLst>
          </p:cNvPr>
          <p:cNvSpPr txBox="1"/>
          <p:nvPr/>
        </p:nvSpPr>
        <p:spPr>
          <a:xfrm>
            <a:off x="2541388" y="2505670"/>
            <a:ext cx="21900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Blip>
                <a:blip r:embed="rId5"/>
              </a:buBlip>
            </a:pPr>
            <a:r>
              <a:rPr lang="sv-SE" sz="2400">
                <a:solidFill>
                  <a:schemeClr val="bg1">
                    <a:lumMod val="95000"/>
                  </a:schemeClr>
                </a:solidFill>
              </a:rPr>
              <a:t>22 oktober </a:t>
            </a:r>
          </a:p>
          <a:p>
            <a:pPr marL="285750" indent="-285750">
              <a:buBlip>
                <a:blip r:embed="rId5"/>
              </a:buBlip>
            </a:pPr>
            <a:r>
              <a:rPr lang="sv-SE" sz="2400">
                <a:solidFill>
                  <a:schemeClr val="bg1">
                    <a:lumMod val="95000"/>
                  </a:schemeClr>
                </a:solidFill>
              </a:rPr>
              <a:t>19 november</a:t>
            </a:r>
          </a:p>
          <a:p>
            <a:pPr marL="285750" indent="-285750">
              <a:buBlip>
                <a:blip r:embed="rId5"/>
              </a:buBlip>
            </a:pPr>
            <a:r>
              <a:rPr lang="sv-SE" sz="2400">
                <a:solidFill>
                  <a:schemeClr val="bg1">
                    <a:lumMod val="95000"/>
                  </a:schemeClr>
                </a:solidFill>
              </a:rPr>
              <a:t>10 december </a:t>
            </a:r>
          </a:p>
        </p:txBody>
      </p:sp>
    </p:spTree>
    <p:extLst>
      <p:ext uri="{BB962C8B-B14F-4D97-AF65-F5344CB8AC3E}">
        <p14:creationId xmlns:p14="http://schemas.microsoft.com/office/powerpoint/2010/main" val="1862380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4D652F-3E51-EFF0-2A4A-CB9D470B77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0E67BBE-A779-0746-8596-73D3C6C93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0193"/>
            <a:ext cx="10515600" cy="895285"/>
          </a:xfrm>
        </p:spPr>
        <p:txBody>
          <a:bodyPr/>
          <a:lstStyle/>
          <a:p>
            <a:r>
              <a:rPr lang="sv-SE">
                <a:latin typeface="Candara" panose="020E0502030303020204" pitchFamily="34" charset="0"/>
              </a:rPr>
              <a:t>Hemläxa 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F8025828-9330-9084-8630-24C43D773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/>
              <a:t>Skicka in milstolpe 1, 2, 4, 5, 7a &amp; 8 för er som inte gjort det! 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sv-SE"/>
              <a:t>1. Projektplan 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sv-SE"/>
              <a:t>2. Plan för IT-leverantör 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sv-SE"/>
              <a:t>4. Affärsflöden fastställda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sv-SE"/>
              <a:t>5. Plan för masterdata</a:t>
            </a:r>
          </a:p>
          <a:p>
            <a:pPr marL="0"/>
            <a:r>
              <a:rPr lang="sv-SE"/>
              <a:t>Påbörja milstolpe 6 &amp; 7b </a:t>
            </a:r>
            <a:r>
              <a:rPr lang="sv-SE" sz="1200" b="1" i="1">
                <a:solidFill>
                  <a:schemeClr val="accent3"/>
                </a:solidFill>
              </a:rPr>
              <a:t>(30 nov &amp; 31 okt)</a:t>
            </a:r>
          </a:p>
          <a:p>
            <a:r>
              <a:rPr lang="sv-SE"/>
              <a:t>E-utbildningar </a:t>
            </a:r>
            <a:endParaRPr lang="sv-SE">
              <a:solidFill>
                <a:schemeClr val="bg1">
                  <a:lumMod val="85000"/>
                </a:schemeClr>
              </a:solidFill>
            </a:endParaRPr>
          </a:p>
          <a:p>
            <a:pPr lvl="1"/>
            <a:r>
              <a:rPr lang="sv-SE">
                <a:solidFill>
                  <a:schemeClr val="bg1">
                    <a:lumMod val="85000"/>
                  </a:schemeClr>
                </a:solidFill>
              </a:rPr>
              <a:t>Genomför e-utbildningar enligt </a:t>
            </a:r>
            <a:r>
              <a:rPr lang="sv-SE" err="1">
                <a:solidFill>
                  <a:schemeClr val="bg1">
                    <a:lumMod val="85000"/>
                  </a:schemeClr>
                </a:solidFill>
              </a:rPr>
              <a:t>lärostig</a:t>
            </a:r>
            <a:endParaRPr lang="sv-SE">
              <a:solidFill>
                <a:schemeClr val="bg1">
                  <a:lumMod val="85000"/>
                </a:schemeClr>
              </a:solidFill>
            </a:endParaRPr>
          </a:p>
          <a:p>
            <a:pPr lvl="1"/>
            <a:r>
              <a:rPr lang="sv-SE">
                <a:solidFill>
                  <a:schemeClr val="bg1">
                    <a:lumMod val="9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 </a:t>
            </a:r>
            <a:r>
              <a:rPr lang="sv-SE" err="1">
                <a:solidFill>
                  <a:schemeClr val="bg1">
                    <a:lumMod val="9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lärostig</a:t>
            </a:r>
            <a:r>
              <a:rPr lang="sv-SE">
                <a:solidFill>
                  <a:schemeClr val="bg1">
                    <a:lumMod val="9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lang="sv-SE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0751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E201F2DD-85A5-A28A-E4E7-BC8A83E30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685" y="4139619"/>
            <a:ext cx="6439422" cy="1325563"/>
          </a:xfrm>
        </p:spPr>
        <p:txBody>
          <a:bodyPr/>
          <a:lstStyle/>
          <a:p>
            <a:r>
              <a:rPr lang="sv-SE"/>
              <a:t>Tack för idag!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C82D1296-1049-1419-D1B6-529B1C193C47}"/>
              </a:ext>
            </a:extLst>
          </p:cNvPr>
          <p:cNvSpPr txBox="1"/>
          <p:nvPr/>
        </p:nvSpPr>
        <p:spPr>
          <a:xfrm>
            <a:off x="1247913" y="4999576"/>
            <a:ext cx="9455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>
                <a:solidFill>
                  <a:schemeClr val="bg1">
                    <a:lumMod val="75000"/>
                  </a:schemeClr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Glöm inte att ni alltid är välkomna att skicka in frågor och </a:t>
            </a:r>
            <a:br>
              <a:rPr lang="sv-SE" sz="1400">
                <a:solidFill>
                  <a:schemeClr val="bg1">
                    <a:lumMod val="75000"/>
                  </a:schemeClr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</a:br>
            <a:r>
              <a:rPr lang="sv-SE" sz="1400">
                <a:solidFill>
                  <a:schemeClr val="bg1">
                    <a:lumMod val="75000"/>
                  </a:schemeClr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funderingar via Mina Ärenden på Biometria.se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99E37AD1-E341-42E3-2A01-3185293BB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685" y="5057191"/>
            <a:ext cx="522228" cy="40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4001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1E8C8C-A1CB-98A6-B412-A5B690C865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AF5856C1-5087-B58A-DDAF-0332619530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370" y="1712414"/>
            <a:ext cx="9960429" cy="4351338"/>
          </a:xfrm>
        </p:spPr>
        <p:txBody>
          <a:bodyPr/>
          <a:lstStyle/>
          <a:p>
            <a:pPr marL="0" indent="0">
              <a:buNone/>
            </a:pPr>
            <a:r>
              <a:rPr lang="sv-SE" sz="1800" b="1"/>
              <a:t>Introduktion </a:t>
            </a:r>
            <a:r>
              <a:rPr lang="sv-SE"/>
              <a:t>| Föregående möte, beställningar till produktionsmiljön</a:t>
            </a:r>
          </a:p>
          <a:p>
            <a:pPr marL="0" indent="0">
              <a:buNone/>
            </a:pPr>
            <a:r>
              <a:rPr lang="sv-SE" sz="1800" b="1"/>
              <a:t>Fokusområde VIOL 3 </a:t>
            </a:r>
            <a:r>
              <a:rPr lang="sv-SE"/>
              <a:t>|Kontrakt och Pris</a:t>
            </a:r>
          </a:p>
          <a:p>
            <a:pPr marL="0" indent="0">
              <a:buNone/>
            </a:pPr>
            <a:r>
              <a:rPr lang="sv-SE" sz="1800" b="1"/>
              <a:t>Milstolpar</a:t>
            </a:r>
            <a:r>
              <a:rPr lang="sv-SE" sz="2000" b="1"/>
              <a:t> </a:t>
            </a:r>
            <a:r>
              <a:rPr lang="sv-SE" sz="1800" b="1"/>
              <a:t>|6, 7, 8</a:t>
            </a:r>
            <a:endParaRPr lang="sv-SE" b="1"/>
          </a:p>
          <a:p>
            <a:pPr marL="0" indent="0">
              <a:buNone/>
            </a:pPr>
            <a:r>
              <a:rPr lang="sv-SE" sz="1800" b="1"/>
              <a:t>Nästa möte &amp; Hemläxa </a:t>
            </a:r>
            <a:r>
              <a:rPr lang="sv-SE"/>
              <a:t>|</a:t>
            </a:r>
          </a:p>
        </p:txBody>
      </p:sp>
      <p:cxnSp>
        <p:nvCxnSpPr>
          <p:cNvPr id="2" name="Rak koppling 1">
            <a:extLst>
              <a:ext uri="{FF2B5EF4-FFF2-40B4-BE49-F238E27FC236}">
                <a16:creationId xmlns:a16="http://schemas.microsoft.com/office/drawing/2014/main" id="{916222AE-144B-34E8-CE3C-A3A5ACAAFDA4}"/>
              </a:ext>
            </a:extLst>
          </p:cNvPr>
          <p:cNvCxnSpPr>
            <a:cxnSpLocks/>
          </p:cNvCxnSpPr>
          <p:nvPr/>
        </p:nvCxnSpPr>
        <p:spPr>
          <a:xfrm>
            <a:off x="618866" y="1146842"/>
            <a:ext cx="3055409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3" name="textruta 2">
            <a:extLst>
              <a:ext uri="{FF2B5EF4-FFF2-40B4-BE49-F238E27FC236}">
                <a16:creationId xmlns:a16="http://schemas.microsoft.com/office/drawing/2014/main" id="{A44D821A-28FF-4744-374C-932F57DD9231}"/>
              </a:ext>
            </a:extLst>
          </p:cNvPr>
          <p:cNvSpPr txBox="1"/>
          <p:nvPr/>
        </p:nvSpPr>
        <p:spPr>
          <a:xfrm>
            <a:off x="618866" y="685177"/>
            <a:ext cx="4616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Agenda </a:t>
            </a:r>
            <a:r>
              <a:rPr kumimoji="0" lang="sv-SE" sz="24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september</a:t>
            </a:r>
            <a:r>
              <a:rPr kumimoji="0" lang="sv-SE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8896748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653089-800A-D505-46C6-B7CB0296C5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77322D7A-A23E-CBB0-5A7D-3B65141A9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62" y="2662716"/>
            <a:ext cx="11318497" cy="1325563"/>
          </a:xfrm>
        </p:spPr>
        <p:txBody>
          <a:bodyPr>
            <a:noAutofit/>
          </a:bodyPr>
          <a:lstStyle/>
          <a:p>
            <a:pPr algn="ctr"/>
            <a:r>
              <a:rPr lang="sv-SE" sz="5400">
                <a:solidFill>
                  <a:schemeClr val="bg1">
                    <a:lumMod val="85000"/>
                  </a:schemeClr>
                </a:solidFill>
              </a:rPr>
              <a:t>Introduktion </a:t>
            </a:r>
            <a:endParaRPr lang="sv-SE" sz="320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0363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3E398E-6416-2B6A-C759-5E07D80D7D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7B573540-3B8D-DC26-66C7-1F2E4CA2C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4"/>
            <a:ext cx="10515600" cy="546836"/>
          </a:xfrm>
        </p:spPr>
        <p:txBody>
          <a:bodyPr/>
          <a:lstStyle/>
          <a:p>
            <a:r>
              <a:rPr lang="sv-SE">
                <a:latin typeface="Candara" panose="020E0502030303020204" pitchFamily="34" charset="0"/>
              </a:rPr>
              <a:t>Introduktion | Föregående möte 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AFBCE338-2169-DA19-99E8-D7CC4F16AE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5995" y="1342240"/>
            <a:ext cx="5930153" cy="5032375"/>
          </a:xfrm>
        </p:spPr>
        <p:txBody>
          <a:bodyPr/>
          <a:lstStyle/>
          <a:p>
            <a:r>
              <a:rPr lang="sv-SE" sz="1200"/>
              <a:t>Beställning till produktionsmiljön - Beställningsstigen</a:t>
            </a:r>
          </a:p>
          <a:p>
            <a:r>
              <a:rPr lang="sv-SE" sz="1200"/>
              <a:t>Milstolpar</a:t>
            </a:r>
          </a:p>
          <a:p>
            <a:r>
              <a:rPr lang="sv-SE" sz="1200"/>
              <a:t>Projektutbildningen</a:t>
            </a:r>
          </a:p>
          <a:p>
            <a:r>
              <a:rPr lang="sv-SE" sz="1200"/>
              <a:t>Test i VIOL 3 – E-utbildning </a:t>
            </a:r>
          </a:p>
          <a:p>
            <a:pPr lvl="1"/>
            <a:r>
              <a:rPr lang="sv-SE" sz="1000"/>
              <a:t>Milstolpe 6: Affärsflöden verifierade</a:t>
            </a:r>
          </a:p>
          <a:p>
            <a:r>
              <a:rPr lang="sv-SE" sz="1200"/>
              <a:t>Hemläxan</a:t>
            </a:r>
          </a:p>
          <a:p>
            <a:pPr marL="4762" indent="0">
              <a:buNone/>
            </a:pPr>
            <a:r>
              <a:rPr lang="sv-SE" sz="1200"/>
              <a:t> </a:t>
            </a:r>
            <a:endParaRPr lang="sv-SE" sz="110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54433B13-864B-51B4-5F46-887412C3ED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4256088"/>
            <a:ext cx="5251768" cy="2420937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2702301E-9131-04ED-ACC7-ECDAAD161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0630" y="1238268"/>
            <a:ext cx="6451020" cy="359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02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26D034-7845-9483-677C-4712C1646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00B02075-CD1D-EB0F-6F12-73393A5E5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4"/>
            <a:ext cx="10515600" cy="546836"/>
          </a:xfrm>
        </p:spPr>
        <p:txBody>
          <a:bodyPr/>
          <a:lstStyle/>
          <a:p>
            <a:pPr marL="0" indent="0">
              <a:buNone/>
            </a:pPr>
            <a:r>
              <a:rPr lang="sv-SE" sz="2400" b="1"/>
              <a:t>Fokusområde VIOL 3 </a:t>
            </a:r>
            <a:r>
              <a:rPr lang="sv-SE"/>
              <a:t>|Kontrakt och pris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46F30D08-1863-2717-8151-551898FF0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1855"/>
            <a:ext cx="10583008" cy="4317723"/>
          </a:xfrm>
        </p:spPr>
        <p:txBody>
          <a:bodyPr/>
          <a:lstStyle/>
          <a:p>
            <a:r>
              <a:rPr lang="sv-SE"/>
              <a:t>Förstaledskontrakt &amp; Avtalsobjekt </a:t>
            </a:r>
          </a:p>
          <a:p>
            <a:r>
              <a:rPr lang="sv-SE"/>
              <a:t>Redovisningshänvisning &amp; destinering </a:t>
            </a:r>
          </a:p>
          <a:p>
            <a:r>
              <a:rPr lang="sv-SE"/>
              <a:t>Pris i VIOL 3 – Bakgrund</a:t>
            </a:r>
          </a:p>
          <a:p>
            <a:r>
              <a:rPr lang="sv-SE"/>
              <a:t>Standardkomponenter &amp; Priskomponenter </a:t>
            </a:r>
          </a:p>
          <a:p>
            <a:endParaRPr lang="sv-SE"/>
          </a:p>
          <a:p>
            <a:pPr marL="4762" indent="0">
              <a:buNone/>
            </a:pPr>
            <a:endParaRPr lang="sv-SE"/>
          </a:p>
          <a:p>
            <a:pPr marL="4762" indent="0">
              <a:buNone/>
            </a:pPr>
            <a:endParaRPr lang="sv-SE">
              <a:solidFill>
                <a:schemeClr val="bg1"/>
              </a:solidFill>
            </a:endParaRPr>
          </a:p>
        </p:txBody>
      </p:sp>
      <p:pic>
        <p:nvPicPr>
          <p:cNvPr id="6" name="Bildobjekt 5" descr="En bild som visar logotyp, symbol, Grafik, cirkel&#10;&#10;Automatiskt genererad beskrivning">
            <a:extLst>
              <a:ext uri="{FF2B5EF4-FFF2-40B4-BE49-F238E27FC236}">
                <a16:creationId xmlns:a16="http://schemas.microsoft.com/office/drawing/2014/main" id="{EA5612DC-AE89-50EE-7263-D0B24C7829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9799" y="983522"/>
            <a:ext cx="1238462" cy="1238462"/>
          </a:xfrm>
          <a:prstGeom prst="rect">
            <a:avLst/>
          </a:prstGeom>
        </p:spPr>
      </p:pic>
      <p:pic>
        <p:nvPicPr>
          <p:cNvPr id="8" name="Bildobjekt 7" descr="En bild som visar cirkel, clipart, grön, Grafik&#10;&#10;Automatiskt genererad beskrivning">
            <a:extLst>
              <a:ext uri="{FF2B5EF4-FFF2-40B4-BE49-F238E27FC236}">
                <a16:creationId xmlns:a16="http://schemas.microsoft.com/office/drawing/2014/main" id="{1BDAB062-C9A8-0BA2-1ED1-22E0F68C05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7472" y="978422"/>
            <a:ext cx="1243562" cy="1243562"/>
          </a:xfrm>
          <a:prstGeom prst="rect">
            <a:avLst/>
          </a:prstGeom>
        </p:spPr>
      </p:pic>
      <p:pic>
        <p:nvPicPr>
          <p:cNvPr id="10" name="Bildobjekt 9" descr="En bild som visar cirkel, design&#10;&#10;Automatiskt genererad beskrivning">
            <a:extLst>
              <a:ext uri="{FF2B5EF4-FFF2-40B4-BE49-F238E27FC236}">
                <a16:creationId xmlns:a16="http://schemas.microsoft.com/office/drawing/2014/main" id="{E574DBC9-36EA-20F5-4D36-22F8030086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9562" y="2502248"/>
            <a:ext cx="1243562" cy="1243562"/>
          </a:xfrm>
          <a:prstGeom prst="rect">
            <a:avLst/>
          </a:prstGeom>
        </p:spPr>
      </p:pic>
      <p:cxnSp>
        <p:nvCxnSpPr>
          <p:cNvPr id="11" name="Rak koppling 10">
            <a:extLst>
              <a:ext uri="{FF2B5EF4-FFF2-40B4-BE49-F238E27FC236}">
                <a16:creationId xmlns:a16="http://schemas.microsoft.com/office/drawing/2014/main" id="{F88DCD95-E172-F907-6072-3AB6E3CBDD94}"/>
              </a:ext>
            </a:extLst>
          </p:cNvPr>
          <p:cNvCxnSpPr>
            <a:cxnSpLocks/>
          </p:cNvCxnSpPr>
          <p:nvPr/>
        </p:nvCxnSpPr>
        <p:spPr>
          <a:xfrm>
            <a:off x="405516" y="4791358"/>
            <a:ext cx="11015692" cy="0"/>
          </a:xfrm>
          <a:prstGeom prst="line">
            <a:avLst/>
          </a:prstGeom>
          <a:ln w="38100">
            <a:solidFill>
              <a:srgbClr val="A9C057">
                <a:alpha val="62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ruta 11">
            <a:extLst>
              <a:ext uri="{FF2B5EF4-FFF2-40B4-BE49-F238E27FC236}">
                <a16:creationId xmlns:a16="http://schemas.microsoft.com/office/drawing/2014/main" id="{FBBE126B-BA70-1307-C61B-B4C12245F9A1}"/>
              </a:ext>
            </a:extLst>
          </p:cNvPr>
          <p:cNvSpPr txBox="1"/>
          <p:nvPr/>
        </p:nvSpPr>
        <p:spPr>
          <a:xfrm>
            <a:off x="8347418" y="6062596"/>
            <a:ext cx="3073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>
                <a:solidFill>
                  <a:schemeClr val="bg1">
                    <a:lumMod val="9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Länk till e-utbildningar: (HÄR!) </a:t>
            </a:r>
            <a:endParaRPr lang="sv-SE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27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7491DC-7D5C-1C38-FBA0-B5F5571AD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33FE52A4-D6BD-276E-26AF-A7C628EBB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62" y="2662716"/>
            <a:ext cx="11318497" cy="1325563"/>
          </a:xfrm>
        </p:spPr>
        <p:txBody>
          <a:bodyPr>
            <a:noAutofit/>
          </a:bodyPr>
          <a:lstStyle/>
          <a:p>
            <a:pPr algn="ctr"/>
            <a:r>
              <a:rPr lang="sv-SE" sz="5400">
                <a:solidFill>
                  <a:schemeClr val="bg1">
                    <a:lumMod val="85000"/>
                  </a:schemeClr>
                </a:solidFill>
              </a:rPr>
              <a:t>Fokusområde VIOL 3  </a:t>
            </a:r>
            <a:endParaRPr lang="sv-SE" sz="320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5C40F3B8-B4E8-240A-4411-ADF7B0FCD419}"/>
              </a:ext>
            </a:extLst>
          </p:cNvPr>
          <p:cNvSpPr txBox="1"/>
          <p:nvPr/>
        </p:nvSpPr>
        <p:spPr>
          <a:xfrm>
            <a:off x="4474120" y="3429000"/>
            <a:ext cx="52174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>
                <a:solidFill>
                  <a:schemeClr val="bg1">
                    <a:lumMod val="95000"/>
                  </a:schemeClr>
                </a:solidFill>
              </a:rPr>
              <a:t>Kontrakt i VIOL 3</a:t>
            </a:r>
          </a:p>
        </p:txBody>
      </p:sp>
    </p:spTree>
    <p:extLst>
      <p:ext uri="{BB962C8B-B14F-4D97-AF65-F5344CB8AC3E}">
        <p14:creationId xmlns:p14="http://schemas.microsoft.com/office/powerpoint/2010/main" val="39592448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Ellips 64">
            <a:extLst>
              <a:ext uri="{FF2B5EF4-FFF2-40B4-BE49-F238E27FC236}">
                <a16:creationId xmlns:a16="http://schemas.microsoft.com/office/drawing/2014/main" id="{0A7C4255-418A-037B-C1F9-A17FD53F7F7F}"/>
              </a:ext>
            </a:extLst>
          </p:cNvPr>
          <p:cNvSpPr/>
          <p:nvPr/>
        </p:nvSpPr>
        <p:spPr>
          <a:xfrm>
            <a:off x="9512787" y="1630219"/>
            <a:ext cx="2362550" cy="2362550"/>
          </a:xfrm>
          <a:prstGeom prst="ellipse">
            <a:avLst/>
          </a:prstGeom>
          <a:solidFill>
            <a:srgbClr val="ECECE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4" name="Ellips 63">
            <a:extLst>
              <a:ext uri="{FF2B5EF4-FFF2-40B4-BE49-F238E27FC236}">
                <a16:creationId xmlns:a16="http://schemas.microsoft.com/office/drawing/2014/main" id="{B9828808-DF97-6B89-DF5D-C96C1E4141BA}"/>
              </a:ext>
            </a:extLst>
          </p:cNvPr>
          <p:cNvSpPr/>
          <p:nvPr/>
        </p:nvSpPr>
        <p:spPr>
          <a:xfrm>
            <a:off x="284620" y="1585390"/>
            <a:ext cx="2362550" cy="2362550"/>
          </a:xfrm>
          <a:prstGeom prst="ellipse">
            <a:avLst/>
          </a:prstGeom>
          <a:solidFill>
            <a:srgbClr val="ECECE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71D7AEC4-2BCD-BD69-9E07-BC2EA44A2D85}"/>
              </a:ext>
            </a:extLst>
          </p:cNvPr>
          <p:cNvSpPr txBox="1"/>
          <p:nvPr/>
        </p:nvSpPr>
        <p:spPr>
          <a:xfrm>
            <a:off x="8754752" y="5990714"/>
            <a:ext cx="1788569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z="1400" b="1">
                <a:solidFill>
                  <a:schemeClr val="accent3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Rapportportalen</a:t>
            </a: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15C87DB3-C886-D975-DB48-3323C8B7A6A9}"/>
              </a:ext>
            </a:extLst>
          </p:cNvPr>
          <p:cNvSpPr txBox="1"/>
          <p:nvPr/>
        </p:nvSpPr>
        <p:spPr>
          <a:xfrm>
            <a:off x="6284405" y="1448559"/>
            <a:ext cx="1822992" cy="276999"/>
          </a:xfrm>
          <a:prstGeom prst="rect">
            <a:avLst/>
          </a:prstGeom>
          <a:solidFill>
            <a:schemeClr val="accent5">
              <a:lumMod val="20000"/>
              <a:lumOff val="80000"/>
              <a:alpha val="53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Open Sans Light"/>
              </a:rPr>
              <a:t>Redovisningshänvisning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30D96C0F-4A0D-CAB2-C0C3-E045C7BF209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CECEC"/>
              </a:clrFrom>
              <a:clrTo>
                <a:srgbClr val="ECECEC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142" y="1917300"/>
            <a:ext cx="809050" cy="805161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39F2D6FF-EDC5-FFE2-F809-954C24D21D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015" y="2771354"/>
            <a:ext cx="449757" cy="470201"/>
          </a:xfrm>
          <a:prstGeom prst="rect">
            <a:avLst/>
          </a:prstGeom>
        </p:spPr>
      </p:pic>
      <p:pic>
        <p:nvPicPr>
          <p:cNvPr id="14" name="Bildobjekt 13" descr="En bild som visar ljus&#10;&#10;Automatiskt genererad beskrivning">
            <a:extLst>
              <a:ext uri="{FF2B5EF4-FFF2-40B4-BE49-F238E27FC236}">
                <a16:creationId xmlns:a16="http://schemas.microsoft.com/office/drawing/2014/main" id="{DAC2EF35-B16F-3AE8-4F07-BE5D71759E4A}"/>
              </a:ext>
            </a:extLst>
          </p:cNvPr>
          <p:cNvPicPr>
            <a:picLocks noChangeAspect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772" y="2815730"/>
            <a:ext cx="563141" cy="338555"/>
          </a:xfrm>
          <a:prstGeom prst="rect">
            <a:avLst/>
          </a:prstGeom>
        </p:spPr>
      </p:pic>
      <p:pic>
        <p:nvPicPr>
          <p:cNvPr id="20" name="Bildobjekt 19" descr="En bild som visar text, tallrik, kärl&#10;&#10;Automatiskt genererad beskrivning">
            <a:extLst>
              <a:ext uri="{FF2B5EF4-FFF2-40B4-BE49-F238E27FC236}">
                <a16:creationId xmlns:a16="http://schemas.microsoft.com/office/drawing/2014/main" id="{8E78F9CE-44AB-A938-4B98-BB42723732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202" y="4702077"/>
            <a:ext cx="651087" cy="724855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D896BFC8-82A8-D924-7927-7996DB44BE50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52" y="2241420"/>
            <a:ext cx="1488702" cy="1461351"/>
          </a:xfrm>
          <a:prstGeom prst="rect">
            <a:avLst/>
          </a:prstGeom>
        </p:spPr>
      </p:pic>
      <p:sp>
        <p:nvSpPr>
          <p:cNvPr id="27" name="textruta 26">
            <a:extLst>
              <a:ext uri="{FF2B5EF4-FFF2-40B4-BE49-F238E27FC236}">
                <a16:creationId xmlns:a16="http://schemas.microsoft.com/office/drawing/2014/main" id="{00A82FCA-03C8-F8E5-E2F2-CEA7111AC30B}"/>
              </a:ext>
            </a:extLst>
          </p:cNvPr>
          <p:cNvSpPr txBox="1"/>
          <p:nvPr/>
        </p:nvSpPr>
        <p:spPr>
          <a:xfrm>
            <a:off x="3073945" y="2288274"/>
            <a:ext cx="1727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1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Open Sans Light"/>
              </a:rPr>
              <a:t>Skogsbolaget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400" b="1">
                <a:solidFill>
                  <a:srgbClr val="292929"/>
                </a:solidFill>
                <a:latin typeface="Open Sans Light"/>
              </a:rPr>
              <a:t>Virkesköp</a:t>
            </a:r>
            <a:endParaRPr kumimoji="0" lang="sv-SE" sz="1400" b="1" i="0" u="none" strike="noStrike" kern="1200" cap="none" spc="0" normalizeH="0" baseline="0" noProof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Open Sans Light"/>
            </a:endParaRPr>
          </a:p>
        </p:txBody>
      </p:sp>
      <p:sp>
        <p:nvSpPr>
          <p:cNvPr id="28" name="textruta 27">
            <a:extLst>
              <a:ext uri="{FF2B5EF4-FFF2-40B4-BE49-F238E27FC236}">
                <a16:creationId xmlns:a16="http://schemas.microsoft.com/office/drawing/2014/main" id="{D977EB6A-A52B-6DF4-9D82-F9C7AE2C0AF6}"/>
              </a:ext>
            </a:extLst>
          </p:cNvPr>
          <p:cNvSpPr txBox="1"/>
          <p:nvPr/>
        </p:nvSpPr>
        <p:spPr>
          <a:xfrm>
            <a:off x="5593012" y="2845754"/>
            <a:ext cx="1552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1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Open Sans Light"/>
              </a:rPr>
              <a:t>Skogsbolaget</a:t>
            </a:r>
            <a:br>
              <a:rPr kumimoji="0" lang="sv-SE" sz="1400" b="1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Open Sans Light"/>
              </a:rPr>
            </a:br>
            <a:r>
              <a:rPr lang="sv-SE" sz="1400" b="1">
                <a:solidFill>
                  <a:srgbClr val="292929"/>
                </a:solidFill>
                <a:latin typeface="Open Sans Light"/>
              </a:rPr>
              <a:t>Timmer</a:t>
            </a:r>
            <a:endParaRPr kumimoji="0" lang="sv-SE" sz="1400" b="1" i="0" u="none" strike="noStrike" kern="1200" cap="none" spc="0" normalizeH="0" baseline="0" noProof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Open Sans Light"/>
            </a:endParaRPr>
          </a:p>
        </p:txBody>
      </p:sp>
      <p:sp>
        <p:nvSpPr>
          <p:cNvPr id="29" name="textruta 28">
            <a:extLst>
              <a:ext uri="{FF2B5EF4-FFF2-40B4-BE49-F238E27FC236}">
                <a16:creationId xmlns:a16="http://schemas.microsoft.com/office/drawing/2014/main" id="{BD689307-7DE9-9EF4-0346-93D54F1FE113}"/>
              </a:ext>
            </a:extLst>
          </p:cNvPr>
          <p:cNvSpPr txBox="1"/>
          <p:nvPr/>
        </p:nvSpPr>
        <p:spPr>
          <a:xfrm>
            <a:off x="7232179" y="2855271"/>
            <a:ext cx="12638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1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Open Sans Light"/>
              </a:rPr>
              <a:t>Sågen AB</a:t>
            </a:r>
          </a:p>
        </p:txBody>
      </p:sp>
      <p:sp>
        <p:nvSpPr>
          <p:cNvPr id="41" name="Höger klammerparentes 40">
            <a:extLst>
              <a:ext uri="{FF2B5EF4-FFF2-40B4-BE49-F238E27FC236}">
                <a16:creationId xmlns:a16="http://schemas.microsoft.com/office/drawing/2014/main" id="{0BC30DB1-7D1F-20AF-0266-ED4037B5ABA0}"/>
              </a:ext>
            </a:extLst>
          </p:cNvPr>
          <p:cNvSpPr/>
          <p:nvPr/>
        </p:nvSpPr>
        <p:spPr>
          <a:xfrm rot="16200000">
            <a:off x="6893011" y="1375525"/>
            <a:ext cx="411636" cy="2794387"/>
          </a:xfrm>
          <a:prstGeom prst="rightBrace">
            <a:avLst/>
          </a:prstGeom>
          <a:ln w="19050">
            <a:solidFill>
              <a:schemeClr val="tx1">
                <a:alpha val="9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2" name="Höger klammerparentes 41">
            <a:extLst>
              <a:ext uri="{FF2B5EF4-FFF2-40B4-BE49-F238E27FC236}">
                <a16:creationId xmlns:a16="http://schemas.microsoft.com/office/drawing/2014/main" id="{451376A8-08A7-47A2-696E-5BA44A9DE6A5}"/>
              </a:ext>
            </a:extLst>
          </p:cNvPr>
          <p:cNvSpPr/>
          <p:nvPr/>
        </p:nvSpPr>
        <p:spPr>
          <a:xfrm rot="16200000">
            <a:off x="5829267" y="-814401"/>
            <a:ext cx="422382" cy="5725014"/>
          </a:xfrm>
          <a:prstGeom prst="rightBrace">
            <a:avLst/>
          </a:prstGeom>
          <a:ln w="19050">
            <a:solidFill>
              <a:schemeClr val="tx1">
                <a:alpha val="9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47" name="Bildobjekt 46">
            <a:extLst>
              <a:ext uri="{FF2B5EF4-FFF2-40B4-BE49-F238E27FC236}">
                <a16:creationId xmlns:a16="http://schemas.microsoft.com/office/drawing/2014/main" id="{00D337FA-F815-9A63-BF73-6BC635F2B3D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598" y="1442082"/>
            <a:ext cx="543949" cy="430288"/>
          </a:xfrm>
          <a:prstGeom prst="rect">
            <a:avLst/>
          </a:prstGeom>
        </p:spPr>
      </p:pic>
      <p:grpSp>
        <p:nvGrpSpPr>
          <p:cNvPr id="55" name="Grupp 54">
            <a:extLst>
              <a:ext uri="{FF2B5EF4-FFF2-40B4-BE49-F238E27FC236}">
                <a16:creationId xmlns:a16="http://schemas.microsoft.com/office/drawing/2014/main" id="{707C29A8-5726-DEB6-71FF-E5D065CC55FE}"/>
              </a:ext>
            </a:extLst>
          </p:cNvPr>
          <p:cNvGrpSpPr/>
          <p:nvPr/>
        </p:nvGrpSpPr>
        <p:grpSpPr>
          <a:xfrm>
            <a:off x="6843855" y="2232072"/>
            <a:ext cx="543751" cy="334828"/>
            <a:chOff x="6848353" y="2206370"/>
            <a:chExt cx="543751" cy="334828"/>
          </a:xfrm>
        </p:grpSpPr>
        <p:pic>
          <p:nvPicPr>
            <p:cNvPr id="50" name="Bildobjekt 49">
              <a:extLst>
                <a:ext uri="{FF2B5EF4-FFF2-40B4-BE49-F238E27FC236}">
                  <a16:creationId xmlns:a16="http://schemas.microsoft.com/office/drawing/2014/main" id="{076394D7-56E5-4775-AB71-4B1718D60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6681" y="2206370"/>
              <a:ext cx="245423" cy="334827"/>
            </a:xfrm>
            <a:prstGeom prst="rect">
              <a:avLst/>
            </a:prstGeom>
          </p:spPr>
        </p:pic>
        <p:grpSp>
          <p:nvGrpSpPr>
            <p:cNvPr id="54" name="Grupp 53">
              <a:extLst>
                <a:ext uri="{FF2B5EF4-FFF2-40B4-BE49-F238E27FC236}">
                  <a16:creationId xmlns:a16="http://schemas.microsoft.com/office/drawing/2014/main" id="{48271DC8-7854-76F7-81C8-DE5C95419097}"/>
                </a:ext>
              </a:extLst>
            </p:cNvPr>
            <p:cNvGrpSpPr/>
            <p:nvPr/>
          </p:nvGrpSpPr>
          <p:grpSpPr>
            <a:xfrm>
              <a:off x="6848353" y="2206371"/>
              <a:ext cx="298328" cy="334827"/>
              <a:chOff x="6848353" y="2206371"/>
              <a:chExt cx="298328" cy="334827"/>
            </a:xfrm>
          </p:grpSpPr>
          <p:pic>
            <p:nvPicPr>
              <p:cNvPr id="49" name="Bildobjekt 48">
                <a:extLst>
                  <a:ext uri="{FF2B5EF4-FFF2-40B4-BE49-F238E27FC236}">
                    <a16:creationId xmlns:a16="http://schemas.microsoft.com/office/drawing/2014/main" id="{0330E1E3-30F0-0849-7A7E-B4D0026440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48353" y="2206371"/>
                <a:ext cx="245423" cy="334827"/>
              </a:xfrm>
              <a:prstGeom prst="rect">
                <a:avLst/>
              </a:prstGeom>
            </p:spPr>
          </p:pic>
          <p:cxnSp>
            <p:nvCxnSpPr>
              <p:cNvPr id="52" name="Rak koppling 51">
                <a:extLst>
                  <a:ext uri="{FF2B5EF4-FFF2-40B4-BE49-F238E27FC236}">
                    <a16:creationId xmlns:a16="http://schemas.microsoft.com/office/drawing/2014/main" id="{63028884-E5DC-B0B0-7652-1F61D59BC3C7}"/>
                  </a:ext>
                </a:extLst>
              </p:cNvPr>
              <p:cNvCxnSpPr>
                <a:stCxn id="49" idx="3"/>
                <a:endCxn id="50" idx="1"/>
              </p:cNvCxnSpPr>
              <p:nvPr/>
            </p:nvCxnSpPr>
            <p:spPr>
              <a:xfrm flipV="1">
                <a:off x="7093776" y="2373784"/>
                <a:ext cx="52905" cy="1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95" name="Bildobjekt 94">
            <a:extLst>
              <a:ext uri="{FF2B5EF4-FFF2-40B4-BE49-F238E27FC236}">
                <a16:creationId xmlns:a16="http://schemas.microsoft.com/office/drawing/2014/main" id="{D84537B9-F0CA-E210-E0A6-8EF237355ADB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411" y="5879799"/>
            <a:ext cx="529608" cy="529608"/>
          </a:xfrm>
          <a:prstGeom prst="rect">
            <a:avLst/>
          </a:prstGeom>
        </p:spPr>
      </p:pic>
      <p:sp>
        <p:nvSpPr>
          <p:cNvPr id="13" name="textruta 12">
            <a:extLst>
              <a:ext uri="{FF2B5EF4-FFF2-40B4-BE49-F238E27FC236}">
                <a16:creationId xmlns:a16="http://schemas.microsoft.com/office/drawing/2014/main" id="{02F38D82-09F0-892D-C5E4-236C8925C3DA}"/>
              </a:ext>
            </a:extLst>
          </p:cNvPr>
          <p:cNvSpPr txBox="1"/>
          <p:nvPr/>
        </p:nvSpPr>
        <p:spPr>
          <a:xfrm>
            <a:off x="7387607" y="2221951"/>
            <a:ext cx="1263843" cy="276999"/>
          </a:xfrm>
          <a:prstGeom prst="rect">
            <a:avLst/>
          </a:prstGeom>
          <a:solidFill>
            <a:schemeClr val="accent5">
              <a:lumMod val="20000"/>
              <a:lumOff val="80000"/>
              <a:alpha val="53000"/>
            </a:schemeClr>
          </a:solidFill>
        </p:spPr>
        <p:txBody>
          <a:bodyPr wrap="square" rtlCol="0">
            <a:spAutoFit/>
          </a:bodyPr>
          <a:lstStyle>
            <a:defPPr>
              <a:defRPr lang="sv-SE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Open Sans Light"/>
              </a:defRPr>
            </a:lvl1pPr>
          </a:lstStyle>
          <a:p>
            <a:r>
              <a:rPr lang="sv-SE"/>
              <a:t>Kontraktskedja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FAFDBCC4-BEDE-15D3-3F3D-7D84E9D6AA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127" y="3326321"/>
            <a:ext cx="449757" cy="470201"/>
          </a:xfrm>
          <a:prstGeom prst="rect">
            <a:avLst/>
          </a:prstGeom>
        </p:spPr>
      </p:pic>
      <p:pic>
        <p:nvPicPr>
          <p:cNvPr id="5" name="Bildobjekt 4" descr="En bild som visar ljus&#10;&#10;Automatiskt genererad beskrivning">
            <a:extLst>
              <a:ext uri="{FF2B5EF4-FFF2-40B4-BE49-F238E27FC236}">
                <a16:creationId xmlns:a16="http://schemas.microsoft.com/office/drawing/2014/main" id="{C986E7A0-A53C-80B7-517D-26E7A171A0A8}"/>
              </a:ext>
            </a:extLst>
          </p:cNvPr>
          <p:cNvPicPr>
            <a:picLocks noChangeAspect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884" y="3370697"/>
            <a:ext cx="563141" cy="338555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47C085C1-4775-4236-FC95-E11EBDE0B0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578" y="3324598"/>
            <a:ext cx="449757" cy="470201"/>
          </a:xfrm>
          <a:prstGeom prst="rect">
            <a:avLst/>
          </a:prstGeom>
        </p:spPr>
      </p:pic>
      <p:pic>
        <p:nvPicPr>
          <p:cNvPr id="9" name="Bildobjekt 8" descr="En bild som visar ljus&#10;&#10;Automatiskt genererad beskrivning">
            <a:extLst>
              <a:ext uri="{FF2B5EF4-FFF2-40B4-BE49-F238E27FC236}">
                <a16:creationId xmlns:a16="http://schemas.microsoft.com/office/drawing/2014/main" id="{70A82F66-3381-6167-0E63-3CD189CD5E6B}"/>
              </a:ext>
            </a:extLst>
          </p:cNvPr>
          <p:cNvPicPr>
            <a:picLocks noChangeAspect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35" y="3368974"/>
            <a:ext cx="563141" cy="338555"/>
          </a:xfrm>
          <a:prstGeom prst="rect">
            <a:avLst/>
          </a:prstGeom>
        </p:spPr>
      </p:pic>
      <p:sp>
        <p:nvSpPr>
          <p:cNvPr id="10" name="Höger klammerparentes 9">
            <a:extLst>
              <a:ext uri="{FF2B5EF4-FFF2-40B4-BE49-F238E27FC236}">
                <a16:creationId xmlns:a16="http://schemas.microsoft.com/office/drawing/2014/main" id="{8675FE70-179E-E3A6-7C55-AC38BD515669}"/>
              </a:ext>
            </a:extLst>
          </p:cNvPr>
          <p:cNvSpPr/>
          <p:nvPr/>
        </p:nvSpPr>
        <p:spPr>
          <a:xfrm rot="5400000">
            <a:off x="3775289" y="2851362"/>
            <a:ext cx="228918" cy="1078329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0DF31A36-62BC-F8CC-DC7B-A010BD7EF67E}"/>
              </a:ext>
            </a:extLst>
          </p:cNvPr>
          <p:cNvSpPr txBox="1"/>
          <p:nvPr/>
        </p:nvSpPr>
        <p:spPr>
          <a:xfrm>
            <a:off x="3149336" y="3523667"/>
            <a:ext cx="1488701" cy="276999"/>
          </a:xfrm>
          <a:prstGeom prst="rect">
            <a:avLst/>
          </a:prstGeom>
          <a:solidFill>
            <a:schemeClr val="accent5">
              <a:lumMod val="20000"/>
              <a:lumOff val="80000"/>
              <a:alpha val="53000"/>
            </a:schemeClr>
          </a:solidFill>
        </p:spPr>
        <p:txBody>
          <a:bodyPr wrap="square" rtlCol="0">
            <a:spAutoFit/>
          </a:bodyPr>
          <a:lstStyle>
            <a:defPPr>
              <a:defRPr lang="sv-SE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Open Sans Light"/>
              </a:defRPr>
            </a:lvl1pPr>
          </a:lstStyle>
          <a:p>
            <a:r>
              <a:rPr lang="sv-SE"/>
              <a:t>Förstaledskontrakt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D24A6FBC-7231-3CAA-9E05-77FD6278A81B}"/>
              </a:ext>
            </a:extLst>
          </p:cNvPr>
          <p:cNvSpPr txBox="1"/>
          <p:nvPr/>
        </p:nvSpPr>
        <p:spPr>
          <a:xfrm>
            <a:off x="1503002" y="5706115"/>
            <a:ext cx="1383273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z="1400" b="1">
                <a:solidFill>
                  <a:schemeClr val="accent3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Mätbesked</a:t>
            </a:r>
          </a:p>
        </p:txBody>
      </p:sp>
      <p:cxnSp>
        <p:nvCxnSpPr>
          <p:cNvPr id="19" name="Koppling: vinklad 18">
            <a:extLst>
              <a:ext uri="{FF2B5EF4-FFF2-40B4-BE49-F238E27FC236}">
                <a16:creationId xmlns:a16="http://schemas.microsoft.com/office/drawing/2014/main" id="{4A6E0F35-C3B0-83D6-FD66-139F55C8E5AB}"/>
              </a:ext>
            </a:extLst>
          </p:cNvPr>
          <p:cNvCxnSpPr>
            <a:cxnSpLocks/>
            <a:stCxn id="6" idx="2"/>
          </p:cNvCxnSpPr>
          <p:nvPr/>
        </p:nvCxnSpPr>
        <p:spPr>
          <a:xfrm rot="16200000" flipH="1">
            <a:off x="1810214" y="3395560"/>
            <a:ext cx="1361735" cy="1976156"/>
          </a:xfrm>
          <a:prstGeom prst="bentConnector2">
            <a:avLst/>
          </a:prstGeom>
          <a:ln w="25400">
            <a:solidFill>
              <a:schemeClr val="accent6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ak pilkoppling 21">
            <a:extLst>
              <a:ext uri="{FF2B5EF4-FFF2-40B4-BE49-F238E27FC236}">
                <a16:creationId xmlns:a16="http://schemas.microsoft.com/office/drawing/2014/main" id="{BEC90702-3D45-1217-CCE8-B1C7561D165F}"/>
              </a:ext>
            </a:extLst>
          </p:cNvPr>
          <p:cNvCxnSpPr>
            <a:cxnSpLocks/>
            <a:endCxn id="18" idx="1"/>
          </p:cNvCxnSpPr>
          <p:nvPr/>
        </p:nvCxnSpPr>
        <p:spPr>
          <a:xfrm>
            <a:off x="4327712" y="5064504"/>
            <a:ext cx="3637910" cy="0"/>
          </a:xfrm>
          <a:prstGeom prst="straightConnector1">
            <a:avLst/>
          </a:prstGeom>
          <a:ln w="25400">
            <a:solidFill>
              <a:schemeClr val="accent6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Koppling: vinklad 24">
            <a:extLst>
              <a:ext uri="{FF2B5EF4-FFF2-40B4-BE49-F238E27FC236}">
                <a16:creationId xmlns:a16="http://schemas.microsoft.com/office/drawing/2014/main" id="{116B2CAE-7535-3B2A-9EF6-EB5D78ED0476}"/>
              </a:ext>
            </a:extLst>
          </p:cNvPr>
          <p:cNvCxnSpPr>
            <a:cxnSpLocks/>
            <a:stCxn id="18" idx="3"/>
          </p:cNvCxnSpPr>
          <p:nvPr/>
        </p:nvCxnSpPr>
        <p:spPr>
          <a:xfrm flipV="1">
            <a:off x="8792853" y="3612613"/>
            <a:ext cx="1901209" cy="1451891"/>
          </a:xfrm>
          <a:prstGeom prst="bentConnector2">
            <a:avLst/>
          </a:prstGeom>
          <a:ln w="25400">
            <a:solidFill>
              <a:schemeClr val="accent6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Bildobjekt 56" descr="En bild som visar text, skärm, inomhus, nära&#10;&#10;Automatiskt genererad beskrivning">
            <a:extLst>
              <a:ext uri="{FF2B5EF4-FFF2-40B4-BE49-F238E27FC236}">
                <a16:creationId xmlns:a16="http://schemas.microsoft.com/office/drawing/2014/main" id="{8C0D8251-931B-03D3-34B6-41A193B139C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010" y="5654223"/>
            <a:ext cx="372362" cy="462384"/>
          </a:xfrm>
          <a:prstGeom prst="rect">
            <a:avLst/>
          </a:prstGeom>
        </p:spPr>
      </p:pic>
      <p:cxnSp>
        <p:nvCxnSpPr>
          <p:cNvPr id="35" name="Koppling: vinklad 34">
            <a:extLst>
              <a:ext uri="{FF2B5EF4-FFF2-40B4-BE49-F238E27FC236}">
                <a16:creationId xmlns:a16="http://schemas.microsoft.com/office/drawing/2014/main" id="{2688293F-D1ED-49B2-FE28-7EE81A854CB2}"/>
              </a:ext>
            </a:extLst>
          </p:cNvPr>
          <p:cNvCxnSpPr>
            <a:cxnSpLocks/>
            <a:endCxn id="3" idx="0"/>
          </p:cNvCxnSpPr>
          <p:nvPr/>
        </p:nvCxnSpPr>
        <p:spPr>
          <a:xfrm>
            <a:off x="8902965" y="5256567"/>
            <a:ext cx="746072" cy="734147"/>
          </a:xfrm>
          <a:prstGeom prst="bentConnector2">
            <a:avLst/>
          </a:prstGeom>
          <a:ln w="25400">
            <a:solidFill>
              <a:schemeClr val="accent6">
                <a:lumMod val="75000"/>
              </a:schemeClr>
            </a:solidFill>
            <a:prstDash val="sysDot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Koppling: vinklad 37">
            <a:extLst>
              <a:ext uri="{FF2B5EF4-FFF2-40B4-BE49-F238E27FC236}">
                <a16:creationId xmlns:a16="http://schemas.microsoft.com/office/drawing/2014/main" id="{2CEAD2CB-D8C5-044C-1DE8-28322CBC4F79}"/>
              </a:ext>
            </a:extLst>
          </p:cNvPr>
          <p:cNvCxnSpPr>
            <a:cxnSpLocks/>
            <a:stCxn id="18" idx="2"/>
            <a:endCxn id="57" idx="3"/>
          </p:cNvCxnSpPr>
          <p:nvPr/>
        </p:nvCxnSpPr>
        <p:spPr>
          <a:xfrm rot="5400000">
            <a:off x="5597389" y="3103565"/>
            <a:ext cx="407833" cy="5155866"/>
          </a:xfrm>
          <a:prstGeom prst="bentConnector2">
            <a:avLst/>
          </a:prstGeom>
          <a:ln w="25400">
            <a:solidFill>
              <a:schemeClr val="accent6">
                <a:lumMod val="75000"/>
              </a:schemeClr>
            </a:solidFill>
            <a:prstDash val="sysDot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Koppling: vinklad 39">
            <a:extLst>
              <a:ext uri="{FF2B5EF4-FFF2-40B4-BE49-F238E27FC236}">
                <a16:creationId xmlns:a16="http://schemas.microsoft.com/office/drawing/2014/main" id="{D5504358-CAE8-11E0-8B4F-81C89C624E66}"/>
              </a:ext>
            </a:extLst>
          </p:cNvPr>
          <p:cNvCxnSpPr>
            <a:cxnSpLocks/>
            <a:stCxn id="2" idx="1"/>
          </p:cNvCxnSpPr>
          <p:nvPr/>
        </p:nvCxnSpPr>
        <p:spPr>
          <a:xfrm rot="10800000">
            <a:off x="965142" y="3105408"/>
            <a:ext cx="537860" cy="2754596"/>
          </a:xfrm>
          <a:prstGeom prst="bentConnector2">
            <a:avLst/>
          </a:prstGeom>
          <a:ln w="25400">
            <a:solidFill>
              <a:schemeClr val="accent6">
                <a:lumMod val="75000"/>
              </a:schemeClr>
            </a:solidFill>
            <a:prstDash val="sysDot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ktangel 45">
            <a:extLst>
              <a:ext uri="{FF2B5EF4-FFF2-40B4-BE49-F238E27FC236}">
                <a16:creationId xmlns:a16="http://schemas.microsoft.com/office/drawing/2014/main" id="{19CE536E-32A8-C457-8224-1D37DA81FCAB}"/>
              </a:ext>
            </a:extLst>
          </p:cNvPr>
          <p:cNvSpPr/>
          <p:nvPr/>
        </p:nvSpPr>
        <p:spPr>
          <a:xfrm>
            <a:off x="0" y="-3866"/>
            <a:ext cx="11210925" cy="106993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0">
                <a:srgbClr val="1F6575">
                  <a:alpha val="92000"/>
                </a:srgbClr>
              </a:gs>
              <a:gs pos="23000">
                <a:srgbClr val="8FB2BA">
                  <a:alpha val="94000"/>
                </a:srgbClr>
              </a:gs>
              <a:gs pos="90000">
                <a:schemeClr val="bg1">
                  <a:alpha val="56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8" name="Rubrik 3">
            <a:extLst>
              <a:ext uri="{FF2B5EF4-FFF2-40B4-BE49-F238E27FC236}">
                <a16:creationId xmlns:a16="http://schemas.microsoft.com/office/drawing/2014/main" id="{E7B27CE2-55AB-2DE2-A553-36A1DC5864DA}"/>
              </a:ext>
            </a:extLst>
          </p:cNvPr>
          <p:cNvSpPr txBox="1">
            <a:spLocks/>
          </p:cNvSpPr>
          <p:nvPr/>
        </p:nvSpPr>
        <p:spPr>
          <a:xfrm>
            <a:off x="284620" y="-101010"/>
            <a:ext cx="6746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spc="-8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sz="2600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Ett flöde i VIOL 3</a:t>
            </a:r>
            <a:endParaRPr lang="sv-SE" sz="26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Bildobjekt 17">
            <a:extLst>
              <a:ext uri="{FF2B5EF4-FFF2-40B4-BE49-F238E27FC236}">
                <a16:creationId xmlns:a16="http://schemas.microsoft.com/office/drawing/2014/main" id="{05FD235E-37A0-52AA-0C8D-9F20A2E5E1EF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C8C8C8"/>
              </a:clrFrom>
              <a:clrTo>
                <a:srgbClr val="C8C8C8">
                  <a:alpha val="0"/>
                </a:srgbClr>
              </a:clrTo>
            </a:clrChange>
            <a:grayscl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5622" y="4651425"/>
            <a:ext cx="827231" cy="826157"/>
          </a:xfrm>
          <a:prstGeom prst="rect">
            <a:avLst/>
          </a:prstGeom>
        </p:spPr>
      </p:pic>
      <p:pic>
        <p:nvPicPr>
          <p:cNvPr id="73" name="Bildobjekt 72" descr="En bild som visar Grafik, Teckensnitt, grafisk design, logotyp&#10;&#10;Automatiskt genererad beskrivning">
            <a:extLst>
              <a:ext uri="{FF2B5EF4-FFF2-40B4-BE49-F238E27FC236}">
                <a16:creationId xmlns:a16="http://schemas.microsoft.com/office/drawing/2014/main" id="{0FDF0185-FA65-B5C8-C741-41AA8C982DF9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51999" y="2194494"/>
            <a:ext cx="1368682" cy="1130104"/>
          </a:xfrm>
          <a:prstGeom prst="rect">
            <a:avLst/>
          </a:prstGeom>
        </p:spPr>
      </p:pic>
      <p:sp>
        <p:nvSpPr>
          <p:cNvPr id="17" name="textruta 16">
            <a:extLst>
              <a:ext uri="{FF2B5EF4-FFF2-40B4-BE49-F238E27FC236}">
                <a16:creationId xmlns:a16="http://schemas.microsoft.com/office/drawing/2014/main" id="{214064CA-86E3-648D-D0BF-F9329CAC5FF4}"/>
              </a:ext>
            </a:extLst>
          </p:cNvPr>
          <p:cNvSpPr txBox="1"/>
          <p:nvPr/>
        </p:nvSpPr>
        <p:spPr>
          <a:xfrm>
            <a:off x="3474580" y="4248496"/>
            <a:ext cx="4415896" cy="276999"/>
          </a:xfrm>
          <a:prstGeom prst="rect">
            <a:avLst/>
          </a:prstGeom>
          <a:solidFill>
            <a:schemeClr val="accent5">
              <a:lumMod val="20000"/>
              <a:lumOff val="80000"/>
              <a:alpha val="53000"/>
            </a:schemeClr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sv-SE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Open Sans Light"/>
              </a:defRPr>
            </a:lvl1pPr>
          </a:lstStyle>
          <a:p>
            <a:r>
              <a:rPr lang="sv-SE"/>
              <a:t>            </a:t>
            </a:r>
            <a:r>
              <a:rPr lang="sv-SE" err="1"/>
              <a:t>Destinering</a:t>
            </a:r>
            <a:r>
              <a:rPr lang="sv-SE"/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81607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ext, skärmbild, diagram, design&#10;&#10;Automatiskt genererad beskrivning">
            <a:extLst>
              <a:ext uri="{FF2B5EF4-FFF2-40B4-BE49-F238E27FC236}">
                <a16:creationId xmlns:a16="http://schemas.microsoft.com/office/drawing/2014/main" id="{94AE8BD5-F214-CBD9-95B8-B8EAE4644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0" y="1296469"/>
            <a:ext cx="10515600" cy="3864481"/>
          </a:xfrm>
          <a:prstGeom prst="rect">
            <a:avLst/>
          </a:prstGeom>
          <a:noFill/>
        </p:spPr>
      </p:pic>
      <p:sp>
        <p:nvSpPr>
          <p:cNvPr id="10" name="textruta 22">
            <a:extLst>
              <a:ext uri="{FF2B5EF4-FFF2-40B4-BE49-F238E27FC236}">
                <a16:creationId xmlns:a16="http://schemas.microsoft.com/office/drawing/2014/main" id="{F50ABA5E-1F0B-4BB3-4014-C9DCBEAEF1D4}"/>
              </a:ext>
            </a:extLst>
          </p:cNvPr>
          <p:cNvSpPr txBox="1"/>
          <p:nvPr/>
        </p:nvSpPr>
        <p:spPr>
          <a:xfrm>
            <a:off x="377413" y="1795572"/>
            <a:ext cx="5338744" cy="261610"/>
          </a:xfrm>
          <a:prstGeom prst="rect">
            <a:avLst/>
          </a:prstGeom>
          <a:solidFill>
            <a:srgbClr val="89E089">
              <a:alpha val="30000"/>
            </a:srgbClr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sv-SE" sz="1100" b="1">
                <a:latin typeface="Open Sans Light"/>
              </a:rPr>
              <a:t>Avtalsobjektet</a:t>
            </a:r>
            <a:r>
              <a:rPr lang="sv-SE" sz="1100">
                <a:latin typeface="Open Sans Light"/>
              </a:rPr>
              <a:t> informationsbärare genom råvaruaffären. </a:t>
            </a:r>
            <a:endParaRPr lang="sv-SE" sz="110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Open Sans Light"/>
              <a:ea typeface="Open Sans Light"/>
              <a:cs typeface="Open Sans Light"/>
            </a:endParaRP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4F16C952-CA60-5E21-D163-D7C419BB372F}"/>
              </a:ext>
            </a:extLst>
          </p:cNvPr>
          <p:cNvSpPr txBox="1"/>
          <p:nvPr/>
        </p:nvSpPr>
        <p:spPr>
          <a:xfrm>
            <a:off x="467784" y="393236"/>
            <a:ext cx="10515600" cy="8952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sv-SE" sz="2200" b="1" spc="-40">
                <a:latin typeface="Open Sans"/>
                <a:ea typeface="Open Sans"/>
                <a:cs typeface="Open Sans"/>
              </a:rPr>
              <a:t>Avtalsobjekt</a:t>
            </a:r>
            <a:r>
              <a:rPr lang="sv-SE" sz="2400" b="1" i="0" kern="1200" spc="-40" baseline="0">
                <a:latin typeface="Open Sans"/>
                <a:ea typeface="Open Sans"/>
                <a:cs typeface="Open Sans"/>
              </a:rPr>
              <a:t>| </a:t>
            </a:r>
          </a:p>
        </p:txBody>
      </p:sp>
      <p:sp>
        <p:nvSpPr>
          <p:cNvPr id="2" name="textruta 22">
            <a:extLst>
              <a:ext uri="{FF2B5EF4-FFF2-40B4-BE49-F238E27FC236}">
                <a16:creationId xmlns:a16="http://schemas.microsoft.com/office/drawing/2014/main" id="{07C0BA82-91DE-22D0-A9CD-FF4694F8722C}"/>
              </a:ext>
            </a:extLst>
          </p:cNvPr>
          <p:cNvSpPr txBox="1"/>
          <p:nvPr/>
        </p:nvSpPr>
        <p:spPr>
          <a:xfrm>
            <a:off x="377412" y="1224071"/>
            <a:ext cx="5338744" cy="261610"/>
          </a:xfrm>
          <a:prstGeom prst="rect">
            <a:avLst/>
          </a:prstGeom>
          <a:solidFill>
            <a:srgbClr val="89E089">
              <a:alpha val="30000"/>
            </a:srgbClr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sv-SE" sz="1100" b="1">
                <a:latin typeface="Open Sans Light"/>
              </a:rPr>
              <a:t>Förstaledskontrakt </a:t>
            </a:r>
            <a:r>
              <a:rPr lang="sv-SE" sz="1100">
                <a:latin typeface="Open Sans Light"/>
              </a:rPr>
              <a:t>affärsöverenskommelsen i det första ledet.</a:t>
            </a:r>
            <a:endParaRPr lang="sv-SE" sz="110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Open Sans Light"/>
              <a:ea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85460883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-tema">
  <a:themeElements>
    <a:clrScheme name="Biometria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B9637"/>
      </a:accent1>
      <a:accent2>
        <a:srgbClr val="007950"/>
      </a:accent2>
      <a:accent3>
        <a:srgbClr val="F59D24"/>
      </a:accent3>
      <a:accent4>
        <a:srgbClr val="A2C617"/>
      </a:accent4>
      <a:accent5>
        <a:srgbClr val="A0306E"/>
      </a:accent5>
      <a:accent6>
        <a:srgbClr val="DFDCD8"/>
      </a:accent6>
      <a:hlink>
        <a:srgbClr val="1F6575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small Biometria oktober 2022" id="{25D3BB66-EB4A-43AD-94DE-B3A6CE25BE07}" vid="{6EA05DEA-5033-4964-A6CA-F55F0AAB5E7C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FA43716AADED64A9B36A5ABA83975D6" ma:contentTypeVersion="10" ma:contentTypeDescription="Skapa ett nytt dokument." ma:contentTypeScope="" ma:versionID="537e181f698d670cd3c84a07136394fb">
  <xsd:schema xmlns:xsd="http://www.w3.org/2001/XMLSchema" xmlns:xs="http://www.w3.org/2001/XMLSchema" xmlns:p="http://schemas.microsoft.com/office/2006/metadata/properties" xmlns:ns2="851b9d64-29d1-4c32-b6bc-d94d6c9c2da6" xmlns:ns3="f314094a-a6e6-4b38-95cf-160d2c3454fe" targetNamespace="http://schemas.microsoft.com/office/2006/metadata/properties" ma:root="true" ma:fieldsID="1e277196b8dfd7a60fbf81659c12f957" ns2:_="" ns3:_="">
    <xsd:import namespace="851b9d64-29d1-4c32-b6bc-d94d6c9c2da6"/>
    <xsd:import namespace="f314094a-a6e6-4b38-95cf-160d2c3454f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1b9d64-29d1-4c32-b6bc-d94d6c9c2d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4094a-a6e6-4b38-95cf-160d2c3454f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F2E71C2-473E-44CB-B5B6-23B4FA3D16C9}">
  <ds:schemaRefs>
    <ds:schemaRef ds:uri="851b9d64-29d1-4c32-b6bc-d94d6c9c2da6"/>
    <ds:schemaRef ds:uri="f314094a-a6e6-4b38-95cf-160d2c3454f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4393CF5-9E86-4748-B3F1-2D1107BCD3E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0D123AA-AEB7-478E-B727-B6E913D5283C}">
  <ds:schemaRefs>
    <ds:schemaRef ds:uri="851b9d64-29d1-4c32-b6bc-d94d6c9c2da6"/>
    <ds:schemaRef ds:uri="f314094a-a6e6-4b38-95cf-160d2c3454f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Presentationsmall Biometria oktober 2022</Template>
  <TotalTime>0</TotalTime>
  <Words>985</Words>
  <Application>Microsoft Office PowerPoint</Application>
  <PresentationFormat>Bredbild</PresentationFormat>
  <Paragraphs>175</Paragraphs>
  <Slides>28</Slides>
  <Notes>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Bildrubriker</vt:lpstr>
      </vt:variant>
      <vt:variant>
        <vt:i4>28</vt:i4>
      </vt:variant>
    </vt:vector>
  </HeadingPairs>
  <TitlesOfParts>
    <vt:vector size="29" baseType="lpstr">
      <vt:lpstr>Office-tema</vt:lpstr>
      <vt:lpstr>PowerPoint-presentation</vt:lpstr>
      <vt:lpstr>Blå Digital | Virkeshandlare</vt:lpstr>
      <vt:lpstr>PowerPoint-presentation</vt:lpstr>
      <vt:lpstr>Introduktion </vt:lpstr>
      <vt:lpstr>Introduktion | Föregående möte </vt:lpstr>
      <vt:lpstr>Fokusområde VIOL 3 |Kontrakt och pris</vt:lpstr>
      <vt:lpstr>Fokusområde VIOL 3  </vt:lpstr>
      <vt:lpstr>PowerPoint-presentation</vt:lpstr>
      <vt:lpstr>PowerPoint-presentation</vt:lpstr>
      <vt:lpstr>Förstaledskontrakt</vt:lpstr>
      <vt:lpstr>Avtalsobjekt</vt:lpstr>
      <vt:lpstr>DEMO - Skapa ett nytt förstaledskontrakt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Paus </vt:lpstr>
      <vt:lpstr>Pris i VIOL 3</vt:lpstr>
      <vt:lpstr>Bakgrund | VIOL 2 -&gt; VIOL 3</vt:lpstr>
      <vt:lpstr>PowerPoint-presentation</vt:lpstr>
      <vt:lpstr>Milstolpar </vt:lpstr>
      <vt:lpstr>Genomgång av Milstolpe 6 </vt:lpstr>
      <vt:lpstr>Genomgång av Milstolpe 7 och 8 </vt:lpstr>
      <vt:lpstr>Nästa möte &amp; Hemläxa </vt:lpstr>
      <vt:lpstr>Kommande träffar</vt:lpstr>
      <vt:lpstr>Hemläxa </vt:lpstr>
      <vt:lpstr>Tack för idag!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Lizette Söderlund</dc:creator>
  <cp:lastModifiedBy>Julia Wall</cp:lastModifiedBy>
  <cp:revision>2</cp:revision>
  <dcterms:created xsi:type="dcterms:W3CDTF">2024-02-06T11:57:07Z</dcterms:created>
  <dcterms:modified xsi:type="dcterms:W3CDTF">2024-11-01T11:41:21Z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0x0101003FA43716AADED64A9B36A5ABA83975D6</vt:lpwstr>
  </property>
</Properties>
</file>