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sldIdLst>
    <p:sldId id="268" r:id="rId5"/>
    <p:sldId id="2147472054" r:id="rId6"/>
    <p:sldId id="2147472043" r:id="rId7"/>
    <p:sldId id="2147472048" r:id="rId8"/>
    <p:sldId id="2147472052" r:id="rId9"/>
    <p:sldId id="2147472058" r:id="rId10"/>
    <p:sldId id="2147472049" r:id="rId11"/>
    <p:sldId id="2147472067" r:id="rId12"/>
    <p:sldId id="2147472078" r:id="rId13"/>
    <p:sldId id="2147472071" r:id="rId14"/>
    <p:sldId id="2147472079" r:id="rId15"/>
    <p:sldId id="2147472077" r:id="rId16"/>
    <p:sldId id="2147472075" r:id="rId17"/>
    <p:sldId id="2147472082" r:id="rId18"/>
    <p:sldId id="2147472081" r:id="rId19"/>
    <p:sldId id="2147472080" r:id="rId20"/>
    <p:sldId id="2147472073" r:id="rId21"/>
    <p:sldId id="2147472040" r:id="rId22"/>
    <p:sldId id="2147472045" r:id="rId23"/>
    <p:sldId id="2147472060" r:id="rId24"/>
    <p:sldId id="2147472059" r:id="rId25"/>
    <p:sldId id="2147472051" r:id="rId26"/>
    <p:sldId id="1940" r:id="rId27"/>
    <p:sldId id="2147472053" r:id="rId28"/>
    <p:sldId id="1930" r:id="rId2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023C9C-9EAD-6DF4-6D39-A8A6213C1697}" name="Lizette Söderlund" initials="LS" userId="S::Lizette.Soderlund@biometria.se::ffb87a56-3ba4-4d87-b182-bccbc9485587" providerId="AD"/>
  <p188:author id="{4E8DF5DE-891D-D5B1-81D3-53D9F82B949B}" name="Amanda Lundberg" initials="AL" userId="S::Amanda.Lundberg@biometria.se::ace7a99f-853f-4c42-b04f-2675a9048d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E089"/>
    <a:srgbClr val="A7FCA7"/>
    <a:srgbClr val="3B9637"/>
    <a:srgbClr val="007B4F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9C617D-536F-4732-9681-99E145F8D2E2}" v="27" dt="2024-09-23T11:47:45.7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3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F8505-9155-40D1-BEF1-7801BDB045DC}" type="datetimeFigureOut">
              <a:rPr lang="sv-SE" smtClean="0"/>
              <a:t>2024-11-01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9135-D8E4-4BB9-9346-3FF4898EDC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50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52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83CBD-E336-42B6-B29C-944C25B6903D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46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9941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4027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705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98EB1-C6D7-A0C1-638D-40B8DD9EF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559CAA9-94EB-A58B-CDF5-B6D2233AC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3E1E7C7-DF21-C33C-B366-9EC63477C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8E4A0D-A1DA-43B7-E909-B25D07A5C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54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snö, stående, person&#10;&#10;Automatiskt genererad beskrivning">
            <a:extLst>
              <a:ext uri="{FF2B5EF4-FFF2-40B4-BE49-F238E27FC236}">
                <a16:creationId xmlns:a16="http://schemas.microsoft.com/office/drawing/2014/main" id="{EDA43F72-F58B-4A42-A6FA-37B1057F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it, choklad, nära&#10;&#10;Automatiskt genererad beskrivning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8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9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373ED7-365C-4324-8A54-F8822D97E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ED67C67-F8DF-482E-96DD-3E08F44A4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E37F559B-BA39-40A8-A8E2-FD864868A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18554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punktlista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0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brödtext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bit, choklad, nära&#10;&#10;Automatiskt genererad beskrivning">
            <a:extLst>
              <a:ext uri="{FF2B5EF4-FFF2-40B4-BE49-F238E27FC236}">
                <a16:creationId xmlns:a16="http://schemas.microsoft.com/office/drawing/2014/main" id="{D698C875-4914-3947-BDA0-1A8EDB48C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267" y="1382707"/>
            <a:ext cx="6242137" cy="443314"/>
          </a:xfrm>
        </p:spPr>
        <p:txBody>
          <a:bodyPr anchor="t"/>
          <a:lstStyle>
            <a:lvl1pPr algn="l">
              <a:defRPr sz="1600" b="1" i="0" spc="-3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döpa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267" y="1667233"/>
            <a:ext cx="4230941" cy="317575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skriva datum</a:t>
            </a:r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3A9E33A-5696-6347-B3A9-1F8412DFE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58" y="503694"/>
            <a:ext cx="4106783" cy="9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41900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3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59F5E3-4393-4ED4-9630-CA956E037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276488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3" name="Bildobjekt 2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F6EB22F1-56EB-427F-9F7D-8BD801DCC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613"/>
            <a:ext cx="12192000" cy="3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6" name="Bildobjekt 5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08C5B33-718D-40E8-9021-6F58AE46C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1763"/>
            <a:ext cx="12192000" cy="30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7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föremål utomhus, rad&#10;&#10;Automatiskt genererad beskrivning">
            <a:extLst>
              <a:ext uri="{FF2B5EF4-FFF2-40B4-BE49-F238E27FC236}">
                <a16:creationId xmlns:a16="http://schemas.microsoft.com/office/drawing/2014/main" id="{CB8BBDA1-C9D2-E048-A654-0B56C6A0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8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C9D44E2-6AB2-3847-8709-32933A20E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5577468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B8E1C-8E9D-B44C-99B1-6CE46C999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4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transport, skog&#10;&#10;Automatiskt genererad beskrivning">
            <a:extLst>
              <a:ext uri="{FF2B5EF4-FFF2-40B4-BE49-F238E27FC236}">
                <a16:creationId xmlns:a16="http://schemas.microsoft.com/office/drawing/2014/main" id="{583E969E-2309-714E-8EC1-B47605F5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träd, växt&#10;&#10;Automatiskt genererad beskrivning">
            <a:extLst>
              <a:ext uri="{FF2B5EF4-FFF2-40B4-BE49-F238E27FC236}">
                <a16:creationId xmlns:a16="http://schemas.microsoft.com/office/drawing/2014/main" id="{DE5F308A-4224-664E-AC74-19DE6F96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mål och fokus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5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74C213AF-6C3D-43A3-A57B-830BEB58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5284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brödtext liten textru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sida mål och fokus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1119EC1-EAE9-4FF6-8300-3884E93831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0F636A2D-8C25-4F6A-90B1-56A1F5D75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brödtext liten textruta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sida mål och fokus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11" name="Bildobjekt 10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föremål utomhus, rad&#10;&#10;Automatiskt genererad beskrivning">
            <a:extLst>
              <a:ext uri="{FF2B5EF4-FFF2-40B4-BE49-F238E27FC236}">
                <a16:creationId xmlns:a16="http://schemas.microsoft.com/office/drawing/2014/main" id="{90666055-DDF7-5044-974C-60C12F5A5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BE2BA5EE-D5BB-406C-93B0-CA8F8879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7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brödtext liten textru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DD81890C-23DF-6210-0CDB-1E929B942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2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Rubrik och punktlista blå bakgrund pusse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år, oskärpa, havsbotten&#10;&#10;Automatiskt genererad beskrivning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5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84DA6C6-552A-42CE-981A-75BBFEF3C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DB32E4F-3972-5F7B-998D-769AFCE307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0DBE3-5934-F94B-117D-41850CA8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EA471F8-9AF6-BEB1-F4BD-5217A4167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, sitter, skog, träd&#10;&#10;Automatiskt genererad beskrivning">
            <a:extLst>
              <a:ext uri="{FF2B5EF4-FFF2-40B4-BE49-F238E27FC236}">
                <a16:creationId xmlns:a16="http://schemas.microsoft.com/office/drawing/2014/main" id="{922A2FA4-7B6B-4B4A-8C6A-280873A75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träd, skog, växt&#10;&#10;Automatiskt genererad beskrivning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växt, utomhus, löv&#10;&#10;Automatiskt genererad beskrivning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81000"/>
                    </a14:imgEffect>
                    <a14:imgEffect>
                      <a14:brightnessContrast bright="-2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8997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&#10;&#10;Automatiskt genererad beskrivning">
            <a:extLst>
              <a:ext uri="{FF2B5EF4-FFF2-40B4-BE49-F238E27FC236}">
                <a16:creationId xmlns:a16="http://schemas.microsoft.com/office/drawing/2014/main" id="{658C782C-89B4-254C-A0A9-6C93B1645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gräs, skog&#10;&#10;Automatiskt genererad beskrivning">
            <a:extLst>
              <a:ext uri="{FF2B5EF4-FFF2-40B4-BE49-F238E27FC236}">
                <a16:creationId xmlns:a16="http://schemas.microsoft.com/office/drawing/2014/main" id="{2065AC02-8907-0B41-A36A-ADB110B29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77F-9B0E-A448-B81E-B6100637E94F}" type="datetimeFigureOut">
              <a:rPr lang="sv-SE" smtClean="0"/>
              <a:t>2024-11-01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7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4" r:id="rId4"/>
    <p:sldLayoutId id="2147483660" r:id="rId5"/>
    <p:sldLayoutId id="2147483678" r:id="rId6"/>
    <p:sldLayoutId id="2147483679" r:id="rId7"/>
    <p:sldLayoutId id="2147483661" r:id="rId8"/>
    <p:sldLayoutId id="2147483662" r:id="rId9"/>
    <p:sldLayoutId id="2147483664" r:id="rId10"/>
    <p:sldLayoutId id="2147483663" r:id="rId11"/>
    <p:sldLayoutId id="2147483668" r:id="rId12"/>
    <p:sldLayoutId id="2147483669" r:id="rId13"/>
    <p:sldLayoutId id="2147483670" r:id="rId14"/>
    <p:sldLayoutId id="2147483650" r:id="rId15"/>
    <p:sldLayoutId id="2147483667" r:id="rId16"/>
    <p:sldLayoutId id="2147483713" r:id="rId17"/>
    <p:sldLayoutId id="2147483671" r:id="rId18"/>
    <p:sldLayoutId id="2147483672" r:id="rId19"/>
    <p:sldLayoutId id="2147483699" r:id="rId20"/>
    <p:sldLayoutId id="2147483689" r:id="rId21"/>
    <p:sldLayoutId id="2147483701" r:id="rId22"/>
    <p:sldLayoutId id="2147483693" r:id="rId23"/>
    <p:sldLayoutId id="2147483704" r:id="rId24"/>
    <p:sldLayoutId id="2147483702" r:id="rId25"/>
    <p:sldLayoutId id="2147483705" r:id="rId26"/>
    <p:sldLayoutId id="2147483703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711" r:id="rId33"/>
    <p:sldLayoutId id="2147483681" r:id="rId34"/>
    <p:sldLayoutId id="2147483688" r:id="rId35"/>
    <p:sldLayoutId id="2147483709" r:id="rId36"/>
    <p:sldLayoutId id="2147483716" r:id="rId37"/>
    <p:sldLayoutId id="2147483687" r:id="rId38"/>
    <p:sldLayoutId id="2147483710" r:id="rId39"/>
    <p:sldLayoutId id="2147483683" r:id="rId40"/>
    <p:sldLayoutId id="2147483717" r:id="rId41"/>
    <p:sldLayoutId id="2147483685" r:id="rId42"/>
    <p:sldLayoutId id="2147483686" r:id="rId43"/>
    <p:sldLayoutId id="2147483694" r:id="rId44"/>
    <p:sldLayoutId id="2147483712" r:id="rId45"/>
    <p:sldLayoutId id="2147483706" r:id="rId46"/>
    <p:sldLayoutId id="2147483707" r:id="rId47"/>
    <p:sldLayoutId id="2147483708" r:id="rId48"/>
    <p:sldLayoutId id="214748368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4ghnuhxg/oeversikt-milstolpar-kundgrupp-blaa-digital.pdf" TargetMode="External"/><Relationship Id="rId2" Type="http://schemas.openxmlformats.org/officeDocument/2006/relationships/hyperlink" Target="https://www.biometria.se/viol-3/din-resa-mot-viol-3/milstolpar-foer-dig-som-kund/" TargetMode="Externa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hyperlink" Target="https://www.biometria.se/media/dt0eehee/milstolpe-6-affaersfloeden-verifierade-1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biometria.se/viol-3/din-resa-mot-viol-3/bestaellning-av-data-till-produktionsmiljoen/" TargetMode="External"/><Relationship Id="rId4" Type="http://schemas.openxmlformats.org/officeDocument/2006/relationships/hyperlink" Target="https://www.biometria.se/viol-3/din-resa-mot-viol-3/omlaeggning-till-viol-3/omlaeggningsplan-viol-3-foer-kunder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3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1bjaq2uc/stor-skogsaegare-laerostig-uppdaterad-2024-08-21.xls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biometria.se/mina-sidor/biometria-utbildning/" TargetMode="Externa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18" Type="http://schemas.microsoft.com/office/2007/relationships/hdphoto" Target="../media/hdphoto6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slideLayout" Target="../slideLayouts/slideLayout3.xml"/><Relationship Id="rId16" Type="http://schemas.microsoft.com/office/2007/relationships/hdphoto" Target="../media/hdphoto5.wdp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microsoft.com/office/2007/relationships/hdphoto" Target="../media/hdphoto3.wdp"/><Relationship Id="rId15" Type="http://schemas.openxmlformats.org/officeDocument/2006/relationships/image" Target="../media/image50.png"/><Relationship Id="rId10" Type="http://schemas.microsoft.com/office/2007/relationships/hdphoto" Target="../media/hdphoto4.wdp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61022C9A-2382-8539-4893-D562E631B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53356"/>
            <a:ext cx="10515600" cy="510725"/>
          </a:xfrm>
        </p:spPr>
        <p:txBody>
          <a:bodyPr>
            <a:normAutofit/>
          </a:bodyPr>
          <a:lstStyle/>
          <a:p>
            <a:r>
              <a:rPr lang="sv-SE" sz="2000" dirty="0">
                <a:solidFill>
                  <a:srgbClr val="3B9637"/>
                </a:solidFill>
                <a:latin typeface="Open Sans"/>
                <a:ea typeface="Open Sans"/>
                <a:cs typeface="Open Sans"/>
              </a:rPr>
              <a:t>Förstaledskontrakt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7559BA5-6D53-A5A3-3146-4DB585409FBE}"/>
              </a:ext>
            </a:extLst>
          </p:cNvPr>
          <p:cNvSpPr txBox="1"/>
          <p:nvPr/>
        </p:nvSpPr>
        <p:spPr>
          <a:xfrm>
            <a:off x="383332" y="1152308"/>
            <a:ext cx="10610330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sv-SE" dirty="0">
                <a:solidFill>
                  <a:srgbClr val="007B4F"/>
                </a:solidFill>
              </a:rPr>
              <a:t>Visar affärsöverenskommelsen mellan säljare och köpare av råvara det i </a:t>
            </a:r>
            <a:r>
              <a:rPr lang="sv-SE" b="1" dirty="0">
                <a:solidFill>
                  <a:srgbClr val="007B4F"/>
                </a:solidFill>
              </a:rPr>
              <a:t>första affärsledet.</a:t>
            </a: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/>
              <a:buChar char="Ø"/>
            </a:pPr>
            <a:endParaRPr lang="sv-SE">
              <a:solidFill>
                <a:srgbClr val="007B4F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sv-SE" dirty="0">
                <a:solidFill>
                  <a:srgbClr val="007B4F"/>
                </a:solidFill>
              </a:rPr>
              <a:t>Ett</a:t>
            </a:r>
            <a:r>
              <a:rPr lang="sv-SE" dirty="0">
                <a:solidFill>
                  <a:srgbClr val="007B4F"/>
                </a:solidFill>
                <a:ea typeface="Calibri" panose="020F0502020204030204"/>
                <a:cs typeface="Calibri" panose="020F0502020204030204"/>
              </a:rPr>
              <a:t> förstaledkontrakt kan vara giltigt max 20 år.</a:t>
            </a:r>
            <a:endParaRPr lang="sv-SE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endParaRPr lang="sv-SE">
              <a:solidFill>
                <a:srgbClr val="007B4F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sv-SE" dirty="0">
                <a:solidFill>
                  <a:srgbClr val="007B4F"/>
                </a:solidFill>
              </a:rPr>
              <a:t>Kan upprättas antingen mellan privatperson och organisation eller mellan två organisationer.</a:t>
            </a:r>
            <a:endParaRPr lang="sv-SE" dirty="0">
              <a:ea typeface="Calibri" panose="020F0502020204030204"/>
              <a:cs typeface="Calibri" panose="020F0502020204030204"/>
            </a:endParaRPr>
          </a:p>
          <a:p>
            <a:endParaRPr lang="sv-SE">
              <a:solidFill>
                <a:srgbClr val="007B4F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sv-SE" dirty="0">
                <a:solidFill>
                  <a:srgbClr val="007B4F"/>
                </a:solidFill>
              </a:rPr>
              <a:t>Ett förstaledskontrakt kan också avse de affärer som startar vid en terminal eller industri. </a:t>
            </a:r>
            <a:endParaRPr lang="sv-SE" dirty="0">
              <a:solidFill>
                <a:srgbClr val="007B4F"/>
              </a:solidFill>
              <a:ea typeface="Calibri"/>
              <a:cs typeface="Calibri"/>
            </a:endParaRPr>
          </a:p>
          <a:p>
            <a:endParaRPr lang="sv-SE">
              <a:solidFill>
                <a:srgbClr val="007B4F"/>
              </a:solidFill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sv-SE" dirty="0">
                <a:solidFill>
                  <a:srgbClr val="007B4F"/>
                </a:solidFill>
              </a:rPr>
              <a:t>Om säljaren är en privatperson måste en </a:t>
            </a:r>
            <a:r>
              <a:rPr lang="sv-SE" b="1" dirty="0">
                <a:solidFill>
                  <a:srgbClr val="007B4F"/>
                </a:solidFill>
              </a:rPr>
              <a:t>leverantörsrelation </a:t>
            </a:r>
            <a:r>
              <a:rPr lang="sv-SE" dirty="0">
                <a:solidFill>
                  <a:srgbClr val="007B4F"/>
                </a:solidFill>
              </a:rPr>
              <a:t>läggas upp mellan säljaren och köparen. En leverantörsrelation kopplar en person till en organisation och </a:t>
            </a:r>
            <a:r>
              <a:rPr lang="sv-SE" b="1" dirty="0">
                <a:solidFill>
                  <a:srgbClr val="007B4F"/>
                </a:solidFill>
              </a:rPr>
              <a:t>möjliggör affärer</a:t>
            </a:r>
            <a:r>
              <a:rPr lang="sv-SE" dirty="0">
                <a:solidFill>
                  <a:srgbClr val="007B4F"/>
                </a:solidFill>
              </a:rPr>
              <a:t> mellan parterna. Läggs på  valfri organisatorisk enhet i organisationsstrukturen eller på juridisk nivå. En organisation kan aldrig se vilka andra organisationer en person har en leverantörsrelation med. </a:t>
            </a:r>
            <a:endParaRPr lang="sv-SE" dirty="0">
              <a:solidFill>
                <a:srgbClr val="007B4F"/>
              </a:solidFill>
              <a:ea typeface="Calibri"/>
              <a:cs typeface="Calibri"/>
            </a:endParaRPr>
          </a:p>
          <a:p>
            <a:endParaRPr lang="sv-SE">
              <a:solidFill>
                <a:srgbClr val="007B4F"/>
              </a:solidFill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sv-SE" dirty="0">
                <a:solidFill>
                  <a:srgbClr val="007B4F"/>
                </a:solidFill>
              </a:rPr>
              <a:t>Vid integration av förstaledskontraktet skapas leverantörsrelationen automatiskt.</a:t>
            </a:r>
            <a:endParaRPr lang="sv-SE" dirty="0">
              <a:solidFill>
                <a:srgbClr val="007B4F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8331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61022C9A-2382-8539-4893-D562E631B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53356"/>
            <a:ext cx="10515600" cy="482535"/>
          </a:xfrm>
        </p:spPr>
        <p:txBody>
          <a:bodyPr>
            <a:normAutofit/>
          </a:bodyPr>
          <a:lstStyle/>
          <a:p>
            <a:r>
              <a:rPr lang="sv-SE" sz="2000">
                <a:solidFill>
                  <a:srgbClr val="3B9637"/>
                </a:solidFill>
                <a:latin typeface="Open Sans"/>
                <a:ea typeface="Open Sans"/>
                <a:cs typeface="Open Sans"/>
              </a:rPr>
              <a:t>Avtalsobjekt</a:t>
            </a:r>
            <a:endParaRPr lang="sv-SE" sz="200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7559BA5-6D53-A5A3-3146-4DB585409FBE}"/>
              </a:ext>
            </a:extLst>
          </p:cNvPr>
          <p:cNvSpPr txBox="1"/>
          <p:nvPr/>
        </p:nvSpPr>
        <p:spPr>
          <a:xfrm>
            <a:off x="415082" y="1131141"/>
            <a:ext cx="10811414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</a:rPr>
              <a:t>Avtalsobjektet är ett geografiskt begränsat område. Avverkningstrakt, avlägg, industri.</a:t>
            </a:r>
          </a:p>
          <a:p>
            <a:endParaRPr lang="sv-SE">
              <a:solidFill>
                <a:srgbClr val="007B4F"/>
              </a:solidFill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  <a:ea typeface="Calibri"/>
                <a:cs typeface="Calibri"/>
              </a:rPr>
              <a:t>Den sammanhållande identitet och informationsbärare genom råvaruaffären.</a:t>
            </a:r>
          </a:p>
          <a:p>
            <a:pPr marL="285750" indent="-285750">
              <a:buFont typeface="Wingdings"/>
              <a:buChar char="Ø"/>
            </a:pPr>
            <a:endParaRPr lang="sv-SE">
              <a:solidFill>
                <a:srgbClr val="007B4F"/>
              </a:solidFill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  <a:ea typeface="Calibri"/>
                <a:cs typeface="Calibri"/>
              </a:rPr>
              <a:t>Giltighetstiden för avtalsobjektet måste rymmas inom förstaledskontraktets giltighetstid.</a:t>
            </a:r>
          </a:p>
          <a:p>
            <a:pPr marL="285750" indent="-285750">
              <a:buFont typeface="Wingdings"/>
              <a:buChar char="Ø"/>
            </a:pPr>
            <a:endParaRPr lang="sv-SE">
              <a:solidFill>
                <a:srgbClr val="007B4F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sv-SE" b="1">
                <a:solidFill>
                  <a:srgbClr val="007B4F"/>
                </a:solidFill>
              </a:rPr>
              <a:t>Geografiska uppgifter</a:t>
            </a:r>
            <a:r>
              <a:rPr lang="sv-SE">
                <a:solidFill>
                  <a:srgbClr val="007B4F"/>
                </a:solidFill>
              </a:rPr>
              <a:t>. LLD, regelverk för omvandlingstal, koordinater.</a:t>
            </a:r>
            <a:endParaRPr lang="sv-SE">
              <a:solidFill>
                <a:srgbClr val="007B4F"/>
              </a:solidFill>
              <a:ea typeface="Calibri" panose="020F0502020204030204"/>
              <a:cs typeface="Calibri" panose="020F0502020204030204"/>
            </a:endParaRPr>
          </a:p>
          <a:p>
            <a:endParaRPr lang="sv-SE">
              <a:solidFill>
                <a:srgbClr val="007B4F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  <a:ea typeface="Calibri" panose="020F0502020204030204"/>
                <a:cs typeface="Calibri" panose="020F0502020204030204"/>
              </a:rPr>
              <a:t>Innehåller</a:t>
            </a:r>
            <a:r>
              <a:rPr lang="sv-SE" b="1">
                <a:solidFill>
                  <a:srgbClr val="007B4F"/>
                </a:solidFill>
                <a:ea typeface="Calibri" panose="020F0502020204030204"/>
                <a:cs typeface="Calibri" panose="020F0502020204030204"/>
              </a:rPr>
              <a:t> produktionsunderlag. </a:t>
            </a:r>
            <a:r>
              <a:rPr lang="sv-SE">
                <a:solidFill>
                  <a:srgbClr val="007B4F"/>
                </a:solidFill>
                <a:ea typeface="Calibri" panose="020F0502020204030204"/>
                <a:cs typeface="Calibri" panose="020F0502020204030204"/>
              </a:rPr>
              <a:t>Avverkningsform, kontaktuppgifter produktionsledare.</a:t>
            </a:r>
          </a:p>
          <a:p>
            <a:endParaRPr lang="sv-SE">
              <a:solidFill>
                <a:srgbClr val="007B4F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</a:rPr>
              <a:t>Innehåller </a:t>
            </a:r>
            <a:r>
              <a:rPr lang="sv-SE" b="1">
                <a:solidFill>
                  <a:srgbClr val="007B4F"/>
                </a:solidFill>
              </a:rPr>
              <a:t>transportinstruktion</a:t>
            </a:r>
            <a:r>
              <a:rPr lang="sv-SE">
                <a:solidFill>
                  <a:srgbClr val="007B4F"/>
                </a:solidFill>
              </a:rPr>
              <a:t>. Koordinater, datum vid väg, märkning etc.</a:t>
            </a:r>
            <a:endParaRPr lang="sv-SE">
              <a:solidFill>
                <a:srgbClr val="007B4F"/>
              </a:solidFill>
              <a:ea typeface="Calibri" panose="020F0502020204030204"/>
              <a:cs typeface="Calibri" panose="020F0502020204030204"/>
            </a:endParaRPr>
          </a:p>
          <a:p>
            <a:endParaRPr lang="sv-SE">
              <a:solidFill>
                <a:srgbClr val="007B4F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Bildobjekt 1" descr="En bild som visar text, skärmbild, nummer, Teckensnitt&#10;&#10;Automatiskt genererad beskrivning">
            <a:extLst>
              <a:ext uri="{FF2B5EF4-FFF2-40B4-BE49-F238E27FC236}">
                <a16:creationId xmlns:a16="http://schemas.microsoft.com/office/drawing/2014/main" id="{D3E49280-3D43-EF81-6DF2-005C57864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634" y="4231353"/>
            <a:ext cx="5566835" cy="262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14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skärmbild, diagram, design&#10;&#10;Automatiskt genererad beskrivning">
            <a:extLst>
              <a:ext uri="{FF2B5EF4-FFF2-40B4-BE49-F238E27FC236}">
                <a16:creationId xmlns:a16="http://schemas.microsoft.com/office/drawing/2014/main" id="{94AE8BD5-F214-CBD9-95B8-B8EAE4644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296469"/>
            <a:ext cx="10515600" cy="38644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ruta 22">
            <a:extLst>
              <a:ext uri="{FF2B5EF4-FFF2-40B4-BE49-F238E27FC236}">
                <a16:creationId xmlns:a16="http://schemas.microsoft.com/office/drawing/2014/main" id="{30A651CD-BFE0-6B84-20FA-7EEEFE4F03A3}"/>
              </a:ext>
            </a:extLst>
          </p:cNvPr>
          <p:cNvSpPr txBox="1"/>
          <p:nvPr/>
        </p:nvSpPr>
        <p:spPr>
          <a:xfrm>
            <a:off x="4600164" y="980656"/>
            <a:ext cx="5338744" cy="430887"/>
          </a:xfrm>
          <a:prstGeom prst="rect">
            <a:avLst/>
          </a:prstGeom>
          <a:solidFill>
            <a:srgbClr val="89E089">
              <a:alpha val="30000"/>
            </a:srgb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v-SE" sz="1100" b="1">
                <a:latin typeface="Open Sans Light"/>
              </a:rPr>
              <a:t>Redovisningshänvisningen </a:t>
            </a:r>
            <a:r>
              <a:rPr lang="sv-SE" sz="1100">
                <a:latin typeface="Open Sans Light"/>
              </a:rPr>
              <a:t>är styrdatat för ett unikt affärsflöde =&gt; handelssortiment, säljare och köpare, mottagningsplats och befraktare </a:t>
            </a:r>
            <a:endParaRPr lang="sv-SE" sz="11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10" name="textruta 22">
            <a:extLst>
              <a:ext uri="{FF2B5EF4-FFF2-40B4-BE49-F238E27FC236}">
                <a16:creationId xmlns:a16="http://schemas.microsoft.com/office/drawing/2014/main" id="{F50ABA5E-1F0B-4BB3-4014-C9DCBEAEF1D4}"/>
              </a:ext>
            </a:extLst>
          </p:cNvPr>
          <p:cNvSpPr txBox="1"/>
          <p:nvPr/>
        </p:nvSpPr>
        <p:spPr>
          <a:xfrm>
            <a:off x="3615913" y="5340988"/>
            <a:ext cx="5338744" cy="430887"/>
          </a:xfrm>
          <a:prstGeom prst="rect">
            <a:avLst/>
          </a:prstGeom>
          <a:solidFill>
            <a:srgbClr val="89E089">
              <a:alpha val="30000"/>
            </a:srgb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v-SE" sz="1100">
                <a:latin typeface="Open Sans Light"/>
              </a:rPr>
              <a:t>Genom att </a:t>
            </a:r>
            <a:r>
              <a:rPr lang="sv-SE" sz="1100" b="1">
                <a:latin typeface="Open Sans Light"/>
              </a:rPr>
              <a:t>destinera råvaran</a:t>
            </a:r>
            <a:r>
              <a:rPr lang="sv-SE" sz="1100">
                <a:latin typeface="Open Sans Light"/>
              </a:rPr>
              <a:t> knyter man ihop råvaran på ett avtalsobjekt med mottagare och mottagande industri. </a:t>
            </a:r>
            <a:endParaRPr lang="sv-SE" sz="11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4F16C952-CA60-5E21-D163-D7C419BB372F}"/>
              </a:ext>
            </a:extLst>
          </p:cNvPr>
          <p:cNvSpPr txBox="1"/>
          <p:nvPr/>
        </p:nvSpPr>
        <p:spPr>
          <a:xfrm>
            <a:off x="467784" y="393236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sv-SE" sz="2200" b="1" spc="-40">
                <a:latin typeface="Open Sans"/>
                <a:ea typeface="Open Sans"/>
                <a:cs typeface="Open Sans"/>
              </a:rPr>
              <a:t>Redovisningshänvisning och Destinering </a:t>
            </a:r>
            <a:r>
              <a:rPr lang="sv-SE" sz="2400" b="1" i="0" kern="1200" spc="-40" baseline="0">
                <a:latin typeface="Open Sans"/>
                <a:ea typeface="Open Sans"/>
                <a:cs typeface="Open Sans"/>
              </a:rPr>
              <a:t>| </a:t>
            </a:r>
          </a:p>
        </p:txBody>
      </p:sp>
    </p:spTree>
    <p:extLst>
      <p:ext uri="{BB962C8B-B14F-4D97-AF65-F5344CB8AC3E}">
        <p14:creationId xmlns:p14="http://schemas.microsoft.com/office/powerpoint/2010/main" val="3065328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F5AD8E64-00D3-4F92-DD35-7CE3B4CF205B}"/>
              </a:ext>
            </a:extLst>
          </p:cNvPr>
          <p:cNvSpPr txBox="1"/>
          <p:nvPr/>
        </p:nvSpPr>
        <p:spPr>
          <a:xfrm>
            <a:off x="510117" y="340320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sv-SE" sz="2200" b="1" spc="-40">
                <a:latin typeface="Open Sans"/>
                <a:ea typeface="Open Sans"/>
                <a:cs typeface="Open Sans"/>
              </a:rPr>
              <a:t>Destinering </a:t>
            </a:r>
            <a:r>
              <a:rPr lang="sv-SE" sz="2400" b="1" i="0" kern="1200" spc="-40" baseline="0">
                <a:latin typeface="Open Sans"/>
                <a:ea typeface="Open Sans"/>
                <a:cs typeface="Open Sans"/>
              </a:rPr>
              <a:t>|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8CEB3CF-C5E6-8B68-162A-32F0064A5214}"/>
              </a:ext>
            </a:extLst>
          </p:cNvPr>
          <p:cNvSpPr txBox="1"/>
          <p:nvPr/>
        </p:nvSpPr>
        <p:spPr>
          <a:xfrm>
            <a:off x="766234" y="1062567"/>
            <a:ext cx="10511366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sv-SE" noProof="1">
                <a:solidFill>
                  <a:srgbClr val="007B4F"/>
                </a:solidFill>
              </a:rPr>
              <a:t>Talar om var råvaran ska skickas,vilken mottagningsplats och mottagare. </a:t>
            </a:r>
            <a:endParaRPr lang="sv-SE" noProof="1">
              <a:ea typeface="Calibri" panose="020F0502020204030204"/>
              <a:cs typeface="Calibri" panose="020F0502020204030204"/>
            </a:endParaRPr>
          </a:p>
          <a:p>
            <a:endParaRPr lang="sv-SE" noProof="1">
              <a:solidFill>
                <a:srgbClr val="007B4F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Wingdings"/>
              <a:buChar char="Ø"/>
            </a:pPr>
            <a:r>
              <a:rPr lang="sv-SE" noProof="1">
                <a:solidFill>
                  <a:srgbClr val="007B4F"/>
                </a:solidFill>
              </a:rPr>
              <a:t>Utan destinering skapas inte någon mätorder som tillåter råvaran att mätas in på den önskade industrin. </a:t>
            </a:r>
            <a:endParaRPr lang="sv-SE" noProof="1">
              <a:solidFill>
                <a:srgbClr val="007B4F"/>
              </a:solidFill>
              <a:ea typeface="Calibri" panose="020F0502020204030204"/>
              <a:cs typeface="Calibri" panose="020F0502020204030204"/>
            </a:endParaRPr>
          </a:p>
          <a:p>
            <a:endParaRPr lang="sv-SE" noProof="1">
              <a:solidFill>
                <a:srgbClr val="007B4F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Wingdings"/>
              <a:buChar char="Ø"/>
            </a:pPr>
            <a:r>
              <a:rPr lang="sv-SE" noProof="1">
                <a:solidFill>
                  <a:srgbClr val="007B4F"/>
                </a:solidFill>
              </a:rPr>
              <a:t>Utförs av Destineringsansvarig och företagsadministratör.</a:t>
            </a:r>
            <a:endParaRPr lang="sv-SE" noProof="1">
              <a:solidFill>
                <a:srgbClr val="007B4F"/>
              </a:solidFill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endParaRPr lang="sv-SE" noProof="1">
              <a:solidFill>
                <a:srgbClr val="007B4F"/>
              </a:solidFill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sv-SE" noProof="1">
                <a:solidFill>
                  <a:srgbClr val="007B4F"/>
                </a:solidFill>
              </a:rPr>
              <a:t>Vid integration skickas ett destineringsunderlag från det egna systemet. </a:t>
            </a:r>
            <a:endParaRPr lang="sv-SE" noProof="1">
              <a:solidFill>
                <a:srgbClr val="007B4F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Wingdings"/>
              <a:buChar char="Ø"/>
            </a:pPr>
            <a:endParaRPr lang="sv-SE">
              <a:solidFill>
                <a:srgbClr val="007B4F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Wingdings"/>
              <a:buChar char="Ø"/>
            </a:pPr>
            <a:r>
              <a:rPr lang="sv-SE" dirty="0" err="1">
                <a:solidFill>
                  <a:srgbClr val="007B4F"/>
                </a:solidFill>
                <a:ea typeface="Calibri" panose="020F0502020204030204"/>
                <a:cs typeface="Calibri" panose="020F0502020204030204"/>
              </a:rPr>
              <a:t>Destinering</a:t>
            </a:r>
            <a:r>
              <a:rPr lang="sv-SE" dirty="0">
                <a:solidFill>
                  <a:srgbClr val="007B4F"/>
                </a:solidFill>
                <a:ea typeface="Calibri" panose="020F0502020204030204"/>
                <a:cs typeface="Calibri" panose="020F0502020204030204"/>
              </a:rPr>
              <a:t> kräver </a:t>
            </a:r>
          </a:p>
          <a:p>
            <a:pPr marL="742950" lvl="1" indent="-285750">
              <a:buFont typeface="Courier New"/>
              <a:buChar char="o"/>
            </a:pPr>
            <a:r>
              <a:rPr lang="sv-SE" dirty="0">
                <a:solidFill>
                  <a:srgbClr val="007B4F"/>
                </a:solidFill>
              </a:rPr>
              <a:t>Förstaledskontrakt och avtalsobjekt </a:t>
            </a:r>
            <a:endParaRPr lang="sv-SE" dirty="0">
              <a:solidFill>
                <a:srgbClr val="007B4F"/>
              </a:solidFill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sv-SE" dirty="0">
                <a:solidFill>
                  <a:srgbClr val="007B4F"/>
                </a:solidFill>
              </a:rPr>
              <a:t>Eventuella köparekontrakt och kontraktskedja i andraled</a:t>
            </a:r>
            <a:endParaRPr lang="sv-SE" dirty="0">
              <a:solidFill>
                <a:srgbClr val="007B4F"/>
              </a:solidFill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sv-SE" dirty="0">
                <a:solidFill>
                  <a:srgbClr val="007B4F"/>
                </a:solidFill>
              </a:rPr>
              <a:t>Redovisningshänvisning </a:t>
            </a:r>
            <a:endParaRPr lang="sv-SE" dirty="0">
              <a:solidFill>
                <a:srgbClr val="007B4F"/>
              </a:solidFill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sv-SE" dirty="0">
                <a:solidFill>
                  <a:srgbClr val="007B4F"/>
                </a:solidFill>
              </a:rPr>
              <a:t>Mätningsflöde för handelssortimentet</a:t>
            </a:r>
            <a:endParaRPr lang="sv-SE" dirty="0">
              <a:solidFill>
                <a:srgbClr val="007B4F"/>
              </a:solidFill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sv-SE" dirty="0">
                <a:solidFill>
                  <a:srgbClr val="007B4F"/>
                </a:solidFill>
              </a:rPr>
              <a:t>Giltig mottagningsplats och mottagare</a:t>
            </a:r>
            <a:endParaRPr lang="sv-SE" dirty="0">
              <a:solidFill>
                <a:srgbClr val="007B4F"/>
              </a:solidFill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endParaRPr lang="sv-SE">
              <a:solidFill>
                <a:srgbClr val="007B4F"/>
              </a:solidFill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sv-SE" dirty="0">
                <a:solidFill>
                  <a:srgbClr val="007B4F"/>
                </a:solidFill>
                <a:ea typeface="Calibri"/>
                <a:cs typeface="Calibri"/>
              </a:rPr>
              <a:t>Vid </a:t>
            </a:r>
            <a:r>
              <a:rPr lang="sv-SE" dirty="0" err="1">
                <a:solidFill>
                  <a:srgbClr val="007B4F"/>
                </a:solidFill>
                <a:ea typeface="Calibri"/>
                <a:cs typeface="Calibri"/>
              </a:rPr>
              <a:t>destinering</a:t>
            </a:r>
            <a:r>
              <a:rPr lang="sv-SE" dirty="0">
                <a:solidFill>
                  <a:srgbClr val="007B4F"/>
                </a:solidFill>
                <a:ea typeface="Calibri"/>
                <a:cs typeface="Calibri"/>
              </a:rPr>
              <a:t> skapas</a:t>
            </a:r>
          </a:p>
          <a:p>
            <a:pPr lvl="1">
              <a:buFont typeface="Courier New"/>
              <a:buChar char="o"/>
            </a:pPr>
            <a:r>
              <a:rPr lang="sv-SE" dirty="0" err="1">
                <a:solidFill>
                  <a:srgbClr val="007B4F"/>
                </a:solidFill>
              </a:rPr>
              <a:t>Mätorder</a:t>
            </a:r>
            <a:r>
              <a:rPr lang="sv-SE" dirty="0">
                <a:solidFill>
                  <a:srgbClr val="007B4F"/>
                </a:solidFill>
              </a:rPr>
              <a:t>  </a:t>
            </a:r>
            <a:endParaRPr lang="sv-SE" dirty="0">
              <a:solidFill>
                <a:srgbClr val="007B4F"/>
              </a:solidFill>
              <a:ea typeface="Calibri"/>
              <a:cs typeface="Calibri"/>
            </a:endParaRPr>
          </a:p>
          <a:p>
            <a:pPr lvl="1">
              <a:buFont typeface="Courier New"/>
              <a:buChar char="o"/>
            </a:pPr>
            <a:r>
              <a:rPr lang="sv-SE" dirty="0">
                <a:solidFill>
                  <a:srgbClr val="007B4F"/>
                </a:solidFill>
              </a:rPr>
              <a:t>Transportunderlag</a:t>
            </a:r>
            <a:endParaRPr lang="sv-SE" dirty="0">
              <a:solidFill>
                <a:srgbClr val="007B4F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Wingdings"/>
              <a:buChar char="Ø"/>
            </a:pPr>
            <a:endParaRPr lang="en-US">
              <a:solidFill>
                <a:srgbClr val="007B4F"/>
              </a:solidFill>
              <a:ea typeface="Calibri"/>
              <a:cs typeface="Calibri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402E0FC-026E-4445-C737-036E4209C8D9}"/>
              </a:ext>
            </a:extLst>
          </p:cNvPr>
          <p:cNvSpPr txBox="1"/>
          <p:nvPr/>
        </p:nvSpPr>
        <p:spPr>
          <a:xfrm>
            <a:off x="6791794" y="4618220"/>
            <a:ext cx="4754380" cy="18004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007B4F"/>
                </a:solidFill>
              </a:rPr>
              <a:t>Mätningsflöde</a:t>
            </a:r>
            <a:r>
              <a:rPr lang="en-US" sz="1400" b="1" dirty="0">
                <a:solidFill>
                  <a:srgbClr val="007B4F"/>
                </a:solidFill>
              </a:rPr>
              <a:t>: </a:t>
            </a:r>
            <a:endParaRPr lang="sv-SE" sz="1400" b="1" dirty="0">
              <a:solidFill>
                <a:srgbClr val="007B4F"/>
              </a:solidFill>
              <a:ea typeface="Calibri"/>
              <a:cs typeface="Calibri"/>
            </a:endParaRPr>
          </a:p>
          <a:p>
            <a:r>
              <a:rPr lang="en-US" sz="1400" dirty="0">
                <a:solidFill>
                  <a:srgbClr val="007B4F"/>
                </a:solidFill>
              </a:rPr>
              <a:t>En till </a:t>
            </a:r>
            <a:r>
              <a:rPr lang="en-US" sz="1400" err="1">
                <a:solidFill>
                  <a:srgbClr val="007B4F"/>
                </a:solidFill>
              </a:rPr>
              <a:t>flera</a:t>
            </a:r>
            <a:r>
              <a:rPr lang="en-US" sz="1400" dirty="0">
                <a:solidFill>
                  <a:srgbClr val="007B4F"/>
                </a:solidFill>
              </a:rPr>
              <a:t> </a:t>
            </a:r>
            <a:r>
              <a:rPr lang="en-US" sz="1400" err="1">
                <a:solidFill>
                  <a:srgbClr val="007B4F"/>
                </a:solidFill>
              </a:rPr>
              <a:t>branschgemensamma</a:t>
            </a:r>
            <a:r>
              <a:rPr lang="en-US" sz="1400" dirty="0">
                <a:solidFill>
                  <a:srgbClr val="007B4F"/>
                </a:solidFill>
              </a:rPr>
              <a:t> </a:t>
            </a:r>
            <a:r>
              <a:rPr lang="en-US" sz="1400" err="1">
                <a:solidFill>
                  <a:srgbClr val="007B4F"/>
                </a:solidFill>
              </a:rPr>
              <a:t>mätningstjänster</a:t>
            </a:r>
            <a:r>
              <a:rPr lang="en-US" sz="1400" dirty="0">
                <a:solidFill>
                  <a:srgbClr val="007B4F"/>
                </a:solidFill>
              </a:rPr>
              <a:t> </a:t>
            </a:r>
            <a:r>
              <a:rPr lang="en-US" sz="1400" err="1">
                <a:solidFill>
                  <a:srgbClr val="007B4F"/>
                </a:solidFill>
              </a:rPr>
              <a:t>som</a:t>
            </a:r>
            <a:r>
              <a:rPr lang="en-US" sz="1400" dirty="0">
                <a:solidFill>
                  <a:srgbClr val="007B4F"/>
                </a:solidFill>
              </a:rPr>
              <a:t> det </a:t>
            </a:r>
            <a:r>
              <a:rPr lang="en-US" sz="1400" err="1">
                <a:solidFill>
                  <a:srgbClr val="007B4F"/>
                </a:solidFill>
              </a:rPr>
              <a:t>mätande</a:t>
            </a:r>
            <a:r>
              <a:rPr lang="en-US" sz="1400" dirty="0">
                <a:solidFill>
                  <a:srgbClr val="007B4F"/>
                </a:solidFill>
              </a:rPr>
              <a:t> </a:t>
            </a:r>
            <a:r>
              <a:rPr lang="en-US" sz="1400" err="1">
                <a:solidFill>
                  <a:srgbClr val="007B4F"/>
                </a:solidFill>
              </a:rPr>
              <a:t>företaget</a:t>
            </a:r>
            <a:r>
              <a:rPr lang="en-US" sz="1400" dirty="0">
                <a:solidFill>
                  <a:srgbClr val="007B4F"/>
                </a:solidFill>
              </a:rPr>
              <a:t> </a:t>
            </a:r>
            <a:r>
              <a:rPr lang="en-US" sz="1400" err="1">
                <a:solidFill>
                  <a:srgbClr val="007B4F"/>
                </a:solidFill>
              </a:rPr>
              <a:t>erbjuder</a:t>
            </a:r>
            <a:r>
              <a:rPr lang="en-US" sz="1400" dirty="0">
                <a:solidFill>
                  <a:srgbClr val="007B4F"/>
                </a:solidFill>
              </a:rPr>
              <a:t> </a:t>
            </a:r>
            <a:r>
              <a:rPr lang="en-US" sz="1400" err="1">
                <a:solidFill>
                  <a:srgbClr val="007B4F"/>
                </a:solidFill>
              </a:rPr>
              <a:t>på</a:t>
            </a:r>
            <a:r>
              <a:rPr lang="en-US" sz="1400" dirty="0">
                <a:solidFill>
                  <a:srgbClr val="007B4F"/>
                </a:solidFill>
              </a:rPr>
              <a:t> </a:t>
            </a:r>
            <a:r>
              <a:rPr lang="en-US" sz="1400" err="1">
                <a:solidFill>
                  <a:srgbClr val="007B4F"/>
                </a:solidFill>
              </a:rPr>
              <a:t>en</a:t>
            </a:r>
            <a:r>
              <a:rPr lang="en-US" sz="1400" dirty="0">
                <a:solidFill>
                  <a:srgbClr val="007B4F"/>
                </a:solidFill>
              </a:rPr>
              <a:t> </a:t>
            </a:r>
            <a:r>
              <a:rPr lang="en-US" sz="1400" err="1">
                <a:solidFill>
                  <a:srgbClr val="007B4F"/>
                </a:solidFill>
              </a:rPr>
              <a:t>mätplats</a:t>
            </a:r>
            <a:r>
              <a:rPr lang="en-US" sz="1400" dirty="0">
                <a:solidFill>
                  <a:srgbClr val="007B4F"/>
                </a:solidFill>
              </a:rPr>
              <a:t>. </a:t>
            </a:r>
            <a:endParaRPr lang="sv-SE" sz="1400">
              <a:solidFill>
                <a:srgbClr val="007B4F"/>
              </a:solidFill>
              <a:ea typeface="Calibri"/>
              <a:cs typeface="Calibri"/>
            </a:endParaRPr>
          </a:p>
          <a:p>
            <a:endParaRPr lang="en-US" sz="1400" dirty="0">
              <a:solidFill>
                <a:srgbClr val="007B4F"/>
              </a:solidFill>
              <a:ea typeface="Calibri"/>
              <a:cs typeface="Calibri"/>
            </a:endParaRPr>
          </a:p>
          <a:p>
            <a:r>
              <a:rPr lang="en-US" sz="1400" b="1" dirty="0" err="1">
                <a:solidFill>
                  <a:srgbClr val="007B4F"/>
                </a:solidFill>
              </a:rPr>
              <a:t>Mätningstjänst</a:t>
            </a:r>
            <a:r>
              <a:rPr lang="en-US" sz="1400" dirty="0">
                <a:solidFill>
                  <a:srgbClr val="007B4F"/>
                </a:solidFill>
              </a:rPr>
              <a:t>: </a:t>
            </a:r>
            <a:r>
              <a:rPr lang="en-US" sz="1400" dirty="0" err="1">
                <a:solidFill>
                  <a:srgbClr val="007B4F"/>
                </a:solidFill>
              </a:rPr>
              <a:t>mottagningskontroll</a:t>
            </a:r>
            <a:r>
              <a:rPr lang="en-US" sz="1400" dirty="0">
                <a:solidFill>
                  <a:srgbClr val="007B4F"/>
                </a:solidFill>
              </a:rPr>
              <a:t>, </a:t>
            </a:r>
            <a:r>
              <a:rPr lang="en-US" sz="1400" dirty="0" err="1">
                <a:solidFill>
                  <a:srgbClr val="007B4F"/>
                </a:solidFill>
              </a:rPr>
              <a:t>vägning</a:t>
            </a:r>
            <a:r>
              <a:rPr lang="en-US" sz="1400" dirty="0">
                <a:solidFill>
                  <a:srgbClr val="007B4F"/>
                </a:solidFill>
              </a:rPr>
              <a:t>, </a:t>
            </a:r>
            <a:r>
              <a:rPr lang="en-US" sz="1400" dirty="0" err="1">
                <a:solidFill>
                  <a:srgbClr val="007B4F"/>
                </a:solidFill>
              </a:rPr>
              <a:t>stockmätning</a:t>
            </a:r>
            <a:r>
              <a:rPr lang="en-US" sz="1400" dirty="0">
                <a:solidFill>
                  <a:srgbClr val="007B4F"/>
                </a:solidFill>
              </a:rPr>
              <a:t> </a:t>
            </a:r>
            <a:r>
              <a:rPr lang="en-US" sz="1400" dirty="0" err="1">
                <a:solidFill>
                  <a:srgbClr val="007B4F"/>
                </a:solidFill>
              </a:rPr>
              <a:t>och</a:t>
            </a:r>
            <a:r>
              <a:rPr lang="en-US" sz="1400" dirty="0">
                <a:solidFill>
                  <a:srgbClr val="007B4F"/>
                </a:solidFill>
              </a:rPr>
              <a:t> </a:t>
            </a:r>
            <a:r>
              <a:rPr lang="en-US" sz="1400" dirty="0" err="1">
                <a:solidFill>
                  <a:srgbClr val="007B4F"/>
                </a:solidFill>
              </a:rPr>
              <a:t>torrhaltsbestämning</a:t>
            </a:r>
            <a:r>
              <a:rPr lang="en-US" sz="1400" dirty="0">
                <a:solidFill>
                  <a:srgbClr val="007B4F"/>
                </a:solidFill>
              </a:rPr>
              <a:t>, </a:t>
            </a:r>
            <a:r>
              <a:rPr lang="en-US" sz="1400" dirty="0" err="1">
                <a:solidFill>
                  <a:srgbClr val="007B4F"/>
                </a:solidFill>
              </a:rPr>
              <a:t>ersättningsgrundande</a:t>
            </a:r>
            <a:r>
              <a:rPr lang="en-US" sz="1400" dirty="0">
                <a:solidFill>
                  <a:srgbClr val="007B4F"/>
                </a:solidFill>
              </a:rPr>
              <a:t>, </a:t>
            </a:r>
            <a:r>
              <a:rPr lang="en-US" sz="1400" dirty="0" err="1">
                <a:solidFill>
                  <a:srgbClr val="007B4F"/>
                </a:solidFill>
              </a:rPr>
              <a:t>måttslagskvalitet</a:t>
            </a:r>
            <a:r>
              <a:rPr lang="en-US" sz="1400" dirty="0">
                <a:solidFill>
                  <a:srgbClr val="007B4F"/>
                </a:solidFill>
              </a:rPr>
              <a:t>.</a:t>
            </a:r>
            <a:endParaRPr lang="en-US" sz="1400" dirty="0">
              <a:solidFill>
                <a:srgbClr val="007B4F"/>
              </a:solidFill>
              <a:ea typeface="Calibri"/>
              <a:cs typeface="Calibri"/>
            </a:endParaRPr>
          </a:p>
          <a:p>
            <a:endParaRPr lang="en-US" sz="1300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01774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F5AD8E64-00D3-4F92-DD35-7CE3B4CF205B}"/>
              </a:ext>
            </a:extLst>
          </p:cNvPr>
          <p:cNvSpPr txBox="1"/>
          <p:nvPr/>
        </p:nvSpPr>
        <p:spPr>
          <a:xfrm>
            <a:off x="510117" y="340320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sv-SE" sz="2200" b="1" spc="-40">
                <a:latin typeface="Open Sans"/>
                <a:ea typeface="Open Sans"/>
                <a:cs typeface="Open Sans"/>
              </a:rPr>
              <a:t>Redovisningshänvisning </a:t>
            </a:r>
            <a:r>
              <a:rPr lang="sv-SE" sz="2400" b="1" i="0" kern="1200" spc="-40" baseline="0">
                <a:latin typeface="Open Sans"/>
                <a:ea typeface="Open Sans"/>
                <a:cs typeface="Open Sans"/>
              </a:rPr>
              <a:t>|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F5EB6393-31B6-66A5-4F7F-235A880B053E}"/>
              </a:ext>
            </a:extLst>
          </p:cNvPr>
          <p:cNvSpPr txBox="1"/>
          <p:nvPr/>
        </p:nvSpPr>
        <p:spPr>
          <a:xfrm>
            <a:off x="362165" y="1236974"/>
            <a:ext cx="10811414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/>
              <a:buChar char="Ø"/>
            </a:pPr>
            <a:endParaRPr lang="sv-SE">
              <a:solidFill>
                <a:srgbClr val="007B4F"/>
              </a:solidFill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</a:rPr>
              <a:t>Är styrdatat för ett unikt affärsflöde =&gt; vilket handelssortiment, säljare och köpare, mottagningsplats och befraktare. </a:t>
            </a:r>
            <a:endParaRPr lang="sv-SE">
              <a:solidFill>
                <a:srgbClr val="007B4F"/>
              </a:solidFill>
              <a:ea typeface="Calibri"/>
              <a:cs typeface="Calibri" panose="020F0502020204030204"/>
            </a:endParaRPr>
          </a:p>
          <a:p>
            <a:pPr marL="285750" indent="-285750">
              <a:buFont typeface="Wingdings"/>
              <a:buChar char="Ø"/>
            </a:pPr>
            <a:endParaRPr lang="sv-SE" b="1">
              <a:solidFill>
                <a:srgbClr val="007B4F"/>
              </a:solidFill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r>
              <a:rPr lang="sv-SE" b="1">
                <a:solidFill>
                  <a:srgbClr val="007B4F"/>
                </a:solidFill>
              </a:rPr>
              <a:t>Redovisningsansvarig</a:t>
            </a:r>
            <a:r>
              <a:rPr lang="sv-SE">
                <a:solidFill>
                  <a:srgbClr val="007B4F"/>
                </a:solidFill>
              </a:rPr>
              <a:t> Denna aktör är behörig att skapa, ändra och avsluta redovisningshänvisningen.</a:t>
            </a:r>
            <a:endParaRPr lang="sv-SE">
              <a:solidFill>
                <a:srgbClr val="007B4F"/>
              </a:solidFill>
              <a:ea typeface="Calibri"/>
              <a:cs typeface="Calibri" panose="020F0502020204030204"/>
            </a:endParaRPr>
          </a:p>
          <a:p>
            <a:endParaRPr lang="sv-SE">
              <a:solidFill>
                <a:srgbClr val="007B4F"/>
              </a:solidFill>
              <a:ea typeface="Calibri"/>
              <a:cs typeface="Calibri" panose="020F0502020204030204"/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</a:rPr>
              <a:t>Redovisningshänvisningen är stabil över tid och kan ha ett  öppet slutdatum.</a:t>
            </a:r>
            <a:endParaRPr lang="sv-SE">
              <a:solidFill>
                <a:srgbClr val="007B4F"/>
              </a:solidFill>
              <a:ea typeface="Calibri"/>
              <a:cs typeface="Calibri" panose="020F0502020204030204"/>
            </a:endParaRPr>
          </a:p>
          <a:p>
            <a:pPr marL="285750" indent="-285750">
              <a:buFont typeface="Wingdings"/>
              <a:buChar char="Ø"/>
            </a:pPr>
            <a:endParaRPr lang="sv-SE">
              <a:solidFill>
                <a:srgbClr val="007B4F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</a:rPr>
              <a:t>Behöver endast förnyas när kedjan innehåller en ny förste köpare, ny mottagare/mottagningsplats, nytt handelssortiment. </a:t>
            </a:r>
            <a:endParaRPr lang="sv-SE">
              <a:solidFill>
                <a:srgbClr val="007B4F"/>
              </a:solidFill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endParaRPr lang="sv-SE">
              <a:solidFill>
                <a:srgbClr val="007B4F"/>
              </a:solidFill>
            </a:endParaRPr>
          </a:p>
          <a:p>
            <a:pPr marL="285750" indent="-285750">
              <a:buFont typeface="Wingdings"/>
              <a:buChar char="Ø"/>
            </a:pPr>
            <a:r>
              <a:rPr lang="sv-SE">
                <a:solidFill>
                  <a:srgbClr val="007B4F"/>
                </a:solidFill>
              </a:rPr>
              <a:t>Det är möjligt att kopiera tidigare redovisningshänvisningar. </a:t>
            </a:r>
          </a:p>
          <a:p>
            <a:pPr marL="285750" indent="-285750">
              <a:buFont typeface="Wingdings"/>
              <a:buChar char="Ø"/>
            </a:pPr>
            <a:endParaRPr lang="sv-SE">
              <a:solidFill>
                <a:srgbClr val="007B4F"/>
              </a:solidFill>
              <a:ea typeface="Calibri"/>
              <a:cs typeface="Calibri"/>
            </a:endParaRPr>
          </a:p>
          <a:p>
            <a:pPr marL="285750" indent="-285750">
              <a:buFont typeface="Wingdings"/>
              <a:buChar char="Ø"/>
            </a:pPr>
            <a:endParaRPr lang="sv-SE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Font typeface="Wingdings"/>
              <a:buChar char="Ø"/>
            </a:pPr>
            <a:endParaRPr lang="en-US">
              <a:solidFill>
                <a:srgbClr val="007B4F"/>
              </a:solidFill>
              <a:ea typeface="Open Sans"/>
              <a:cs typeface="Calibri"/>
            </a:endParaRPr>
          </a:p>
          <a:p>
            <a:pPr marL="285750" indent="-285750">
              <a:buFont typeface="Wingdings"/>
              <a:buChar char="Ø"/>
            </a:pPr>
            <a:endParaRPr lang="sv-SE">
              <a:solidFill>
                <a:srgbClr val="007B4F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3943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>
                    <a:lumMod val="85000"/>
                  </a:schemeClr>
                </a:solidFill>
              </a:rPr>
              <a:t>Paus </a:t>
            </a:r>
            <a:endParaRPr lang="sv-SE" sz="32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pic>
        <p:nvPicPr>
          <p:cNvPr id="6" name="Bildobjekt 5" descr="En bild som visar cirkel, symbol, klocka&#10;&#10;Automatiskt genererad beskrivning">
            <a:extLst>
              <a:ext uri="{FF2B5EF4-FFF2-40B4-BE49-F238E27FC236}">
                <a16:creationId xmlns:a16="http://schemas.microsoft.com/office/drawing/2014/main" id="{FD3807BF-6486-9F46-AF71-F846B9676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642" y="706293"/>
            <a:ext cx="1532472" cy="152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352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Pris i VIOL 3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22561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21781310-D0AF-4F45-9DC8-44067939B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880" y="460123"/>
            <a:ext cx="10515600" cy="895285"/>
          </a:xfrm>
        </p:spPr>
        <p:txBody>
          <a:bodyPr/>
          <a:lstStyle/>
          <a:p>
            <a:r>
              <a:rPr lang="sv-SE">
                <a:latin typeface="Open Sans"/>
                <a:ea typeface="Open Sans"/>
                <a:cs typeface="Open Sans"/>
              </a:rPr>
              <a:t>Bakgrund </a:t>
            </a:r>
            <a:r>
              <a:rPr lang="sv-SE" b="0">
                <a:latin typeface="Open Sans"/>
                <a:ea typeface="Open Sans"/>
                <a:cs typeface="Open Sans"/>
              </a:rPr>
              <a:t>| VIOL 2 -&gt; VIOL 3</a:t>
            </a:r>
          </a:p>
        </p:txBody>
      </p:sp>
      <p:pic>
        <p:nvPicPr>
          <p:cNvPr id="11" name="Bildobjekt 10" descr="En bild som visar text, Teckensnitt, skärmbild&#10;&#10;Automatiskt genererad beskrivning">
            <a:extLst>
              <a:ext uri="{FF2B5EF4-FFF2-40B4-BE49-F238E27FC236}">
                <a16:creationId xmlns:a16="http://schemas.microsoft.com/office/drawing/2014/main" id="{0D9E3EDB-76C1-ABBC-96CB-A0315A8CF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907672"/>
            <a:ext cx="8503920" cy="1415536"/>
          </a:xfrm>
          <a:prstGeom prst="rect">
            <a:avLst/>
          </a:prstGeom>
        </p:spPr>
      </p:pic>
      <p:pic>
        <p:nvPicPr>
          <p:cNvPr id="13" name="Bildobjekt 12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12735D91-9464-9E1F-0367-C7AF612CD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595685"/>
            <a:ext cx="12192000" cy="62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29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E0C7CE0-E44F-B7A6-233F-8F8A8EB0D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37" y="236847"/>
            <a:ext cx="10821323" cy="3868622"/>
          </a:xfrm>
          <a:prstGeom prst="rect">
            <a:avLst/>
          </a:prstGeom>
          <a:noFill/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2BC1519C-7172-A710-A887-84408B5FA6C5}"/>
              </a:ext>
            </a:extLst>
          </p:cNvPr>
          <p:cNvSpPr txBox="1"/>
          <p:nvPr/>
        </p:nvSpPr>
        <p:spPr>
          <a:xfrm>
            <a:off x="757969" y="4105469"/>
            <a:ext cx="24539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400"/>
              <a:t>Branschgemensamma komponenter </a:t>
            </a:r>
          </a:p>
          <a:p>
            <a:endParaRPr lang="sv-SE" sz="140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400"/>
              <a:t>Skapar ramar och förutsättningar för all värdeberäkning i VIOL3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400"/>
              <a:t> Specifika uttryck för värdeberäkningen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sv-SE"/>
          </a:p>
          <a:p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458C5B9-7EAE-3F9A-B971-E8AF4838FF6B}"/>
              </a:ext>
            </a:extLst>
          </p:cNvPr>
          <p:cNvSpPr txBox="1"/>
          <p:nvPr/>
        </p:nvSpPr>
        <p:spPr>
          <a:xfrm>
            <a:off x="4185415" y="4255522"/>
            <a:ext cx="245395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400"/>
              <a:t>Ärver förutsättningarna</a:t>
            </a:r>
          </a:p>
          <a:p>
            <a:endParaRPr lang="sv-SE" sz="140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400"/>
              <a:t>Kan kompletteras med företagsspecifika värden och villkor</a:t>
            </a:r>
          </a:p>
          <a:p>
            <a:endParaRPr lang="sv-SE" sz="140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400"/>
              <a:t>Utgör grundbibliotek för värdeberäkning</a:t>
            </a:r>
          </a:p>
          <a:p>
            <a:endParaRPr lang="sv-SE"/>
          </a:p>
          <a:p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F28F6C4-86FC-3C86-C719-09A669CF119B}"/>
              </a:ext>
            </a:extLst>
          </p:cNvPr>
          <p:cNvSpPr txBox="1"/>
          <p:nvPr/>
        </p:nvSpPr>
        <p:spPr>
          <a:xfrm>
            <a:off x="7431312" y="4105469"/>
            <a:ext cx="24539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400"/>
              <a:t>Kan användas på</a:t>
            </a:r>
            <a:endParaRPr lang="sv-SE" sz="1400">
              <a:solidFill>
                <a:srgbClr val="F6A436"/>
              </a:solidFill>
            </a:endParaRPr>
          </a:p>
          <a:p>
            <a:endParaRPr lang="sv-SE" sz="1400"/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5909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D47AF-CEF6-2DDA-44D1-E78BC9756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7C138E-172F-B889-7BE4-D512C103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0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Milstolpar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12E71C1-8FEC-C1A1-88A2-EBC3B67E3AE2}"/>
              </a:ext>
            </a:extLst>
          </p:cNvPr>
          <p:cNvSpPr txBox="1"/>
          <p:nvPr/>
        </p:nvSpPr>
        <p:spPr>
          <a:xfrm>
            <a:off x="3435079" y="3429000"/>
            <a:ext cx="532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>
                <a:solidFill>
                  <a:schemeClr val="bg1">
                    <a:lumMod val="75000"/>
                  </a:schemeClr>
                </a:solidFill>
              </a:rPr>
              <a:t>Klicka på milstolpar ovan för att komma till översikten</a:t>
            </a:r>
          </a:p>
        </p:txBody>
      </p:sp>
    </p:spTree>
    <p:extLst>
      <p:ext uri="{BB962C8B-B14F-4D97-AF65-F5344CB8AC3E}">
        <p14:creationId xmlns:p14="http://schemas.microsoft.com/office/powerpoint/2010/main" val="497650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BC76C-F730-00CE-806D-B69EE6E7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263C4C8-AAD1-C7F5-7124-9DCC4873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Blå Digital | Stor skogsägare</a:t>
            </a:r>
            <a:endParaRPr lang="sv-SE" sz="3200">
              <a:solidFill>
                <a:schemeClr val="bg1">
                  <a:lumMod val="85000"/>
                </a:schemeClr>
              </a:solidFill>
              <a:highlight>
                <a:srgbClr val="FFFF00"/>
              </a:highlight>
            </a:endParaRP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24A47878-0540-E341-7BC5-5E5119DED3EB}"/>
              </a:ext>
            </a:extLst>
          </p:cNvPr>
          <p:cNvGrpSpPr/>
          <p:nvPr/>
        </p:nvGrpSpPr>
        <p:grpSpPr>
          <a:xfrm>
            <a:off x="789617" y="5929225"/>
            <a:ext cx="408873" cy="408873"/>
            <a:chOff x="789617" y="5929225"/>
            <a:chExt cx="408873" cy="408873"/>
          </a:xfrm>
        </p:grpSpPr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CB52283E-6CBE-F8E0-95AC-AFB9B102BB6E}"/>
                </a:ext>
              </a:extLst>
            </p:cNvPr>
            <p:cNvSpPr/>
            <p:nvPr/>
          </p:nvSpPr>
          <p:spPr>
            <a:xfrm>
              <a:off x="789617" y="5929225"/>
              <a:ext cx="408873" cy="408873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3F530202-6E66-F434-E2A8-21A6DD732BD0}"/>
                </a:ext>
              </a:extLst>
            </p:cNvPr>
            <p:cNvSpPr/>
            <p:nvPr/>
          </p:nvSpPr>
          <p:spPr>
            <a:xfrm>
              <a:off x="854891" y="5990000"/>
              <a:ext cx="283606" cy="28360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DD310599-C4CA-8424-5909-079D5BBB4588}"/>
              </a:ext>
            </a:extLst>
          </p:cNvPr>
          <p:cNvSpPr txBox="1"/>
          <p:nvPr/>
        </p:nvSpPr>
        <p:spPr>
          <a:xfrm>
            <a:off x="1208015" y="5960815"/>
            <a:ext cx="41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>
                <a:solidFill>
                  <a:schemeClr val="bg1"/>
                </a:solidFill>
              </a:rPr>
              <a:t>Detta möte spelas in</a:t>
            </a:r>
          </a:p>
        </p:txBody>
      </p:sp>
    </p:spTree>
    <p:extLst>
      <p:ext uri="{BB962C8B-B14F-4D97-AF65-F5344CB8AC3E}">
        <p14:creationId xmlns:p14="http://schemas.microsoft.com/office/powerpoint/2010/main" val="1250817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Genomgång av Milstolpe 6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30:e november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6: Affärsflöden verifierade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72251"/>
            <a:ext cx="3486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har verifierat tidigare fastställda Affärsflöden (milstolpe 4)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4712770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4581680" y="1772251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säkerställa att kund kan genomföra sina affärer i VIOL 3 samt lägga grunden för kommande arbetssätt och skapa en trygghet inför Go Live.</a:t>
            </a:r>
          </a:p>
        </p:txBody>
      </p:sp>
      <p:sp>
        <p:nvSpPr>
          <p:cNvPr id="14" name="Platshållare för innehåll 4">
            <a:extLst>
              <a:ext uri="{FF2B5EF4-FFF2-40B4-BE49-F238E27FC236}">
                <a16:creationId xmlns:a16="http://schemas.microsoft.com/office/drawing/2014/main" id="{BE40EC19-2BC2-F551-6755-0771EFE2F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082" y="3696025"/>
            <a:ext cx="6994188" cy="2519462"/>
          </a:xfrm>
        </p:spPr>
        <p:txBody>
          <a:bodyPr anchor="ctr"/>
          <a:lstStyle/>
          <a:p>
            <a:r>
              <a:rPr lang="sv-SE" sz="1400"/>
              <a:t>Mer information om milstolpen – </a:t>
            </a:r>
            <a:r>
              <a:rPr lang="sv-SE" sz="1400" b="1"/>
              <a:t>Projektutbildning</a:t>
            </a:r>
            <a:r>
              <a:rPr lang="sv-SE" sz="1400"/>
              <a:t> </a:t>
            </a:r>
          </a:p>
          <a:p>
            <a:r>
              <a:rPr lang="sv-SE" sz="1400" b="1"/>
              <a:t>Mall</a:t>
            </a:r>
            <a:r>
              <a:rPr lang="sv-SE" sz="1400"/>
              <a:t> för milstolpen hittas på Kundgrupp Blå hemsida</a:t>
            </a:r>
          </a:p>
          <a:p>
            <a:r>
              <a:rPr lang="sv-SE" sz="1400" b="1"/>
              <a:t>E-utbildning</a:t>
            </a:r>
            <a:r>
              <a:rPr lang="sv-SE" sz="1400"/>
              <a:t>: Test i VIOL 3 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76954" y="3167831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82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Genomgång av Milstolpe 7 och 8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7a: Omläggningsplan skapad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19499"/>
            <a:ext cx="43829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skapar en plan för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>
                <a:solidFill>
                  <a:schemeClr val="bg1"/>
                </a:solidFill>
              </a:rPr>
              <a:t>Vilka affärer som planeras att slutföras i VIOL 2 (OBS: Måste vara slutmätt 2025-10-31)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>
                <a:solidFill>
                  <a:schemeClr val="bg1"/>
                </a:solidFill>
              </a:rPr>
              <a:t>Vilka affärer som ska starta direkt i VIOL 3 (dessa ligger till grund för MS 7b)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>
                <a:solidFill>
                  <a:schemeClr val="bg1"/>
                </a:solidFill>
              </a:rPr>
              <a:t>Vilka affärer som eventuellt behöver flyttas, (dessa ligger till grund för MS 7b)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5759056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5627966" y="1719499"/>
            <a:ext cx="3486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kartlägga pågående samt kommande affärer och hur dessa ska hanteras inför Go Live samt efterföljande omläggningsperiod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7A465D3-C9B9-FB40-83C6-ADB4FBAAA45F}"/>
              </a:ext>
            </a:extLst>
          </p:cNvPr>
          <p:cNvSpPr txBox="1"/>
          <p:nvPr/>
        </p:nvSpPr>
        <p:spPr>
          <a:xfrm>
            <a:off x="866272" y="3685643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7b: Migreringsplan skapad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AE67807-F831-D6EF-6AC3-F32A30CC718F}"/>
              </a:ext>
            </a:extLst>
          </p:cNvPr>
          <p:cNvSpPr txBox="1"/>
          <p:nvPr/>
        </p:nvSpPr>
        <p:spPr>
          <a:xfrm>
            <a:off x="1094703" y="4036444"/>
            <a:ext cx="43829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skapar en plan för vilken data som ska läggas upp i VIOL 3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C9B1CA8B-792B-AD61-1B1E-937E438CA2BB}"/>
              </a:ext>
            </a:extLst>
          </p:cNvPr>
          <p:cNvSpPr txBox="1"/>
          <p:nvPr/>
        </p:nvSpPr>
        <p:spPr>
          <a:xfrm>
            <a:off x="5759056" y="4089196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1D3295AB-EE71-823E-8A4B-549CF60EC78C}"/>
              </a:ext>
            </a:extLst>
          </p:cNvPr>
          <p:cNvSpPr txBox="1"/>
          <p:nvPr/>
        </p:nvSpPr>
        <p:spPr>
          <a:xfrm>
            <a:off x="5627966" y="4036444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kund ska ha satt upp en plan som bland annat omfattar data som ska läggas upp i VIOL 3, dvs. data kopplat till pågående affärer samt affärer som startar direkt i VIOL 3</a:t>
            </a:r>
          </a:p>
        </p:txBody>
      </p:sp>
      <p:sp>
        <p:nvSpPr>
          <p:cNvPr id="18" name="Höger klammerparentes 17">
            <a:extLst>
              <a:ext uri="{FF2B5EF4-FFF2-40B4-BE49-F238E27FC236}">
                <a16:creationId xmlns:a16="http://schemas.microsoft.com/office/drawing/2014/main" id="{49100951-5202-A91C-344D-47B7FEDB8F32}"/>
              </a:ext>
            </a:extLst>
          </p:cNvPr>
          <p:cNvSpPr/>
          <p:nvPr/>
        </p:nvSpPr>
        <p:spPr>
          <a:xfrm>
            <a:off x="9265301" y="1644162"/>
            <a:ext cx="354144" cy="3543300"/>
          </a:xfrm>
          <a:prstGeom prst="rightBrace">
            <a:avLst>
              <a:gd name="adj1" fmla="val 45804"/>
              <a:gd name="adj2" fmla="val 50224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A267F71C-920F-2CBB-9B94-2BBD4F1415ED}"/>
              </a:ext>
            </a:extLst>
          </p:cNvPr>
          <p:cNvSpPr txBox="1"/>
          <p:nvPr/>
        </p:nvSpPr>
        <p:spPr>
          <a:xfrm>
            <a:off x="9769803" y="3244334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mall</a:t>
            </a:r>
            <a:endParaRPr lang="sv-SE">
              <a:solidFill>
                <a:schemeClr val="bg1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8021988D-33E0-7858-7EF8-E90B536A48B8}"/>
              </a:ext>
            </a:extLst>
          </p:cNvPr>
          <p:cNvSpPr txBox="1"/>
          <p:nvPr/>
        </p:nvSpPr>
        <p:spPr>
          <a:xfrm>
            <a:off x="866272" y="5274881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8: Beställa grunduppsättning till produktionsmiljön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6AB1B5F6-4E0A-3EFF-AF3B-68FF9A2D208D}"/>
              </a:ext>
            </a:extLst>
          </p:cNvPr>
          <p:cNvSpPr txBox="1"/>
          <p:nvPr/>
        </p:nvSpPr>
        <p:spPr>
          <a:xfrm>
            <a:off x="1094703" y="5625682"/>
            <a:ext cx="4382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har beställt grunduppsättning till VIOL 3:s produktionsmiljö</a:t>
            </a:r>
          </a:p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CCDD417F-9A37-50C7-E906-7494B44A7DCA}"/>
              </a:ext>
            </a:extLst>
          </p:cNvPr>
          <p:cNvSpPr txBox="1"/>
          <p:nvPr/>
        </p:nvSpPr>
        <p:spPr>
          <a:xfrm>
            <a:off x="5627966" y="5625682"/>
            <a:ext cx="3486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se till att alla förutsättning för att få tillgång till VIOL 3:s produktionsmiljö är uppfyllda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080B6AFA-E7C1-53E0-75B0-6CB0E009DF41}"/>
              </a:ext>
            </a:extLst>
          </p:cNvPr>
          <p:cNvSpPr txBox="1"/>
          <p:nvPr/>
        </p:nvSpPr>
        <p:spPr>
          <a:xfrm>
            <a:off x="9114943" y="5848578"/>
            <a:ext cx="290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beställningsstigen</a:t>
            </a:r>
            <a:endParaRPr lang="sv-SE">
              <a:solidFill>
                <a:schemeClr val="bg1"/>
              </a:solidFill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B8A11A08-CC3D-9DB8-44BC-74D3C93F245A}"/>
              </a:ext>
            </a:extLst>
          </p:cNvPr>
          <p:cNvSpPr txBox="1"/>
          <p:nvPr/>
        </p:nvSpPr>
        <p:spPr>
          <a:xfrm>
            <a:off x="3484219" y="1405073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30:e september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4488DCC8-5783-011A-91A4-C5797B266417}"/>
              </a:ext>
            </a:extLst>
          </p:cNvPr>
          <p:cNvSpPr txBox="1"/>
          <p:nvPr/>
        </p:nvSpPr>
        <p:spPr>
          <a:xfrm>
            <a:off x="3343549" y="3716420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31:e oktober 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F2FD5CA-AA35-AC99-44BA-C067955FC511}"/>
              </a:ext>
            </a:extLst>
          </p:cNvPr>
          <p:cNvSpPr txBox="1"/>
          <p:nvPr/>
        </p:nvSpPr>
        <p:spPr>
          <a:xfrm>
            <a:off x="5477608" y="5305028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30:e september </a:t>
            </a:r>
          </a:p>
        </p:txBody>
      </p:sp>
    </p:spTree>
    <p:extLst>
      <p:ext uri="{BB962C8B-B14F-4D97-AF65-F5344CB8AC3E}">
        <p14:creationId xmlns:p14="http://schemas.microsoft.com/office/powerpoint/2010/main" val="2694342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1086-1FA7-62A4-8731-2E78F98C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ED75CD4-9380-2EFF-0AE2-3375BF2D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Nästa möte &amp; Hemläxa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958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0D96A8-6AE8-F65A-ACB6-DD8A3C06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835" y="582946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Kommande träffar</a:t>
            </a:r>
          </a:p>
        </p:txBody>
      </p: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B9A23797-8E59-A26D-F442-CD4C9079DF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4438" y="2373515"/>
            <a:ext cx="1092512" cy="1132001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B15EDB5F-51AC-CC0B-33AD-498874F96AA3}"/>
              </a:ext>
            </a:extLst>
          </p:cNvPr>
          <p:cNvSpPr txBox="1"/>
          <p:nvPr/>
        </p:nvSpPr>
        <p:spPr>
          <a:xfrm>
            <a:off x="2223247" y="2268862"/>
            <a:ext cx="6517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000"/>
          </a:p>
          <a:p>
            <a:pPr marL="285750" indent="-285750">
              <a:buBlip>
                <a:blip r:embed="rId4"/>
              </a:buBlip>
            </a:pPr>
            <a:r>
              <a:rPr lang="sv-SE" sz="2000">
                <a:solidFill>
                  <a:schemeClr val="bg1">
                    <a:lumMod val="85000"/>
                  </a:schemeClr>
                </a:solidFill>
              </a:rPr>
              <a:t>18 november </a:t>
            </a:r>
          </a:p>
          <a:p>
            <a:pPr marL="285750" indent="-285750">
              <a:buBlip>
                <a:blip r:embed="rId4"/>
              </a:buBlip>
            </a:pPr>
            <a:r>
              <a:rPr lang="sv-SE" sz="2000">
                <a:solidFill>
                  <a:schemeClr val="bg1">
                    <a:lumMod val="85000"/>
                  </a:schemeClr>
                </a:solidFill>
              </a:rPr>
              <a:t>9 december </a:t>
            </a:r>
          </a:p>
        </p:txBody>
      </p:sp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43E1F10D-13FB-F2E6-E664-8514DEB4A92A}"/>
              </a:ext>
            </a:extLst>
          </p:cNvPr>
          <p:cNvCxnSpPr>
            <a:cxnSpLocks/>
          </p:cNvCxnSpPr>
          <p:nvPr/>
        </p:nvCxnSpPr>
        <p:spPr>
          <a:xfrm>
            <a:off x="588154" y="1478231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objekt 6">
            <a:extLst>
              <a:ext uri="{FF2B5EF4-FFF2-40B4-BE49-F238E27FC236}">
                <a16:creationId xmlns:a16="http://schemas.microsoft.com/office/drawing/2014/main" id="{73DC9336-24D1-0E86-0F7A-DD100DAAD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1779" y="2776694"/>
            <a:ext cx="3894088" cy="3493337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D203F5FC-14E0-7670-AF17-2AFCB57A8236}"/>
              </a:ext>
            </a:extLst>
          </p:cNvPr>
          <p:cNvSpPr txBox="1">
            <a:spLocks/>
          </p:cNvSpPr>
          <p:nvPr/>
        </p:nvSpPr>
        <p:spPr>
          <a:xfrm>
            <a:off x="7126941" y="1925873"/>
            <a:ext cx="5507846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>
                <a:latin typeface="Candara" panose="020E0502030303020204" pitchFamily="34" charset="0"/>
              </a:rPr>
              <a:t>Tidigare träffar finns på hemsidan </a:t>
            </a:r>
          </a:p>
          <a:p>
            <a:endParaRPr lang="sv-SE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38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652F-3E51-EFF0-2A4A-CB9D470B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E67BBE-A779-0746-8596-73D3C6C9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Hemläxa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8025828-9330-9084-8630-24C43D773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Skicka in milstolpe 1, 2, 4, 5, 7a &amp; 8 för er som inte gjort det!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1. Projektplan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2. Plan för IT-leverantör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4. Affärsflöden fastställda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5. Plan för masterdata</a:t>
            </a:r>
          </a:p>
          <a:p>
            <a:pPr marL="0"/>
            <a:r>
              <a:rPr lang="sv-SE"/>
              <a:t>Påbörja milstolpe 6 &amp; 7b </a:t>
            </a:r>
            <a:r>
              <a:rPr lang="sv-SE" sz="1200" b="1" i="1">
                <a:solidFill>
                  <a:schemeClr val="accent3"/>
                </a:solidFill>
              </a:rPr>
              <a:t>(30 nov &amp; 31 okt)</a:t>
            </a:r>
          </a:p>
          <a:p>
            <a:r>
              <a:rPr lang="sv-SE"/>
              <a:t>E-utbildningar </a:t>
            </a:r>
            <a:endParaRPr lang="sv-SE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sv-SE">
                <a:solidFill>
                  <a:schemeClr val="bg1">
                    <a:lumMod val="85000"/>
                  </a:schemeClr>
                </a:solidFill>
              </a:rPr>
              <a:t>Genomför e-utbildningar enligt </a:t>
            </a:r>
            <a:r>
              <a:rPr lang="sv-SE" err="1">
                <a:solidFill>
                  <a:schemeClr val="bg1">
                    <a:lumMod val="85000"/>
                  </a:schemeClr>
                </a:solidFill>
              </a:rPr>
              <a:t>lärostig</a:t>
            </a:r>
            <a:endParaRPr lang="sv-SE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sv-SE">
                <a:solidFill>
                  <a:schemeClr val="bg1">
                    <a:lumMod val="85000"/>
                  </a:schemeClr>
                </a:solidFill>
              </a:rPr>
              <a:t>Se </a:t>
            </a:r>
            <a:r>
              <a:rPr lang="sv-SE" err="1">
                <a:solidFill>
                  <a:schemeClr val="bg1">
                    <a:lumMod val="8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lärostig</a:t>
            </a:r>
            <a:r>
              <a:rPr lang="sv-SE">
                <a:solidFill>
                  <a:schemeClr val="bg1">
                    <a:lumMod val="8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sv-SE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75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201F2DD-85A5-A28A-E4E7-BC8A83E3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85" y="4139619"/>
            <a:ext cx="6439422" cy="1325563"/>
          </a:xfrm>
        </p:spPr>
        <p:txBody>
          <a:bodyPr/>
          <a:lstStyle/>
          <a:p>
            <a:r>
              <a:rPr lang="sv-SE"/>
              <a:t>Tack för idag!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82D1296-1049-1419-D1B6-529B1C193C47}"/>
              </a:ext>
            </a:extLst>
          </p:cNvPr>
          <p:cNvSpPr txBox="1"/>
          <p:nvPr/>
        </p:nvSpPr>
        <p:spPr>
          <a:xfrm>
            <a:off x="1247913" y="4999576"/>
            <a:ext cx="945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Glöm inte att ni alltid är välkomna att skicka in frågor och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funderingar via Mina Ärenden på Biometria.se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E37AD1-E341-42E3-2A01-3185293B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85" y="5057191"/>
            <a:ext cx="522228" cy="4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0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8C8C-A1CB-98A6-B412-A5B690C86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5856C1-5087-B58A-DDAF-03326195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0" y="1712414"/>
            <a:ext cx="9960429" cy="4351338"/>
          </a:xfrm>
        </p:spPr>
        <p:txBody>
          <a:bodyPr/>
          <a:lstStyle/>
          <a:p>
            <a:pPr marL="0" indent="0">
              <a:buNone/>
            </a:pPr>
            <a:r>
              <a:rPr lang="sv-SE" sz="1800" b="1"/>
              <a:t>Introduktion </a:t>
            </a:r>
            <a:r>
              <a:rPr lang="sv-SE"/>
              <a:t>| Föregående möte, beställningar till produktionsmiljön</a:t>
            </a:r>
          </a:p>
          <a:p>
            <a:pPr marL="0" indent="0">
              <a:buNone/>
            </a:pPr>
            <a:r>
              <a:rPr lang="sv-SE" sz="1800" b="1"/>
              <a:t>Fokusområde VIOL 3 </a:t>
            </a:r>
            <a:r>
              <a:rPr lang="sv-SE"/>
              <a:t>|Kontrakt och Pris</a:t>
            </a:r>
          </a:p>
          <a:p>
            <a:pPr marL="0" indent="0">
              <a:buNone/>
            </a:pPr>
            <a:r>
              <a:rPr lang="sv-SE" sz="1800" b="1"/>
              <a:t>Milstolpar</a:t>
            </a:r>
            <a:r>
              <a:rPr lang="sv-SE" sz="2000" b="1"/>
              <a:t> </a:t>
            </a:r>
            <a:r>
              <a:rPr lang="sv-SE" sz="1800" b="1"/>
              <a:t>|6, 7, 8</a:t>
            </a:r>
            <a:endParaRPr lang="sv-SE" b="1"/>
          </a:p>
          <a:p>
            <a:pPr marL="0" indent="0">
              <a:buNone/>
            </a:pPr>
            <a:r>
              <a:rPr lang="sv-SE" sz="1800" b="1"/>
              <a:t>Nästa möte &amp; Hemläxa </a:t>
            </a:r>
            <a:r>
              <a:rPr lang="sv-SE"/>
              <a:t>|</a:t>
            </a:r>
          </a:p>
        </p:txBody>
      </p:sp>
      <p:cxnSp>
        <p:nvCxnSpPr>
          <p:cNvPr id="2" name="Rak koppling 1">
            <a:extLst>
              <a:ext uri="{FF2B5EF4-FFF2-40B4-BE49-F238E27FC236}">
                <a16:creationId xmlns:a16="http://schemas.microsoft.com/office/drawing/2014/main" id="{916222AE-144B-34E8-CE3C-A3A5ACAAFDA4}"/>
              </a:ext>
            </a:extLst>
          </p:cNvPr>
          <p:cNvCxnSpPr>
            <a:cxnSpLocks/>
          </p:cNvCxnSpPr>
          <p:nvPr/>
        </p:nvCxnSpPr>
        <p:spPr>
          <a:xfrm>
            <a:off x="618866" y="1146842"/>
            <a:ext cx="3055409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A44D821A-28FF-4744-374C-932F57DD9231}"/>
              </a:ext>
            </a:extLst>
          </p:cNvPr>
          <p:cNvSpPr txBox="1"/>
          <p:nvPr/>
        </p:nvSpPr>
        <p:spPr>
          <a:xfrm>
            <a:off x="618866" y="685177"/>
            <a:ext cx="461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Agenda </a:t>
            </a: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september</a:t>
            </a: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889674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Introduktion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363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E398E-6416-2B6A-C759-5E07D80D7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B573540-3B8D-DC26-66C7-1F2E4CA2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Introduktion | Föregående möte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BCE338-2169-DA19-99E8-D7CC4F16A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995" y="1342240"/>
            <a:ext cx="5930153" cy="5032375"/>
          </a:xfrm>
        </p:spPr>
        <p:txBody>
          <a:bodyPr/>
          <a:lstStyle/>
          <a:p>
            <a:r>
              <a:rPr lang="sv-SE" sz="1200"/>
              <a:t>Beställning till produktionsmiljön - Beställningsstigen</a:t>
            </a:r>
          </a:p>
          <a:p>
            <a:r>
              <a:rPr lang="sv-SE" sz="1200"/>
              <a:t>Milstolpar</a:t>
            </a:r>
          </a:p>
          <a:p>
            <a:r>
              <a:rPr lang="sv-SE" sz="1200"/>
              <a:t>Projektutbildningen</a:t>
            </a:r>
          </a:p>
          <a:p>
            <a:r>
              <a:rPr lang="sv-SE" sz="1200"/>
              <a:t>Test i VIOL 3 – E-utbildning </a:t>
            </a:r>
          </a:p>
          <a:p>
            <a:pPr lvl="1"/>
            <a:r>
              <a:rPr lang="sv-SE" sz="1000"/>
              <a:t>Milstolpe 6: Affärsflöden verifierade</a:t>
            </a:r>
          </a:p>
          <a:p>
            <a:r>
              <a:rPr lang="sv-SE" sz="1200"/>
              <a:t>Hemläxan</a:t>
            </a:r>
          </a:p>
          <a:p>
            <a:pPr marL="4762" indent="0">
              <a:buNone/>
            </a:pPr>
            <a:r>
              <a:rPr lang="sv-SE" sz="1200"/>
              <a:t> </a:t>
            </a:r>
            <a:endParaRPr lang="sv-SE" sz="110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4433B13-864B-51B4-5F46-887412C3E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4256088"/>
            <a:ext cx="5251768" cy="2420937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702301E-9131-04ED-ACC7-ECDAAD161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630" y="1238268"/>
            <a:ext cx="6451020" cy="359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2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D034-7845-9483-677C-4712C164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0B02075-CD1D-EB0F-6F12-73393A5E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pPr marL="0" indent="0">
              <a:buNone/>
            </a:pPr>
            <a:r>
              <a:rPr lang="sv-SE" sz="2400" b="1"/>
              <a:t>Fokusområde VIOL 3 </a:t>
            </a:r>
            <a:r>
              <a:rPr lang="sv-SE"/>
              <a:t>|Kontrakt och pris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6F30D08-1863-2717-8151-551898FF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855"/>
            <a:ext cx="10583008" cy="4317723"/>
          </a:xfrm>
        </p:spPr>
        <p:txBody>
          <a:bodyPr/>
          <a:lstStyle/>
          <a:p>
            <a:r>
              <a:rPr lang="sv-SE"/>
              <a:t>Förstaledskontrakt &amp; Avtalsobjekt </a:t>
            </a:r>
          </a:p>
          <a:p>
            <a:r>
              <a:rPr lang="sv-SE"/>
              <a:t>Redovisningshänvisning &amp; destinering </a:t>
            </a:r>
          </a:p>
          <a:p>
            <a:r>
              <a:rPr lang="sv-SE"/>
              <a:t>Pris i VIOL 3 – Bakgrund</a:t>
            </a:r>
          </a:p>
          <a:p>
            <a:r>
              <a:rPr lang="sv-SE"/>
              <a:t>Standardkomponenter &amp; Priskomponenter </a:t>
            </a:r>
          </a:p>
          <a:p>
            <a:endParaRPr lang="sv-SE"/>
          </a:p>
          <a:p>
            <a:pPr marL="4762" indent="0">
              <a:buNone/>
            </a:pPr>
            <a:endParaRPr lang="sv-SE"/>
          </a:p>
          <a:p>
            <a:pPr marL="4762" indent="0">
              <a:buNone/>
            </a:pPr>
            <a:endParaRPr lang="sv-SE">
              <a:solidFill>
                <a:schemeClr val="bg1"/>
              </a:solidFill>
            </a:endParaRPr>
          </a:p>
        </p:txBody>
      </p:sp>
      <p:pic>
        <p:nvPicPr>
          <p:cNvPr id="6" name="Bildobjekt 5" descr="En bild som visar logotyp, symbol, Grafik, cirkel&#10;&#10;Automatiskt genererad beskrivning">
            <a:extLst>
              <a:ext uri="{FF2B5EF4-FFF2-40B4-BE49-F238E27FC236}">
                <a16:creationId xmlns:a16="http://schemas.microsoft.com/office/drawing/2014/main" id="{EA5612DC-AE89-50EE-7263-D0B24C782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799" y="983522"/>
            <a:ext cx="1238462" cy="1238462"/>
          </a:xfrm>
          <a:prstGeom prst="rect">
            <a:avLst/>
          </a:prstGeom>
        </p:spPr>
      </p:pic>
      <p:pic>
        <p:nvPicPr>
          <p:cNvPr id="8" name="Bildobjekt 7" descr="En bild som visar cirkel, clipart, grön, Grafik&#10;&#10;Automatiskt genererad beskrivning">
            <a:extLst>
              <a:ext uri="{FF2B5EF4-FFF2-40B4-BE49-F238E27FC236}">
                <a16:creationId xmlns:a16="http://schemas.microsoft.com/office/drawing/2014/main" id="{1BDAB062-C9A8-0BA2-1ED1-22E0F68C0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472" y="978422"/>
            <a:ext cx="1243562" cy="1243562"/>
          </a:xfrm>
          <a:prstGeom prst="rect">
            <a:avLst/>
          </a:prstGeom>
        </p:spPr>
      </p:pic>
      <p:pic>
        <p:nvPicPr>
          <p:cNvPr id="10" name="Bildobjekt 9" descr="En bild som visar cirkel, design&#10;&#10;Automatiskt genererad beskrivning">
            <a:extLst>
              <a:ext uri="{FF2B5EF4-FFF2-40B4-BE49-F238E27FC236}">
                <a16:creationId xmlns:a16="http://schemas.microsoft.com/office/drawing/2014/main" id="{E574DBC9-36EA-20F5-4D36-22F803008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562" y="2502248"/>
            <a:ext cx="1243562" cy="1243562"/>
          </a:xfrm>
          <a:prstGeom prst="rect">
            <a:avLst/>
          </a:prstGeom>
        </p:spPr>
      </p:pic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F88DCD95-E172-F907-6072-3AB6E3CBDD94}"/>
              </a:ext>
            </a:extLst>
          </p:cNvPr>
          <p:cNvCxnSpPr>
            <a:cxnSpLocks/>
          </p:cNvCxnSpPr>
          <p:nvPr/>
        </p:nvCxnSpPr>
        <p:spPr>
          <a:xfrm>
            <a:off x="405516" y="4791358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FBBE126B-BA70-1307-C61B-B4C12245F9A1}"/>
              </a:ext>
            </a:extLst>
          </p:cNvPr>
          <p:cNvSpPr txBox="1"/>
          <p:nvPr/>
        </p:nvSpPr>
        <p:spPr>
          <a:xfrm>
            <a:off x="8347418" y="6062596"/>
            <a:ext cx="307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>
                <a:solidFill>
                  <a:schemeClr val="bg1">
                    <a:lumMod val="9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e-utbildningar: (HÄR!) </a:t>
            </a:r>
            <a:endParaRPr lang="sv-SE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7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Fokusområde VIOL 3 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5C40F3B8-B4E8-240A-4411-ADF7B0FCD419}"/>
              </a:ext>
            </a:extLst>
          </p:cNvPr>
          <p:cNvSpPr txBox="1"/>
          <p:nvPr/>
        </p:nvSpPr>
        <p:spPr>
          <a:xfrm>
            <a:off x="4474120" y="3429000"/>
            <a:ext cx="5217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>
                <a:solidFill>
                  <a:schemeClr val="bg1">
                    <a:lumMod val="95000"/>
                  </a:schemeClr>
                </a:solidFill>
              </a:rPr>
              <a:t>Kontrakt i VIOL 3</a:t>
            </a:r>
          </a:p>
        </p:txBody>
      </p:sp>
    </p:spTree>
    <p:extLst>
      <p:ext uri="{BB962C8B-B14F-4D97-AF65-F5344CB8AC3E}">
        <p14:creationId xmlns:p14="http://schemas.microsoft.com/office/powerpoint/2010/main" val="3959244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Ellips 64">
            <a:extLst>
              <a:ext uri="{FF2B5EF4-FFF2-40B4-BE49-F238E27FC236}">
                <a16:creationId xmlns:a16="http://schemas.microsoft.com/office/drawing/2014/main" id="{0A7C4255-418A-037B-C1F9-A17FD53F7F7F}"/>
              </a:ext>
            </a:extLst>
          </p:cNvPr>
          <p:cNvSpPr/>
          <p:nvPr/>
        </p:nvSpPr>
        <p:spPr>
          <a:xfrm>
            <a:off x="9512787" y="1630219"/>
            <a:ext cx="2362550" cy="2362550"/>
          </a:xfrm>
          <a:prstGeom prst="ellipse">
            <a:avLst/>
          </a:prstGeom>
          <a:solidFill>
            <a:srgbClr val="ECEC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4" name="Ellips 63">
            <a:extLst>
              <a:ext uri="{FF2B5EF4-FFF2-40B4-BE49-F238E27FC236}">
                <a16:creationId xmlns:a16="http://schemas.microsoft.com/office/drawing/2014/main" id="{B9828808-DF97-6B89-DF5D-C96C1E4141BA}"/>
              </a:ext>
            </a:extLst>
          </p:cNvPr>
          <p:cNvSpPr/>
          <p:nvPr/>
        </p:nvSpPr>
        <p:spPr>
          <a:xfrm>
            <a:off x="284620" y="1585390"/>
            <a:ext cx="2362550" cy="2362550"/>
          </a:xfrm>
          <a:prstGeom prst="ellipse">
            <a:avLst/>
          </a:prstGeom>
          <a:solidFill>
            <a:srgbClr val="ECEC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1D7AEC4-2BCD-BD69-9E07-BC2EA44A2D85}"/>
              </a:ext>
            </a:extLst>
          </p:cNvPr>
          <p:cNvSpPr txBox="1"/>
          <p:nvPr/>
        </p:nvSpPr>
        <p:spPr>
          <a:xfrm>
            <a:off x="8754752" y="5990714"/>
            <a:ext cx="1788569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400" b="1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Rapportportalen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15C87DB3-C886-D975-DB48-3323C8B7A6A9}"/>
              </a:ext>
            </a:extLst>
          </p:cNvPr>
          <p:cNvSpPr txBox="1"/>
          <p:nvPr/>
        </p:nvSpPr>
        <p:spPr>
          <a:xfrm>
            <a:off x="6284405" y="1448559"/>
            <a:ext cx="1822992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Open Sans Light"/>
              </a:rPr>
              <a:t>Redovisningshänvisning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0D96C0F-4A0D-CAB2-C0C3-E045C7BF20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42" y="1917300"/>
            <a:ext cx="809050" cy="80516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39F2D6FF-EDC5-FFE2-F809-954C24D21D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15" y="2771354"/>
            <a:ext cx="449757" cy="470201"/>
          </a:xfrm>
          <a:prstGeom prst="rect">
            <a:avLst/>
          </a:prstGeom>
        </p:spPr>
      </p:pic>
      <p:pic>
        <p:nvPicPr>
          <p:cNvPr id="14" name="Bildobjekt 13" descr="En bild som visar ljus&#10;&#10;Automatiskt genererad beskrivning">
            <a:extLst>
              <a:ext uri="{FF2B5EF4-FFF2-40B4-BE49-F238E27FC236}">
                <a16:creationId xmlns:a16="http://schemas.microsoft.com/office/drawing/2014/main" id="{DAC2EF35-B16F-3AE8-4F07-BE5D71759E4A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2" y="2815730"/>
            <a:ext cx="563141" cy="338555"/>
          </a:xfrm>
          <a:prstGeom prst="rect">
            <a:avLst/>
          </a:prstGeom>
        </p:spPr>
      </p:pic>
      <p:pic>
        <p:nvPicPr>
          <p:cNvPr id="20" name="Bildobjekt 19" descr="En bild som visar text, tallrik, kärl&#10;&#10;Automatiskt genererad beskrivning">
            <a:extLst>
              <a:ext uri="{FF2B5EF4-FFF2-40B4-BE49-F238E27FC236}">
                <a16:creationId xmlns:a16="http://schemas.microsoft.com/office/drawing/2014/main" id="{8E78F9CE-44AB-A938-4B98-BB42723732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02" y="4702077"/>
            <a:ext cx="651087" cy="72485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896BFC8-82A8-D924-7927-7996DB44BE5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52" y="2241420"/>
            <a:ext cx="1488702" cy="1461351"/>
          </a:xfrm>
          <a:prstGeom prst="rect">
            <a:avLst/>
          </a:prstGeom>
        </p:spPr>
      </p:pic>
      <p:sp>
        <p:nvSpPr>
          <p:cNvPr id="27" name="textruta 26">
            <a:extLst>
              <a:ext uri="{FF2B5EF4-FFF2-40B4-BE49-F238E27FC236}">
                <a16:creationId xmlns:a16="http://schemas.microsoft.com/office/drawing/2014/main" id="{00A82FCA-03C8-F8E5-E2F2-CEA7111AC30B}"/>
              </a:ext>
            </a:extLst>
          </p:cNvPr>
          <p:cNvSpPr txBox="1"/>
          <p:nvPr/>
        </p:nvSpPr>
        <p:spPr>
          <a:xfrm>
            <a:off x="3073945" y="2288274"/>
            <a:ext cx="172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Skogsbolaget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b="1">
                <a:solidFill>
                  <a:srgbClr val="292929"/>
                </a:solidFill>
                <a:latin typeface="Open Sans Light"/>
              </a:rPr>
              <a:t>Virkesköp</a:t>
            </a:r>
            <a:endParaRPr kumimoji="0" lang="sv-SE" sz="1400" b="1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 Light"/>
            </a:endParaRP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D977EB6A-A52B-6DF4-9D82-F9C7AE2C0AF6}"/>
              </a:ext>
            </a:extLst>
          </p:cNvPr>
          <p:cNvSpPr txBox="1"/>
          <p:nvPr/>
        </p:nvSpPr>
        <p:spPr>
          <a:xfrm>
            <a:off x="5593012" y="2845754"/>
            <a:ext cx="1552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Skogsbolaget</a:t>
            </a:r>
            <a:b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</a:br>
            <a:r>
              <a:rPr lang="sv-SE" sz="1400" b="1">
                <a:solidFill>
                  <a:srgbClr val="292929"/>
                </a:solidFill>
                <a:latin typeface="Open Sans Light"/>
              </a:rPr>
              <a:t>Timmer</a:t>
            </a:r>
            <a:endParaRPr kumimoji="0" lang="sv-SE" sz="1400" b="1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 Light"/>
            </a:endParaRP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BD689307-7DE9-9EF4-0346-93D54F1FE113}"/>
              </a:ext>
            </a:extLst>
          </p:cNvPr>
          <p:cNvSpPr txBox="1"/>
          <p:nvPr/>
        </p:nvSpPr>
        <p:spPr>
          <a:xfrm>
            <a:off x="7232179" y="2855271"/>
            <a:ext cx="1263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 Light"/>
              </a:rPr>
              <a:t>Sågen AB</a:t>
            </a:r>
          </a:p>
        </p:txBody>
      </p:sp>
      <p:sp>
        <p:nvSpPr>
          <p:cNvPr id="41" name="Höger klammerparentes 40">
            <a:extLst>
              <a:ext uri="{FF2B5EF4-FFF2-40B4-BE49-F238E27FC236}">
                <a16:creationId xmlns:a16="http://schemas.microsoft.com/office/drawing/2014/main" id="{0BC30DB1-7D1F-20AF-0266-ED4037B5ABA0}"/>
              </a:ext>
            </a:extLst>
          </p:cNvPr>
          <p:cNvSpPr/>
          <p:nvPr/>
        </p:nvSpPr>
        <p:spPr>
          <a:xfrm rot="16200000">
            <a:off x="6893011" y="1375525"/>
            <a:ext cx="411636" cy="2794387"/>
          </a:xfrm>
          <a:prstGeom prst="rightBrace">
            <a:avLst/>
          </a:prstGeom>
          <a:ln w="19050">
            <a:solidFill>
              <a:schemeClr val="tx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Höger klammerparentes 41">
            <a:extLst>
              <a:ext uri="{FF2B5EF4-FFF2-40B4-BE49-F238E27FC236}">
                <a16:creationId xmlns:a16="http://schemas.microsoft.com/office/drawing/2014/main" id="{451376A8-08A7-47A2-696E-5BA44A9DE6A5}"/>
              </a:ext>
            </a:extLst>
          </p:cNvPr>
          <p:cNvSpPr/>
          <p:nvPr/>
        </p:nvSpPr>
        <p:spPr>
          <a:xfrm rot="16200000">
            <a:off x="5829267" y="-814401"/>
            <a:ext cx="422382" cy="5725014"/>
          </a:xfrm>
          <a:prstGeom prst="rightBrace">
            <a:avLst/>
          </a:prstGeom>
          <a:ln w="19050">
            <a:solidFill>
              <a:schemeClr val="tx1"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7" name="Bildobjekt 46">
            <a:extLst>
              <a:ext uri="{FF2B5EF4-FFF2-40B4-BE49-F238E27FC236}">
                <a16:creationId xmlns:a16="http://schemas.microsoft.com/office/drawing/2014/main" id="{00D337FA-F815-9A63-BF73-6BC635F2B3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598" y="1442082"/>
            <a:ext cx="543949" cy="430288"/>
          </a:xfrm>
          <a:prstGeom prst="rect">
            <a:avLst/>
          </a:prstGeom>
        </p:spPr>
      </p:pic>
      <p:grpSp>
        <p:nvGrpSpPr>
          <p:cNvPr id="55" name="Grupp 54">
            <a:extLst>
              <a:ext uri="{FF2B5EF4-FFF2-40B4-BE49-F238E27FC236}">
                <a16:creationId xmlns:a16="http://schemas.microsoft.com/office/drawing/2014/main" id="{707C29A8-5726-DEB6-71FF-E5D065CC55FE}"/>
              </a:ext>
            </a:extLst>
          </p:cNvPr>
          <p:cNvGrpSpPr/>
          <p:nvPr/>
        </p:nvGrpSpPr>
        <p:grpSpPr>
          <a:xfrm>
            <a:off x="6843855" y="2232072"/>
            <a:ext cx="543751" cy="334828"/>
            <a:chOff x="6848353" y="2206370"/>
            <a:chExt cx="543751" cy="334828"/>
          </a:xfrm>
        </p:grpSpPr>
        <p:pic>
          <p:nvPicPr>
            <p:cNvPr id="50" name="Bildobjekt 49">
              <a:extLst>
                <a:ext uri="{FF2B5EF4-FFF2-40B4-BE49-F238E27FC236}">
                  <a16:creationId xmlns:a16="http://schemas.microsoft.com/office/drawing/2014/main" id="{076394D7-56E5-4775-AB71-4B1718D60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681" y="2206370"/>
              <a:ext cx="245423" cy="334827"/>
            </a:xfrm>
            <a:prstGeom prst="rect">
              <a:avLst/>
            </a:prstGeom>
          </p:spPr>
        </p:pic>
        <p:grpSp>
          <p:nvGrpSpPr>
            <p:cNvPr id="54" name="Grupp 53">
              <a:extLst>
                <a:ext uri="{FF2B5EF4-FFF2-40B4-BE49-F238E27FC236}">
                  <a16:creationId xmlns:a16="http://schemas.microsoft.com/office/drawing/2014/main" id="{48271DC8-7854-76F7-81C8-DE5C95419097}"/>
                </a:ext>
              </a:extLst>
            </p:cNvPr>
            <p:cNvGrpSpPr/>
            <p:nvPr/>
          </p:nvGrpSpPr>
          <p:grpSpPr>
            <a:xfrm>
              <a:off x="6848353" y="2206371"/>
              <a:ext cx="298328" cy="334827"/>
              <a:chOff x="6848353" y="2206371"/>
              <a:chExt cx="298328" cy="334827"/>
            </a:xfrm>
          </p:grpSpPr>
          <p:pic>
            <p:nvPicPr>
              <p:cNvPr id="49" name="Bildobjekt 48">
                <a:extLst>
                  <a:ext uri="{FF2B5EF4-FFF2-40B4-BE49-F238E27FC236}">
                    <a16:creationId xmlns:a16="http://schemas.microsoft.com/office/drawing/2014/main" id="{0330E1E3-30F0-0849-7A7E-B4D0026440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353" y="2206371"/>
                <a:ext cx="245423" cy="334827"/>
              </a:xfrm>
              <a:prstGeom prst="rect">
                <a:avLst/>
              </a:prstGeom>
            </p:spPr>
          </p:pic>
          <p:cxnSp>
            <p:nvCxnSpPr>
              <p:cNvPr id="52" name="Rak koppling 51">
                <a:extLst>
                  <a:ext uri="{FF2B5EF4-FFF2-40B4-BE49-F238E27FC236}">
                    <a16:creationId xmlns:a16="http://schemas.microsoft.com/office/drawing/2014/main" id="{63028884-E5DC-B0B0-7652-1F61D59BC3C7}"/>
                  </a:ext>
                </a:extLst>
              </p:cNvPr>
              <p:cNvCxnSpPr>
                <a:stCxn id="49" idx="3"/>
                <a:endCxn id="50" idx="1"/>
              </p:cNvCxnSpPr>
              <p:nvPr/>
            </p:nvCxnSpPr>
            <p:spPr>
              <a:xfrm flipV="1">
                <a:off x="7093776" y="2373784"/>
                <a:ext cx="52905" cy="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5" name="Bildobjekt 94">
            <a:extLst>
              <a:ext uri="{FF2B5EF4-FFF2-40B4-BE49-F238E27FC236}">
                <a16:creationId xmlns:a16="http://schemas.microsoft.com/office/drawing/2014/main" id="{D84537B9-F0CA-E210-E0A6-8EF237355A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411" y="5879799"/>
            <a:ext cx="529608" cy="529608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02F38D82-09F0-892D-C5E4-236C8925C3DA}"/>
              </a:ext>
            </a:extLst>
          </p:cNvPr>
          <p:cNvSpPr txBox="1"/>
          <p:nvPr/>
        </p:nvSpPr>
        <p:spPr>
          <a:xfrm>
            <a:off x="7387607" y="2221951"/>
            <a:ext cx="1263843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53000"/>
            </a:schemeClr>
          </a:solidFill>
        </p:spPr>
        <p:txBody>
          <a:bodyPr wrap="square" rtlCol="0">
            <a:spAutoFit/>
          </a:bodyPr>
          <a:lstStyle>
            <a:defPPr>
              <a:defRPr lang="sv-S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Open Sans Light"/>
              </a:defRPr>
            </a:lvl1pPr>
          </a:lstStyle>
          <a:p>
            <a:r>
              <a:rPr lang="sv-SE"/>
              <a:t>Kontraktskedja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AFDBCC4-BEDE-15D3-3F3D-7D84E9D6A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27" y="3326321"/>
            <a:ext cx="449757" cy="470201"/>
          </a:xfrm>
          <a:prstGeom prst="rect">
            <a:avLst/>
          </a:prstGeom>
        </p:spPr>
      </p:pic>
      <p:pic>
        <p:nvPicPr>
          <p:cNvPr id="5" name="Bildobjekt 4" descr="En bild som visar ljus&#10;&#10;Automatiskt genererad beskrivning">
            <a:extLst>
              <a:ext uri="{FF2B5EF4-FFF2-40B4-BE49-F238E27FC236}">
                <a16:creationId xmlns:a16="http://schemas.microsoft.com/office/drawing/2014/main" id="{C986E7A0-A53C-80B7-517D-26E7A171A0A8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84" y="3370697"/>
            <a:ext cx="563141" cy="33855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7C085C1-4775-4236-FC95-E11EBDE0B0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78" y="3324598"/>
            <a:ext cx="449757" cy="470201"/>
          </a:xfrm>
          <a:prstGeom prst="rect">
            <a:avLst/>
          </a:prstGeom>
        </p:spPr>
      </p:pic>
      <p:pic>
        <p:nvPicPr>
          <p:cNvPr id="9" name="Bildobjekt 8" descr="En bild som visar ljus&#10;&#10;Automatiskt genererad beskrivning">
            <a:extLst>
              <a:ext uri="{FF2B5EF4-FFF2-40B4-BE49-F238E27FC236}">
                <a16:creationId xmlns:a16="http://schemas.microsoft.com/office/drawing/2014/main" id="{70A82F66-3381-6167-0E63-3CD189CD5E6B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35" y="3368974"/>
            <a:ext cx="563141" cy="338555"/>
          </a:xfrm>
          <a:prstGeom prst="rect">
            <a:avLst/>
          </a:prstGeom>
        </p:spPr>
      </p:pic>
      <p:sp>
        <p:nvSpPr>
          <p:cNvPr id="10" name="Höger klammerparentes 9">
            <a:extLst>
              <a:ext uri="{FF2B5EF4-FFF2-40B4-BE49-F238E27FC236}">
                <a16:creationId xmlns:a16="http://schemas.microsoft.com/office/drawing/2014/main" id="{8675FE70-179E-E3A6-7C55-AC38BD515669}"/>
              </a:ext>
            </a:extLst>
          </p:cNvPr>
          <p:cNvSpPr/>
          <p:nvPr/>
        </p:nvSpPr>
        <p:spPr>
          <a:xfrm rot="5400000">
            <a:off x="3775289" y="2851362"/>
            <a:ext cx="228918" cy="1078329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0DF31A36-62BC-F8CC-DC7B-A010BD7EF67E}"/>
              </a:ext>
            </a:extLst>
          </p:cNvPr>
          <p:cNvSpPr txBox="1"/>
          <p:nvPr/>
        </p:nvSpPr>
        <p:spPr>
          <a:xfrm>
            <a:off x="3149336" y="3523667"/>
            <a:ext cx="1488701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53000"/>
            </a:schemeClr>
          </a:solidFill>
        </p:spPr>
        <p:txBody>
          <a:bodyPr wrap="square" rtlCol="0">
            <a:spAutoFit/>
          </a:bodyPr>
          <a:lstStyle>
            <a:defPPr>
              <a:defRPr lang="sv-S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Open Sans Light"/>
              </a:defRPr>
            </a:lvl1pPr>
          </a:lstStyle>
          <a:p>
            <a:r>
              <a:rPr lang="sv-SE"/>
              <a:t>Förstaledskontrakt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D24A6FBC-7231-3CAA-9E05-77FD6278A81B}"/>
              </a:ext>
            </a:extLst>
          </p:cNvPr>
          <p:cNvSpPr txBox="1"/>
          <p:nvPr/>
        </p:nvSpPr>
        <p:spPr>
          <a:xfrm>
            <a:off x="1503002" y="5706115"/>
            <a:ext cx="1383273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400" b="1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Mätbesked</a:t>
            </a:r>
          </a:p>
        </p:txBody>
      </p:sp>
      <p:cxnSp>
        <p:nvCxnSpPr>
          <p:cNvPr id="19" name="Koppling: vinklad 18">
            <a:extLst>
              <a:ext uri="{FF2B5EF4-FFF2-40B4-BE49-F238E27FC236}">
                <a16:creationId xmlns:a16="http://schemas.microsoft.com/office/drawing/2014/main" id="{4A6E0F35-C3B0-83D6-FD66-139F55C8E5AB}"/>
              </a:ext>
            </a:extLst>
          </p:cNvPr>
          <p:cNvCxnSpPr>
            <a:cxnSpLocks/>
            <a:stCxn id="6" idx="2"/>
          </p:cNvCxnSpPr>
          <p:nvPr/>
        </p:nvCxnSpPr>
        <p:spPr>
          <a:xfrm rot="16200000" flipH="1">
            <a:off x="1810214" y="3395560"/>
            <a:ext cx="1361735" cy="1976156"/>
          </a:xfrm>
          <a:prstGeom prst="bentConnector2">
            <a:avLst/>
          </a:prstGeom>
          <a:ln w="254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pilkoppling 21">
            <a:extLst>
              <a:ext uri="{FF2B5EF4-FFF2-40B4-BE49-F238E27FC236}">
                <a16:creationId xmlns:a16="http://schemas.microsoft.com/office/drawing/2014/main" id="{BEC90702-3D45-1217-CCE8-B1C7561D165F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4327712" y="5064504"/>
            <a:ext cx="3637910" cy="0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Koppling: vinklad 24">
            <a:extLst>
              <a:ext uri="{FF2B5EF4-FFF2-40B4-BE49-F238E27FC236}">
                <a16:creationId xmlns:a16="http://schemas.microsoft.com/office/drawing/2014/main" id="{116B2CAE-7535-3B2A-9EF6-EB5D78ED0476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8792853" y="3612613"/>
            <a:ext cx="1901209" cy="1451891"/>
          </a:xfrm>
          <a:prstGeom prst="bentConnector2">
            <a:avLst/>
          </a:prstGeom>
          <a:ln w="25400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Bildobjekt 56" descr="En bild som visar text, skärm, inomhus, nära&#10;&#10;Automatiskt genererad beskrivning">
            <a:extLst>
              <a:ext uri="{FF2B5EF4-FFF2-40B4-BE49-F238E27FC236}">
                <a16:creationId xmlns:a16="http://schemas.microsoft.com/office/drawing/2014/main" id="{8C0D8251-931B-03D3-34B6-41A193B139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010" y="5654223"/>
            <a:ext cx="372362" cy="462384"/>
          </a:xfrm>
          <a:prstGeom prst="rect">
            <a:avLst/>
          </a:prstGeom>
        </p:spPr>
      </p:pic>
      <p:cxnSp>
        <p:nvCxnSpPr>
          <p:cNvPr id="35" name="Koppling: vinklad 34">
            <a:extLst>
              <a:ext uri="{FF2B5EF4-FFF2-40B4-BE49-F238E27FC236}">
                <a16:creationId xmlns:a16="http://schemas.microsoft.com/office/drawing/2014/main" id="{2688293F-D1ED-49B2-FE28-7EE81A854CB2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8902965" y="5256567"/>
            <a:ext cx="746072" cy="734147"/>
          </a:xfrm>
          <a:prstGeom prst="bentConnector2">
            <a:avLst/>
          </a:prstGeom>
          <a:ln w="25400">
            <a:solidFill>
              <a:schemeClr val="accent6">
                <a:lumMod val="75000"/>
              </a:schemeClr>
            </a:solidFill>
            <a:prstDash val="sysDot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Koppling: vinklad 37">
            <a:extLst>
              <a:ext uri="{FF2B5EF4-FFF2-40B4-BE49-F238E27FC236}">
                <a16:creationId xmlns:a16="http://schemas.microsoft.com/office/drawing/2014/main" id="{2CEAD2CB-D8C5-044C-1DE8-28322CBC4F79}"/>
              </a:ext>
            </a:extLst>
          </p:cNvPr>
          <p:cNvCxnSpPr>
            <a:cxnSpLocks/>
            <a:stCxn id="18" idx="2"/>
            <a:endCxn id="57" idx="3"/>
          </p:cNvCxnSpPr>
          <p:nvPr/>
        </p:nvCxnSpPr>
        <p:spPr>
          <a:xfrm rot="5400000">
            <a:off x="5597389" y="3103565"/>
            <a:ext cx="407833" cy="5155866"/>
          </a:xfrm>
          <a:prstGeom prst="bentConnector2">
            <a:avLst/>
          </a:prstGeom>
          <a:ln w="25400">
            <a:solidFill>
              <a:schemeClr val="accent6">
                <a:lumMod val="75000"/>
              </a:schemeClr>
            </a:solidFill>
            <a:prstDash val="sysDot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Koppling: vinklad 39">
            <a:extLst>
              <a:ext uri="{FF2B5EF4-FFF2-40B4-BE49-F238E27FC236}">
                <a16:creationId xmlns:a16="http://schemas.microsoft.com/office/drawing/2014/main" id="{D5504358-CAE8-11E0-8B4F-81C89C624E66}"/>
              </a:ext>
            </a:extLst>
          </p:cNvPr>
          <p:cNvCxnSpPr>
            <a:cxnSpLocks/>
            <a:stCxn id="2" idx="1"/>
          </p:cNvCxnSpPr>
          <p:nvPr/>
        </p:nvCxnSpPr>
        <p:spPr>
          <a:xfrm rot="10800000">
            <a:off x="965142" y="3105408"/>
            <a:ext cx="537860" cy="2754596"/>
          </a:xfrm>
          <a:prstGeom prst="bentConnector2">
            <a:avLst/>
          </a:prstGeom>
          <a:ln w="25400">
            <a:solidFill>
              <a:schemeClr val="accent6">
                <a:lumMod val="75000"/>
              </a:schemeClr>
            </a:solidFill>
            <a:prstDash val="sysDot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ktangel 45">
            <a:extLst>
              <a:ext uri="{FF2B5EF4-FFF2-40B4-BE49-F238E27FC236}">
                <a16:creationId xmlns:a16="http://schemas.microsoft.com/office/drawing/2014/main" id="{19CE536E-32A8-C457-8224-1D37DA81FCAB}"/>
              </a:ext>
            </a:extLst>
          </p:cNvPr>
          <p:cNvSpPr/>
          <p:nvPr/>
        </p:nvSpPr>
        <p:spPr>
          <a:xfrm>
            <a:off x="0" y="-3866"/>
            <a:ext cx="11210925" cy="106993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rgbClr val="1F6575">
                  <a:alpha val="92000"/>
                </a:srgbClr>
              </a:gs>
              <a:gs pos="23000">
                <a:srgbClr val="8FB2BA">
                  <a:alpha val="94000"/>
                </a:srgbClr>
              </a:gs>
              <a:gs pos="90000">
                <a:schemeClr val="bg1">
                  <a:alpha val="56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8" name="Rubrik 3">
            <a:extLst>
              <a:ext uri="{FF2B5EF4-FFF2-40B4-BE49-F238E27FC236}">
                <a16:creationId xmlns:a16="http://schemas.microsoft.com/office/drawing/2014/main" id="{E7B27CE2-55AB-2DE2-A553-36A1DC5864DA}"/>
              </a:ext>
            </a:extLst>
          </p:cNvPr>
          <p:cNvSpPr txBox="1">
            <a:spLocks/>
          </p:cNvSpPr>
          <p:nvPr/>
        </p:nvSpPr>
        <p:spPr>
          <a:xfrm>
            <a:off x="284620" y="-101010"/>
            <a:ext cx="6746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sz="26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Ett flöde i VIOL 3</a:t>
            </a:r>
            <a:endParaRPr lang="sv-SE" sz="2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05FD235E-37A0-52AA-0C8D-9F20A2E5E1E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C8C8C8"/>
              </a:clrFrom>
              <a:clrTo>
                <a:srgbClr val="C8C8C8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622" y="4651425"/>
            <a:ext cx="827231" cy="826157"/>
          </a:xfrm>
          <a:prstGeom prst="rect">
            <a:avLst/>
          </a:prstGeom>
        </p:spPr>
      </p:pic>
      <p:pic>
        <p:nvPicPr>
          <p:cNvPr id="73" name="Bildobjekt 72" descr="En bild som visar Grafik, Teckensnitt, grafisk design, logotyp&#10;&#10;Automatiskt genererad beskrivning">
            <a:extLst>
              <a:ext uri="{FF2B5EF4-FFF2-40B4-BE49-F238E27FC236}">
                <a16:creationId xmlns:a16="http://schemas.microsoft.com/office/drawing/2014/main" id="{0FDF0185-FA65-B5C8-C741-41AA8C982DF9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1999" y="2194494"/>
            <a:ext cx="1368682" cy="1130104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214064CA-86E3-648D-D0BF-F9329CAC5FF4}"/>
              </a:ext>
            </a:extLst>
          </p:cNvPr>
          <p:cNvSpPr txBox="1"/>
          <p:nvPr/>
        </p:nvSpPr>
        <p:spPr>
          <a:xfrm>
            <a:off x="3474580" y="4248496"/>
            <a:ext cx="4415896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53000"/>
            </a:scheme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sv-S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Open Sans Light"/>
              </a:defRPr>
            </a:lvl1pPr>
          </a:lstStyle>
          <a:p>
            <a:r>
              <a:rPr lang="sv-SE"/>
              <a:t>            </a:t>
            </a:r>
            <a:r>
              <a:rPr lang="sv-SE" err="1"/>
              <a:t>Destinering</a:t>
            </a:r>
            <a:r>
              <a:rPr lang="sv-SE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8160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skärmbild, diagram, design&#10;&#10;Automatiskt genererad beskrivning">
            <a:extLst>
              <a:ext uri="{FF2B5EF4-FFF2-40B4-BE49-F238E27FC236}">
                <a16:creationId xmlns:a16="http://schemas.microsoft.com/office/drawing/2014/main" id="{94AE8BD5-F214-CBD9-95B8-B8EAE4644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296469"/>
            <a:ext cx="10515600" cy="3864481"/>
          </a:xfrm>
          <a:prstGeom prst="rect">
            <a:avLst/>
          </a:prstGeom>
          <a:noFill/>
        </p:spPr>
      </p:pic>
      <p:sp>
        <p:nvSpPr>
          <p:cNvPr id="10" name="textruta 22">
            <a:extLst>
              <a:ext uri="{FF2B5EF4-FFF2-40B4-BE49-F238E27FC236}">
                <a16:creationId xmlns:a16="http://schemas.microsoft.com/office/drawing/2014/main" id="{F50ABA5E-1F0B-4BB3-4014-C9DCBEAEF1D4}"/>
              </a:ext>
            </a:extLst>
          </p:cNvPr>
          <p:cNvSpPr txBox="1"/>
          <p:nvPr/>
        </p:nvSpPr>
        <p:spPr>
          <a:xfrm>
            <a:off x="377413" y="1795572"/>
            <a:ext cx="5338744" cy="261610"/>
          </a:xfrm>
          <a:prstGeom prst="rect">
            <a:avLst/>
          </a:prstGeom>
          <a:solidFill>
            <a:srgbClr val="89E089">
              <a:alpha val="30000"/>
            </a:srgb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v-SE" sz="1100" b="1">
                <a:latin typeface="Open Sans Light"/>
              </a:rPr>
              <a:t>Avtalsobjektet</a:t>
            </a:r>
            <a:r>
              <a:rPr lang="sv-SE" sz="1100">
                <a:latin typeface="Open Sans Light"/>
              </a:rPr>
              <a:t> informationsbärare genom råvaruaffären. </a:t>
            </a:r>
            <a:endParaRPr lang="sv-SE" sz="11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4F16C952-CA60-5E21-D163-D7C419BB372F}"/>
              </a:ext>
            </a:extLst>
          </p:cNvPr>
          <p:cNvSpPr txBox="1"/>
          <p:nvPr/>
        </p:nvSpPr>
        <p:spPr>
          <a:xfrm>
            <a:off x="467784" y="393236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sv-SE" sz="2200" b="1" spc="-40">
                <a:latin typeface="Open Sans"/>
                <a:ea typeface="Open Sans"/>
                <a:cs typeface="Open Sans"/>
              </a:rPr>
              <a:t>Avtalsobjekt</a:t>
            </a:r>
            <a:r>
              <a:rPr lang="sv-SE" sz="2400" b="1" i="0" kern="1200" spc="-40" baseline="0">
                <a:latin typeface="Open Sans"/>
                <a:ea typeface="Open Sans"/>
                <a:cs typeface="Open Sans"/>
              </a:rPr>
              <a:t>| </a:t>
            </a:r>
          </a:p>
        </p:txBody>
      </p:sp>
      <p:sp>
        <p:nvSpPr>
          <p:cNvPr id="2" name="textruta 22">
            <a:extLst>
              <a:ext uri="{FF2B5EF4-FFF2-40B4-BE49-F238E27FC236}">
                <a16:creationId xmlns:a16="http://schemas.microsoft.com/office/drawing/2014/main" id="{07C0BA82-91DE-22D0-A9CD-FF4694F8722C}"/>
              </a:ext>
            </a:extLst>
          </p:cNvPr>
          <p:cNvSpPr txBox="1"/>
          <p:nvPr/>
        </p:nvSpPr>
        <p:spPr>
          <a:xfrm>
            <a:off x="377412" y="1224071"/>
            <a:ext cx="5338744" cy="261610"/>
          </a:xfrm>
          <a:prstGeom prst="rect">
            <a:avLst/>
          </a:prstGeom>
          <a:solidFill>
            <a:srgbClr val="89E089">
              <a:alpha val="30000"/>
            </a:srgbClr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v-SE" sz="1100" b="1">
                <a:latin typeface="Open Sans Light"/>
              </a:rPr>
              <a:t>Förstaledskontrakt </a:t>
            </a:r>
            <a:r>
              <a:rPr lang="sv-SE" sz="1100">
                <a:latin typeface="Open Sans Light"/>
              </a:rPr>
              <a:t>affärsöverenskommelsen i det första ledet.</a:t>
            </a:r>
            <a:endParaRPr lang="sv-SE" sz="11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Open Sans Light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8546088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Biometria oktober 2022" id="{25D3BB66-EB4A-43AD-94DE-B3A6CE25BE07}" vid="{6EA05DEA-5033-4964-A6CA-F55F0AAB5E7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43716AADED64A9B36A5ABA83975D6" ma:contentTypeVersion="10" ma:contentTypeDescription="Skapa ett nytt dokument." ma:contentTypeScope="" ma:versionID="537e181f698d670cd3c84a07136394fb">
  <xsd:schema xmlns:xsd="http://www.w3.org/2001/XMLSchema" xmlns:xs="http://www.w3.org/2001/XMLSchema" xmlns:p="http://schemas.microsoft.com/office/2006/metadata/properties" xmlns:ns2="851b9d64-29d1-4c32-b6bc-d94d6c9c2da6" xmlns:ns3="f314094a-a6e6-4b38-95cf-160d2c3454fe" targetNamespace="http://schemas.microsoft.com/office/2006/metadata/properties" ma:root="true" ma:fieldsID="1e277196b8dfd7a60fbf81659c12f957" ns2:_="" ns3:_="">
    <xsd:import namespace="851b9d64-29d1-4c32-b6bc-d94d6c9c2da6"/>
    <xsd:import namespace="f314094a-a6e6-4b38-95cf-160d2c34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b9d64-29d1-4c32-b6bc-d94d6c9c2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094a-a6e6-4b38-95cf-160d2c34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393CF5-9E86-4748-B3F1-2D1107BCD3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D123AA-AEB7-478E-B727-B6E913D5283C}">
  <ds:schemaRefs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f314094a-a6e6-4b38-95cf-160d2c3454fe"/>
    <ds:schemaRef ds:uri="http://schemas.openxmlformats.org/package/2006/metadata/core-properties"/>
    <ds:schemaRef ds:uri="851b9d64-29d1-4c32-b6bc-d94d6c9c2da6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F2E71C2-473E-44CB-B5B6-23B4FA3D16C9}">
  <ds:schemaRefs>
    <ds:schemaRef ds:uri="851b9d64-29d1-4c32-b6bc-d94d6c9c2da6"/>
    <ds:schemaRef ds:uri="f314094a-a6e6-4b38-95cf-160d2c345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oktober 2022</Template>
  <TotalTime>14</TotalTime>
  <Words>960</Words>
  <Application>Microsoft Office PowerPoint</Application>
  <PresentationFormat>Bredbild</PresentationFormat>
  <Paragraphs>173</Paragraphs>
  <Slides>25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11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25</vt:i4>
      </vt:variant>
    </vt:vector>
  </HeadingPairs>
  <TitlesOfParts>
    <vt:vector size="37" baseType="lpstr">
      <vt:lpstr>Aptos</vt:lpstr>
      <vt:lpstr>Arial</vt:lpstr>
      <vt:lpstr>Calibri</vt:lpstr>
      <vt:lpstr>Calibri Light</vt:lpstr>
      <vt:lpstr>Candara</vt:lpstr>
      <vt:lpstr>Courier New</vt:lpstr>
      <vt:lpstr>Noto Serif</vt:lpstr>
      <vt:lpstr>Open Sans</vt:lpstr>
      <vt:lpstr>Open Sans Light</vt:lpstr>
      <vt:lpstr>Systemtypsnitt normalt</vt:lpstr>
      <vt:lpstr>Wingdings</vt:lpstr>
      <vt:lpstr>Office-tema</vt:lpstr>
      <vt:lpstr>PowerPoint-presentation</vt:lpstr>
      <vt:lpstr>Blå Digital | Stor skogsägare</vt:lpstr>
      <vt:lpstr>PowerPoint-presentation</vt:lpstr>
      <vt:lpstr>Introduktion </vt:lpstr>
      <vt:lpstr>Introduktion | Föregående möte </vt:lpstr>
      <vt:lpstr>Fokusområde VIOL 3 |Kontrakt och pris</vt:lpstr>
      <vt:lpstr>Fokusområde VIOL 3  </vt:lpstr>
      <vt:lpstr>PowerPoint-presentation</vt:lpstr>
      <vt:lpstr>PowerPoint-presentation</vt:lpstr>
      <vt:lpstr>Förstaledskontrakt</vt:lpstr>
      <vt:lpstr>Avtalsobjekt</vt:lpstr>
      <vt:lpstr>PowerPoint-presentation</vt:lpstr>
      <vt:lpstr>PowerPoint-presentation</vt:lpstr>
      <vt:lpstr>PowerPoint-presentation</vt:lpstr>
      <vt:lpstr>Paus </vt:lpstr>
      <vt:lpstr>Pris i VIOL 3</vt:lpstr>
      <vt:lpstr>Bakgrund | VIOL 2 -&gt; VIOL 3</vt:lpstr>
      <vt:lpstr>PowerPoint-presentation</vt:lpstr>
      <vt:lpstr>Milstolpar </vt:lpstr>
      <vt:lpstr>Genomgång av Milstolpe 6 </vt:lpstr>
      <vt:lpstr>Genomgång av Milstolpe 7 och 8 </vt:lpstr>
      <vt:lpstr>Nästa möte &amp; Hemläxa </vt:lpstr>
      <vt:lpstr>Kommande träffar</vt:lpstr>
      <vt:lpstr>Hemläxa </vt:lpstr>
      <vt:lpstr>Tack för idag!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Lizette Söderlund</dc:creator>
  <cp:lastModifiedBy>Malin Hasselmalm</cp:lastModifiedBy>
  <cp:revision>58</cp:revision>
  <dcterms:created xsi:type="dcterms:W3CDTF">2024-02-06T11:57:07Z</dcterms:created>
  <dcterms:modified xsi:type="dcterms:W3CDTF">2024-11-01T12:02:23Z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0x0101003FA43716AADED64A9B36A5ABA83975D6</vt:lpwstr>
  </property>
</Properties>
</file>